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4"/>
  </p:notesMasterIdLst>
  <p:handoutMasterIdLst>
    <p:handoutMasterId r:id="rId155"/>
  </p:handoutMasterIdLst>
  <p:sldIdLst>
    <p:sldId id="256" r:id="rId2"/>
    <p:sldId id="506" r:id="rId3"/>
    <p:sldId id="645" r:id="rId4"/>
    <p:sldId id="445" r:id="rId5"/>
    <p:sldId id="604" r:id="rId6"/>
    <p:sldId id="664" r:id="rId7"/>
    <p:sldId id="663" r:id="rId8"/>
    <p:sldId id="666" r:id="rId9"/>
    <p:sldId id="738" r:id="rId10"/>
    <p:sldId id="739" r:id="rId11"/>
    <p:sldId id="747" r:id="rId12"/>
    <p:sldId id="748" r:id="rId13"/>
    <p:sldId id="752" r:id="rId14"/>
    <p:sldId id="736" r:id="rId15"/>
    <p:sldId id="667" r:id="rId16"/>
    <p:sldId id="737" r:id="rId17"/>
    <p:sldId id="668" r:id="rId18"/>
    <p:sldId id="669" r:id="rId19"/>
    <p:sldId id="757" r:id="rId20"/>
    <p:sldId id="670" r:id="rId21"/>
    <p:sldId id="671" r:id="rId22"/>
    <p:sldId id="672" r:id="rId23"/>
    <p:sldId id="673" r:id="rId24"/>
    <p:sldId id="731" r:id="rId25"/>
    <p:sldId id="733" r:id="rId26"/>
    <p:sldId id="734" r:id="rId27"/>
    <p:sldId id="735" r:id="rId28"/>
    <p:sldId id="675" r:id="rId29"/>
    <p:sldId id="676" r:id="rId30"/>
    <p:sldId id="509" r:id="rId31"/>
    <p:sldId id="694" r:id="rId32"/>
    <p:sldId id="695" r:id="rId33"/>
    <p:sldId id="696" r:id="rId34"/>
    <p:sldId id="697" r:id="rId35"/>
    <p:sldId id="698" r:id="rId36"/>
    <p:sldId id="699" r:id="rId37"/>
    <p:sldId id="516" r:id="rId38"/>
    <p:sldId id="517" r:id="rId39"/>
    <p:sldId id="518" r:id="rId40"/>
    <p:sldId id="519" r:id="rId41"/>
    <p:sldId id="520" r:id="rId42"/>
    <p:sldId id="521" r:id="rId43"/>
    <p:sldId id="522" r:id="rId44"/>
    <p:sldId id="636" r:id="rId45"/>
    <p:sldId id="524" r:id="rId46"/>
    <p:sldId id="525" r:id="rId47"/>
    <p:sldId id="526" r:id="rId48"/>
    <p:sldId id="527" r:id="rId49"/>
    <p:sldId id="528" r:id="rId50"/>
    <p:sldId id="750" r:id="rId51"/>
    <p:sldId id="529" r:id="rId52"/>
    <p:sldId id="531" r:id="rId53"/>
    <p:sldId id="751" r:id="rId54"/>
    <p:sldId id="534" r:id="rId55"/>
    <p:sldId id="535" r:id="rId56"/>
    <p:sldId id="536" r:id="rId57"/>
    <p:sldId id="681" r:id="rId58"/>
    <p:sldId id="682" r:id="rId59"/>
    <p:sldId id="683" r:id="rId60"/>
    <p:sldId id="684" r:id="rId61"/>
    <p:sldId id="685" r:id="rId62"/>
    <p:sldId id="689" r:id="rId63"/>
    <p:sldId id="686" r:id="rId64"/>
    <p:sldId id="687" r:id="rId65"/>
    <p:sldId id="690" r:id="rId66"/>
    <p:sldId id="691" r:id="rId67"/>
    <p:sldId id="692" r:id="rId68"/>
    <p:sldId id="693" r:id="rId69"/>
    <p:sldId id="678" r:id="rId70"/>
    <p:sldId id="574" r:id="rId71"/>
    <p:sldId id="578" r:id="rId72"/>
    <p:sldId id="599" r:id="rId73"/>
    <p:sldId id="580" r:id="rId74"/>
    <p:sldId id="581" r:id="rId75"/>
    <p:sldId id="582" r:id="rId76"/>
    <p:sldId id="600" r:id="rId77"/>
    <p:sldId id="583" r:id="rId78"/>
    <p:sldId id="584" r:id="rId79"/>
    <p:sldId id="585" r:id="rId80"/>
    <p:sldId id="586" r:id="rId81"/>
    <p:sldId id="587" r:id="rId82"/>
    <p:sldId id="588" r:id="rId83"/>
    <p:sldId id="589" r:id="rId84"/>
    <p:sldId id="591" r:id="rId85"/>
    <p:sldId id="643" r:id="rId86"/>
    <p:sldId id="592" r:id="rId87"/>
    <p:sldId id="593" r:id="rId88"/>
    <p:sldId id="594" r:id="rId89"/>
    <p:sldId id="597" r:id="rId90"/>
    <p:sldId id="700" r:id="rId91"/>
    <p:sldId id="701" r:id="rId92"/>
    <p:sldId id="702" r:id="rId93"/>
    <p:sldId id="703" r:id="rId94"/>
    <p:sldId id="704" r:id="rId95"/>
    <p:sldId id="705" r:id="rId96"/>
    <p:sldId id="706" r:id="rId97"/>
    <p:sldId id="707" r:id="rId98"/>
    <p:sldId id="709" r:id="rId99"/>
    <p:sldId id="710" r:id="rId100"/>
    <p:sldId id="711" r:id="rId101"/>
    <p:sldId id="712" r:id="rId102"/>
    <p:sldId id="713" r:id="rId103"/>
    <p:sldId id="714" r:id="rId104"/>
    <p:sldId id="715" r:id="rId105"/>
    <p:sldId id="679" r:id="rId106"/>
    <p:sldId id="603" r:id="rId107"/>
    <p:sldId id="605" r:id="rId108"/>
    <p:sldId id="606" r:id="rId109"/>
    <p:sldId id="608" r:id="rId110"/>
    <p:sldId id="609" r:id="rId111"/>
    <p:sldId id="610" r:id="rId112"/>
    <p:sldId id="611" r:id="rId113"/>
    <p:sldId id="612" r:id="rId114"/>
    <p:sldId id="613" r:id="rId115"/>
    <p:sldId id="616" r:id="rId116"/>
    <p:sldId id="756" r:id="rId117"/>
    <p:sldId id="617" r:id="rId118"/>
    <p:sldId id="614" r:id="rId119"/>
    <p:sldId id="740" r:id="rId120"/>
    <p:sldId id="741" r:id="rId121"/>
    <p:sldId id="742" r:id="rId122"/>
    <p:sldId id="743" r:id="rId123"/>
    <p:sldId id="618" r:id="rId124"/>
    <p:sldId id="746" r:id="rId125"/>
    <p:sldId id="744" r:id="rId126"/>
    <p:sldId id="619" r:id="rId127"/>
    <p:sldId id="620" r:id="rId128"/>
    <p:sldId id="621" r:id="rId129"/>
    <p:sldId id="622" r:id="rId130"/>
    <p:sldId id="623" r:id="rId131"/>
    <p:sldId id="624" r:id="rId132"/>
    <p:sldId id="625" r:id="rId133"/>
    <p:sldId id="626" r:id="rId134"/>
    <p:sldId id="627" r:id="rId135"/>
    <p:sldId id="629" r:id="rId136"/>
    <p:sldId id="630" r:id="rId137"/>
    <p:sldId id="631" r:id="rId138"/>
    <p:sldId id="632" r:id="rId139"/>
    <p:sldId id="716" r:id="rId140"/>
    <p:sldId id="718" r:id="rId141"/>
    <p:sldId id="719" r:id="rId142"/>
    <p:sldId id="720" r:id="rId143"/>
    <p:sldId id="721" r:id="rId144"/>
    <p:sldId id="722" r:id="rId145"/>
    <p:sldId id="723" r:id="rId146"/>
    <p:sldId id="724" r:id="rId147"/>
    <p:sldId id="725" r:id="rId148"/>
    <p:sldId id="727" r:id="rId149"/>
    <p:sldId id="729" r:id="rId150"/>
    <p:sldId id="758" r:id="rId151"/>
    <p:sldId id="759" r:id="rId152"/>
    <p:sldId id="479" r:id="rId153"/>
  </p:sldIdLst>
  <p:sldSz cx="9144000" cy="6858000" type="screen4x3"/>
  <p:notesSz cx="9928225" cy="679767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3D69B"/>
    <a:srgbClr val="E8EE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9" autoAdjust="0"/>
    <p:restoredTop sz="83799" autoAdjust="0"/>
  </p:normalViewPr>
  <p:slideViewPr>
    <p:cSldViewPr>
      <p:cViewPr varScale="1">
        <p:scale>
          <a:sx n="96" d="100"/>
          <a:sy n="96" d="100"/>
        </p:scale>
        <p:origin x="1944" y="162"/>
      </p:cViewPr>
      <p:guideLst>
        <p:guide orient="horz" pos="2160"/>
        <p:guide pos="2880"/>
      </p:guideLst>
    </p:cSldViewPr>
  </p:slideViewPr>
  <p:outlineViewPr>
    <p:cViewPr>
      <p:scale>
        <a:sx n="33" d="100"/>
        <a:sy n="33" d="100"/>
      </p:scale>
      <p:origin x="0" y="-11428"/>
    </p:cViewPr>
  </p:outlineViewPr>
  <p:notesTextViewPr>
    <p:cViewPr>
      <p:scale>
        <a:sx n="100" d="100"/>
        <a:sy n="100" d="100"/>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4"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36.wmf"/><Relationship Id="rId5" Type="http://schemas.openxmlformats.org/officeDocument/2006/relationships/image" Target="../media/image37.wmf"/><Relationship Id="rId4"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image" Target="../media/image37.wmf"/><Relationship Id="rId3" Type="http://schemas.openxmlformats.org/officeDocument/2006/relationships/image" Target="../media/image49.wmf"/><Relationship Id="rId7" Type="http://schemas.openxmlformats.org/officeDocument/2006/relationships/image" Target="../media/image53.wmf"/><Relationship Id="rId12" Type="http://schemas.openxmlformats.org/officeDocument/2006/relationships/image" Target="../media/image58.wmf"/><Relationship Id="rId2" Type="http://schemas.openxmlformats.org/officeDocument/2006/relationships/image" Target="../media/image48.wmf"/><Relationship Id="rId1" Type="http://schemas.openxmlformats.org/officeDocument/2006/relationships/image" Target="../media/image47.wmf"/><Relationship Id="rId6" Type="http://schemas.openxmlformats.org/officeDocument/2006/relationships/image" Target="../media/image52.wmf"/><Relationship Id="rId11" Type="http://schemas.openxmlformats.org/officeDocument/2006/relationships/image" Target="../media/image57.wmf"/><Relationship Id="rId5" Type="http://schemas.openxmlformats.org/officeDocument/2006/relationships/image" Target="../media/image51.wmf"/><Relationship Id="rId10" Type="http://schemas.openxmlformats.org/officeDocument/2006/relationships/image" Target="../media/image56.wmf"/><Relationship Id="rId4" Type="http://schemas.openxmlformats.org/officeDocument/2006/relationships/image" Target="../media/image50.wmf"/><Relationship Id="rId9" Type="http://schemas.openxmlformats.org/officeDocument/2006/relationships/image" Target="../media/image55.wmf"/><Relationship Id="rId14" Type="http://schemas.openxmlformats.org/officeDocument/2006/relationships/image" Target="../media/image5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4" Type="http://schemas.openxmlformats.org/officeDocument/2006/relationships/image" Target="../media/image6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4" Type="http://schemas.openxmlformats.org/officeDocument/2006/relationships/image" Target="../media/image6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3F5124E-75E3-482A-9A40-45399DE1F6CD}"/>
              </a:ext>
            </a:extLst>
          </p:cNvPr>
          <p:cNvSpPr>
            <a:spLocks noGrp="1"/>
          </p:cNvSpPr>
          <p:nvPr>
            <p:ph type="hdr" sz="quarter"/>
          </p:nvPr>
        </p:nvSpPr>
        <p:spPr>
          <a:xfrm>
            <a:off x="1" y="0"/>
            <a:ext cx="4302909" cy="340192"/>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678B449F-630F-4FF4-A013-5146B6A3BE36}"/>
              </a:ext>
            </a:extLst>
          </p:cNvPr>
          <p:cNvSpPr>
            <a:spLocks noGrp="1"/>
          </p:cNvSpPr>
          <p:nvPr>
            <p:ph type="dt" sz="quarter" idx="1"/>
          </p:nvPr>
        </p:nvSpPr>
        <p:spPr>
          <a:xfrm>
            <a:off x="5623622" y="0"/>
            <a:ext cx="4302909" cy="340192"/>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4EAA382A-2F54-4829-8BA6-3C784FB3E8B7}" type="datetimeFigureOut">
              <a:rPr lang="zh-CN" altLang="en-US"/>
              <a:pPr>
                <a:defRPr/>
              </a:pPr>
              <a:t>2023/11/13</a:t>
            </a:fld>
            <a:endParaRPr lang="zh-CN" altLang="en-US"/>
          </a:p>
        </p:txBody>
      </p:sp>
      <p:sp>
        <p:nvSpPr>
          <p:cNvPr id="4" name="页脚占位符 3">
            <a:extLst>
              <a:ext uri="{FF2B5EF4-FFF2-40B4-BE49-F238E27FC236}">
                <a16:creationId xmlns:a16="http://schemas.microsoft.com/office/drawing/2014/main" id="{0BD197EE-71E0-470A-86B6-BAC78928CE5B}"/>
              </a:ext>
            </a:extLst>
          </p:cNvPr>
          <p:cNvSpPr>
            <a:spLocks noGrp="1"/>
          </p:cNvSpPr>
          <p:nvPr>
            <p:ph type="ftr" sz="quarter" idx="2"/>
          </p:nvPr>
        </p:nvSpPr>
        <p:spPr>
          <a:xfrm>
            <a:off x="1" y="6455944"/>
            <a:ext cx="4302909" cy="34019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a:extLst>
              <a:ext uri="{FF2B5EF4-FFF2-40B4-BE49-F238E27FC236}">
                <a16:creationId xmlns:a16="http://schemas.microsoft.com/office/drawing/2014/main" id="{A3244031-4621-46C2-9F3E-0B05E0873940}"/>
              </a:ext>
            </a:extLst>
          </p:cNvPr>
          <p:cNvSpPr>
            <a:spLocks noGrp="1"/>
          </p:cNvSpPr>
          <p:nvPr>
            <p:ph type="sldNum" sz="quarter" idx="3"/>
          </p:nvPr>
        </p:nvSpPr>
        <p:spPr>
          <a:xfrm>
            <a:off x="5623622" y="6455944"/>
            <a:ext cx="4302909" cy="340192"/>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7AAB1157-62D5-4DDB-BBD2-F07847BD7022}"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646A5E4-6409-4846-AE82-8F3AA6224457}"/>
              </a:ext>
            </a:extLst>
          </p:cNvPr>
          <p:cNvSpPr>
            <a:spLocks noGrp="1"/>
          </p:cNvSpPr>
          <p:nvPr>
            <p:ph type="hdr" sz="quarter"/>
          </p:nvPr>
        </p:nvSpPr>
        <p:spPr>
          <a:xfrm>
            <a:off x="1" y="0"/>
            <a:ext cx="4302909" cy="340192"/>
          </a:xfrm>
          <a:prstGeom prst="rect">
            <a:avLst/>
          </a:prstGeom>
        </p:spPr>
        <p:txBody>
          <a:bodyPr vert="horz" lIns="93174" tIns="46587" rIns="93174" bIns="46587"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BD680594-155F-4937-B4E5-1B07375C3B83}"/>
              </a:ext>
            </a:extLst>
          </p:cNvPr>
          <p:cNvSpPr>
            <a:spLocks noGrp="1"/>
          </p:cNvSpPr>
          <p:nvPr>
            <p:ph type="dt" idx="1"/>
          </p:nvPr>
        </p:nvSpPr>
        <p:spPr>
          <a:xfrm>
            <a:off x="5623622" y="0"/>
            <a:ext cx="4302909" cy="340192"/>
          </a:xfrm>
          <a:prstGeom prst="rect">
            <a:avLst/>
          </a:prstGeom>
        </p:spPr>
        <p:txBody>
          <a:bodyPr vert="horz" lIns="93174" tIns="46587" rIns="93174" bIns="46587" rtlCol="0"/>
          <a:lstStyle>
            <a:lvl1pPr algn="r" eaLnBrk="1" fontAlgn="auto" hangingPunct="1">
              <a:spcBef>
                <a:spcPts val="0"/>
              </a:spcBef>
              <a:spcAft>
                <a:spcPts val="0"/>
              </a:spcAft>
              <a:defRPr sz="1200">
                <a:latin typeface="+mn-lt"/>
                <a:ea typeface="+mn-ea"/>
              </a:defRPr>
            </a:lvl1pPr>
          </a:lstStyle>
          <a:p>
            <a:pPr>
              <a:defRPr/>
            </a:pPr>
            <a:fld id="{D5A678CD-2409-4A80-9423-93D4D8ABA1B3}" type="datetimeFigureOut">
              <a:rPr lang="zh-CN" altLang="en-US"/>
              <a:pPr>
                <a:defRPr/>
              </a:pPr>
              <a:t>2023/11/13</a:t>
            </a:fld>
            <a:endParaRPr lang="zh-CN" altLang="en-US"/>
          </a:p>
        </p:txBody>
      </p:sp>
      <p:sp>
        <p:nvSpPr>
          <p:cNvPr id="4" name="幻灯片图像占位符 3">
            <a:extLst>
              <a:ext uri="{FF2B5EF4-FFF2-40B4-BE49-F238E27FC236}">
                <a16:creationId xmlns:a16="http://schemas.microsoft.com/office/drawing/2014/main" id="{E5BF7ABD-A034-43E8-A5DF-CBABD6CA81BE}"/>
              </a:ext>
            </a:extLst>
          </p:cNvPr>
          <p:cNvSpPr>
            <a:spLocks noGrp="1" noRot="1" noChangeAspect="1"/>
          </p:cNvSpPr>
          <p:nvPr>
            <p:ph type="sldImg" idx="2"/>
          </p:nvPr>
        </p:nvSpPr>
        <p:spPr>
          <a:xfrm>
            <a:off x="3265488" y="511175"/>
            <a:ext cx="3397250" cy="2547938"/>
          </a:xfrm>
          <a:prstGeom prst="rect">
            <a:avLst/>
          </a:prstGeom>
          <a:noFill/>
          <a:ln w="12700">
            <a:solidFill>
              <a:prstClr val="black"/>
            </a:solidFill>
          </a:ln>
        </p:spPr>
        <p:txBody>
          <a:bodyPr vert="horz" lIns="93174" tIns="46587" rIns="93174" bIns="46587" rtlCol="0" anchor="ctr"/>
          <a:lstStyle/>
          <a:p>
            <a:pPr lvl="0"/>
            <a:endParaRPr lang="zh-CN" altLang="en-US" noProof="0"/>
          </a:p>
        </p:txBody>
      </p:sp>
      <p:sp>
        <p:nvSpPr>
          <p:cNvPr id="5" name="备注占位符 4">
            <a:extLst>
              <a:ext uri="{FF2B5EF4-FFF2-40B4-BE49-F238E27FC236}">
                <a16:creationId xmlns:a16="http://schemas.microsoft.com/office/drawing/2014/main" id="{A8C485B6-E042-4040-83D0-1F9683126F54}"/>
              </a:ext>
            </a:extLst>
          </p:cNvPr>
          <p:cNvSpPr>
            <a:spLocks noGrp="1"/>
          </p:cNvSpPr>
          <p:nvPr>
            <p:ph type="body" sz="quarter" idx="3"/>
          </p:nvPr>
        </p:nvSpPr>
        <p:spPr>
          <a:xfrm>
            <a:off x="993501" y="3229512"/>
            <a:ext cx="7941224" cy="3058646"/>
          </a:xfrm>
          <a:prstGeom prst="rect">
            <a:avLst/>
          </a:prstGeom>
        </p:spPr>
        <p:txBody>
          <a:bodyPr vert="horz" lIns="93174" tIns="46587" rIns="93174" bIns="46587"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D781873C-6D2B-4F1B-B07B-0C8F6FED4AF7}"/>
              </a:ext>
            </a:extLst>
          </p:cNvPr>
          <p:cNvSpPr>
            <a:spLocks noGrp="1"/>
          </p:cNvSpPr>
          <p:nvPr>
            <p:ph type="ftr" sz="quarter" idx="4"/>
          </p:nvPr>
        </p:nvSpPr>
        <p:spPr>
          <a:xfrm>
            <a:off x="1" y="6455944"/>
            <a:ext cx="4302909" cy="340192"/>
          </a:xfrm>
          <a:prstGeom prst="rect">
            <a:avLst/>
          </a:prstGeom>
        </p:spPr>
        <p:txBody>
          <a:bodyPr vert="horz" lIns="93174" tIns="46587" rIns="93174" bIns="46587"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07F0E0D6-86B0-4104-85B7-5CA47F77A008}"/>
              </a:ext>
            </a:extLst>
          </p:cNvPr>
          <p:cNvSpPr>
            <a:spLocks noGrp="1"/>
          </p:cNvSpPr>
          <p:nvPr>
            <p:ph type="sldNum" sz="quarter" idx="5"/>
          </p:nvPr>
        </p:nvSpPr>
        <p:spPr>
          <a:xfrm>
            <a:off x="5623622" y="6455944"/>
            <a:ext cx="4302909" cy="340192"/>
          </a:xfrm>
          <a:prstGeom prst="rect">
            <a:avLst/>
          </a:prstGeom>
        </p:spPr>
        <p:txBody>
          <a:bodyPr vert="horz" wrap="square" lIns="93174" tIns="46587" rIns="93174" bIns="46587"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1A18FA0C-C3F7-4CAF-8348-BA4E6D127E2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1CE0339-8A9D-4194-A739-50D41E0233DB}" type="slidenum">
              <a:rPr lang="zh-CN" altLang="en-US" smtClean="0"/>
              <a:pPr>
                <a:spcBef>
                  <a:spcPct val="0"/>
                </a:spcBef>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10</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2631835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224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B4E3278-7DDC-48AA-90B8-112AF351D514}" type="slidenum">
              <a:rPr lang="en-US" altLang="zh-CN" smtClean="0">
                <a:solidFill>
                  <a:srgbClr val="000000"/>
                </a:solidFill>
                <a:latin typeface="Arial" panose="020B0604020202020204" pitchFamily="34" charset="0"/>
              </a:rPr>
              <a:pPr>
                <a:spcBef>
                  <a:spcPct val="0"/>
                </a:spcBef>
              </a:pPr>
              <a:t>100</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24365717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224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B4E3278-7DDC-48AA-90B8-112AF351D514}" type="slidenum">
              <a:rPr lang="en-US" altLang="zh-CN" smtClean="0">
                <a:solidFill>
                  <a:srgbClr val="000000"/>
                </a:solidFill>
                <a:latin typeface="Arial" panose="020B0604020202020204" pitchFamily="34" charset="0"/>
              </a:rPr>
              <a:pPr>
                <a:spcBef>
                  <a:spcPct val="0"/>
                </a:spcBef>
              </a:pPr>
              <a:t>101</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20527243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224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B4E3278-7DDC-48AA-90B8-112AF351D514}" type="slidenum">
              <a:rPr lang="en-US" altLang="zh-CN" smtClean="0">
                <a:solidFill>
                  <a:srgbClr val="000000"/>
                </a:solidFill>
                <a:latin typeface="Arial" panose="020B0604020202020204" pitchFamily="34" charset="0"/>
              </a:rPr>
              <a:pPr>
                <a:spcBef>
                  <a:spcPct val="0"/>
                </a:spcBef>
              </a:pPr>
              <a:t>102</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9157423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mc:AlternateContent xmlns:mc="http://schemas.openxmlformats.org/markup-compatibility/2006" xmlns:a14="http://schemas.microsoft.com/office/drawing/2010/main">
        <mc:Choice Requires="a14">
          <p:sp>
            <p:nvSpPr>
              <p:cNvPr id="224259" name="备注占位符 2"/>
              <p:cNvSpPr>
                <a:spLocks noGrp="1"/>
              </p:cNvSpPr>
              <p:nvPr>
                <p:ph type="body" idx="1"/>
              </p:nvPr>
            </p:nvSpPr>
            <p:spPr bwMode="auto">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b="1" dirty="0"/>
                  <a:t>[5]</a:t>
                </a:r>
                <a:r>
                  <a:rPr lang="zh-CN" altLang="en-US" b="1" dirty="0"/>
                  <a:t>值得一提的是，聚合器节点无需存储所有传感器设备节点的密钥信息，只需要存储一个秘密的主私钥</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𝑲</m:t>
                        </m:r>
                      </m:e>
                      <m:sub>
                        <m:r>
                          <a:rPr lang="en-US" altLang="zh-CN" b="1" i="1" dirty="0" smtClean="0">
                            <a:latin typeface="Cambria Math" panose="02040503050406030204" pitchFamily="18" charset="0"/>
                          </a:rPr>
                          <m:t>𝒎𝒂𝒔𝒕𝒆𝒓</m:t>
                        </m:r>
                      </m:sub>
                    </m:sSub>
                    <m:r>
                      <a:rPr lang="en-US" altLang="zh-CN" b="1" i="1" dirty="0" smtClean="0">
                        <a:latin typeface="Cambria Math" panose="02040503050406030204" pitchFamily="18" charset="0"/>
                      </a:rPr>
                      <m:t> </m:t>
                    </m:r>
                  </m:oMath>
                </a14:m>
                <a:r>
                  <a:rPr lang="zh-CN" altLang="en-US" b="1" dirty="0"/>
                  <a:t>。每个传感器设备节点需要存储一个秘密的私钥值</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𝑴𝑨𝑪</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1" i="1" smtClean="0">
                                <a:latin typeface="Cambria Math" panose="02040503050406030204" pitchFamily="18" charset="0"/>
                              </a:rPr>
                              <m:t>𝒎𝒂𝒔𝒕𝒆𝒓</m:t>
                            </m:r>
                          </m:sub>
                        </m:sSub>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𝑰𝑫</m:t>
                    </m:r>
                    <m:r>
                      <a:rPr lang="en-US" altLang="zh-CN" b="1" i="1" smtClean="0">
                        <a:latin typeface="Cambria Math" panose="02040503050406030204" pitchFamily="18" charset="0"/>
                      </a:rPr>
                      <m:t>)</m:t>
                    </m:r>
                  </m:oMath>
                </a14:m>
                <a:r>
                  <a:rPr lang="zh-CN" altLang="en-US" b="1" dirty="0"/>
                  <a:t>。其中</a:t>
                </a:r>
                <a:r>
                  <a:rPr lang="en-US" altLang="zh-CN" b="1" dirty="0"/>
                  <a:t>MAC </a:t>
                </a:r>
                <a:r>
                  <a:rPr lang="zh-CN" altLang="en-US" b="1" dirty="0"/>
                  <a:t>是一个消息认证函数，这里是作为伪随机数函数使用。因此给定一个传感器设备节点的唯一身份标识符</a:t>
                </a:r>
                <a:r>
                  <a:rPr lang="en-US" altLang="zh-CN" b="1" dirty="0"/>
                  <a:t>ID</a:t>
                </a:r>
                <a:r>
                  <a:rPr lang="zh-CN" altLang="en-US" b="1" dirty="0"/>
                  <a:t>，聚合节点都可以通过使用秘密的主私钥</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𝑲</m:t>
                        </m:r>
                      </m:e>
                      <m:sub>
                        <m:r>
                          <a:rPr lang="en-US" altLang="zh-CN" b="1" i="1" dirty="0" smtClean="0">
                            <a:latin typeface="Cambria Math" panose="02040503050406030204" pitchFamily="18" charset="0"/>
                          </a:rPr>
                          <m:t>𝒎𝒂𝒔𝒕𝒆𝒓</m:t>
                        </m:r>
                      </m:sub>
                    </m:sSub>
                  </m:oMath>
                </a14:m>
                <a:r>
                  <a:rPr lang="zh-CN" altLang="en-US" b="1" dirty="0"/>
                  <a:t>计算得到与身份标识符为</a:t>
                </a:r>
                <a:r>
                  <a:rPr lang="en-US" altLang="zh-CN" b="1" dirty="0"/>
                  <a:t>ID </a:t>
                </a:r>
                <a:r>
                  <a:rPr lang="zh-CN" altLang="en-US" b="1" dirty="0"/>
                  <a:t>的传感器节点共享的密钥，从而完成对传感器发送消息的认证。</a:t>
                </a:r>
                <a:endParaRPr lang="en-US" altLang="zh-CN" b="1" dirty="0"/>
              </a:p>
            </p:txBody>
          </p:sp>
        </mc:Choice>
        <mc:Fallback xmlns="">
          <p:sp>
            <p:nvSpPr>
              <p:cNvPr id="224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b="1" dirty="0" smtClean="0"/>
                  <a:t>[5]</a:t>
                </a:r>
                <a:r>
                  <a:rPr lang="zh-CN" altLang="en-US" b="1" dirty="0" smtClean="0"/>
                  <a:t>值得一提的是，聚合器节点无需存储所有传感器设备节点的密钥信息，只需要存储一个秘密的主私钥</a:t>
                </a:r>
                <a:r>
                  <a:rPr lang="en-US" altLang="zh-CN" b="1" i="0" dirty="0" smtClean="0">
                    <a:latin typeface="Cambria Math" panose="02040503050406030204" pitchFamily="18" charset="0"/>
                  </a:rPr>
                  <a:t>𝑲_𝒎𝒂𝒔𝒕𝒆𝒓  </a:t>
                </a:r>
                <a:r>
                  <a:rPr lang="zh-CN" altLang="en-US" b="1" dirty="0" smtClean="0"/>
                  <a:t>。每个传感器设备节点需要存储一个秘密的私钥值</a:t>
                </a:r>
                <a:r>
                  <a:rPr lang="en-US" altLang="zh-CN" b="1" i="0" smtClean="0">
                    <a:latin typeface="Cambria Math" panose="02040503050406030204" pitchFamily="18" charset="0"/>
                  </a:rPr>
                  <a:t>〖𝑴𝑨𝑪〗_(𝑲_𝒎𝒂𝒔𝒕𝒆𝒓 ) (𝑰𝑫)</a:t>
                </a:r>
                <a:r>
                  <a:rPr lang="zh-CN" altLang="en-US" b="1" dirty="0" smtClean="0"/>
                  <a:t>。其中</a:t>
                </a:r>
                <a:r>
                  <a:rPr lang="en-US" altLang="zh-CN" b="1" dirty="0" smtClean="0"/>
                  <a:t>MAC </a:t>
                </a:r>
                <a:r>
                  <a:rPr lang="zh-CN" altLang="en-US" b="1" dirty="0" smtClean="0"/>
                  <a:t>是一个消息认证函数，这里是作为伪随机数函数使用。因此给定一个传感器设备节点的唯一身份标识符</a:t>
                </a:r>
                <a:r>
                  <a:rPr lang="en-US" altLang="zh-CN" b="1" dirty="0" smtClean="0"/>
                  <a:t>ID</a:t>
                </a:r>
                <a:r>
                  <a:rPr lang="zh-CN" altLang="en-US" b="1" dirty="0" smtClean="0"/>
                  <a:t>，聚合节点都可以通过使用秘密的主私钥</a:t>
                </a:r>
                <a:r>
                  <a:rPr lang="en-US" altLang="zh-CN" b="1" i="0" dirty="0" smtClean="0">
                    <a:latin typeface="Cambria Math" panose="02040503050406030204" pitchFamily="18" charset="0"/>
                  </a:rPr>
                  <a:t>𝑲</a:t>
                </a:r>
                <a:r>
                  <a:rPr lang="en-US" altLang="zh-CN" b="1" i="0" dirty="0" smtClean="0">
                    <a:latin typeface="Cambria Math" panose="02040503050406030204" pitchFamily="18" charset="0"/>
                  </a:rPr>
                  <a:t>_</a:t>
                </a:r>
                <a:r>
                  <a:rPr lang="en-US" altLang="zh-CN" b="1" i="0" dirty="0" smtClean="0">
                    <a:latin typeface="Cambria Math" panose="02040503050406030204" pitchFamily="18" charset="0"/>
                  </a:rPr>
                  <a:t>𝒎𝒂𝒔𝒕𝒆𝒓</a:t>
                </a:r>
                <a:r>
                  <a:rPr lang="zh-CN" altLang="en-US" b="1" dirty="0" smtClean="0"/>
                  <a:t>计算得到与身份标识符为</a:t>
                </a:r>
                <a:r>
                  <a:rPr lang="en-US" altLang="zh-CN" b="1" dirty="0" smtClean="0"/>
                  <a:t>ID </a:t>
                </a:r>
                <a:r>
                  <a:rPr lang="zh-CN" altLang="en-US" b="1" dirty="0" smtClean="0"/>
                  <a:t>的传感器节点共享的密钥，从而完成对传感器发送消息的认证。</a:t>
                </a:r>
                <a:endParaRPr lang="en-US" altLang="zh-CN" b="1" dirty="0" smtClean="0"/>
              </a:p>
            </p:txBody>
          </p:sp>
        </mc:Fallback>
      </mc:AlternateContent>
      <p:sp>
        <p:nvSpPr>
          <p:cNvPr id="224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B4E3278-7DDC-48AA-90B8-112AF351D514}" type="slidenum">
              <a:rPr lang="en-US" altLang="zh-CN" smtClean="0">
                <a:solidFill>
                  <a:srgbClr val="000000"/>
                </a:solidFill>
                <a:latin typeface="Arial" panose="020B0604020202020204" pitchFamily="34" charset="0"/>
              </a:rPr>
              <a:pPr>
                <a:spcBef>
                  <a:spcPct val="0"/>
                </a:spcBef>
              </a:pPr>
              <a:t>103</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4793512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b="1" dirty="0" err="1"/>
              <a:t>Merkle</a:t>
            </a:r>
            <a:r>
              <a:rPr lang="en-US" altLang="zh-CN" b="1" dirty="0"/>
              <a:t> </a:t>
            </a:r>
            <a:r>
              <a:rPr lang="zh-CN" altLang="en-US" b="1" dirty="0"/>
              <a:t>哈希树中，所有需要验证的数据都存储在叶子节点中，非叶子节点存储子节点的哈希值。由于哈希函数是具有抗碰撞性的，因此聚合节点一旦提交了数据，它不能修改收集的数据。在</a:t>
            </a:r>
            <a:r>
              <a:rPr lang="en-US" altLang="zh-CN" b="1" dirty="0"/>
              <a:t>SIA</a:t>
            </a:r>
            <a:r>
              <a:rPr lang="zh-CN" altLang="en-US" b="1" dirty="0"/>
              <a:t>协议构建</a:t>
            </a:r>
            <a:r>
              <a:rPr lang="en-US" altLang="zh-CN" b="1" dirty="0" err="1"/>
              <a:t>Merkle</a:t>
            </a:r>
            <a:r>
              <a:rPr lang="en-US" altLang="zh-CN" b="1" dirty="0"/>
              <a:t> </a:t>
            </a:r>
            <a:r>
              <a:rPr lang="zh-CN" altLang="en-US" b="1" dirty="0"/>
              <a:t>哈希树实现数据完整性保护中，聚合节点需要存储的仅仅是一个主密钥，而不需要存储多个传感器节点的私钥信息，这对于密钥的分发，存储和管理具有相当重要的意义。</a:t>
            </a:r>
            <a:endParaRPr lang="en-US" altLang="zh-CN" b="1" dirty="0"/>
          </a:p>
        </p:txBody>
      </p:sp>
      <p:sp>
        <p:nvSpPr>
          <p:cNvPr id="224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B4E3278-7DDC-48AA-90B8-112AF351D514}" type="slidenum">
              <a:rPr lang="en-US" altLang="zh-CN" smtClean="0">
                <a:solidFill>
                  <a:srgbClr val="000000"/>
                </a:solidFill>
                <a:latin typeface="Arial" panose="020B0604020202020204" pitchFamily="34" charset="0"/>
              </a:rPr>
              <a:pPr>
                <a:spcBef>
                  <a:spcPct val="0"/>
                </a:spcBef>
              </a:pPr>
              <a:t>104</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5796028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18FA0C-C3F7-4CAF-8348-BA4E6D127E20}" type="slidenum">
              <a:rPr lang="zh-CN" altLang="en-US" smtClean="0"/>
              <a:pPr>
                <a:defRPr/>
              </a:pPr>
              <a:t>105</a:t>
            </a:fld>
            <a:endParaRPr lang="zh-CN" altLang="en-US"/>
          </a:p>
        </p:txBody>
      </p:sp>
    </p:spTree>
    <p:extLst>
      <p:ext uri="{BB962C8B-B14F-4D97-AF65-F5344CB8AC3E}">
        <p14:creationId xmlns:p14="http://schemas.microsoft.com/office/powerpoint/2010/main" val="280828804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3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273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D25AEC4-BFF4-46F3-B9A7-157AC47D97D0}" type="slidenum">
              <a:rPr lang="en-US" altLang="zh-CN" smtClean="0">
                <a:solidFill>
                  <a:srgbClr val="000000"/>
                </a:solidFill>
                <a:latin typeface="Arial" panose="020B0604020202020204" pitchFamily="34" charset="0"/>
              </a:rPr>
              <a:pPr>
                <a:spcBef>
                  <a:spcPct val="0"/>
                </a:spcBef>
              </a:pPr>
              <a:t>106</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3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293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6AA6397-E57D-421A-9559-34987CDD0D4D}" type="slidenum">
              <a:rPr lang="en-US" altLang="zh-CN" smtClean="0">
                <a:solidFill>
                  <a:srgbClr val="000000"/>
                </a:solidFill>
                <a:latin typeface="Arial" panose="020B0604020202020204" pitchFamily="34" charset="0"/>
              </a:rPr>
              <a:pPr>
                <a:spcBef>
                  <a:spcPct val="0"/>
                </a:spcBef>
              </a:pPr>
              <a:t>107</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14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314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D4E0E43-A089-4EB1-8EFA-22CFD4873B9B}" type="slidenum">
              <a:rPr lang="en-US" altLang="zh-CN" smtClean="0">
                <a:solidFill>
                  <a:srgbClr val="000000"/>
                </a:solidFill>
                <a:latin typeface="Arial" panose="020B0604020202020204" pitchFamily="34" charset="0"/>
              </a:rPr>
              <a:pPr>
                <a:spcBef>
                  <a:spcPct val="0"/>
                </a:spcBef>
              </a:pPr>
              <a:t>108</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355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EBAE15B-FE0F-4344-981E-96D0D328833B}" type="slidenum">
              <a:rPr lang="en-US" altLang="zh-CN" smtClean="0">
                <a:solidFill>
                  <a:srgbClr val="000000"/>
                </a:solidFill>
                <a:latin typeface="Arial" panose="020B0604020202020204" pitchFamily="34" charset="0"/>
              </a:rPr>
              <a:pPr>
                <a:spcBef>
                  <a:spcPct val="0"/>
                </a:spcBef>
              </a:pPr>
              <a:t>109</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11</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9317228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375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43F7BC9-B879-4411-8907-437BFA812DAE}" type="slidenum">
              <a:rPr lang="en-US" altLang="zh-CN" smtClean="0">
                <a:solidFill>
                  <a:srgbClr val="000000"/>
                </a:solidFill>
                <a:latin typeface="Arial" panose="020B0604020202020204" pitchFamily="34" charset="0"/>
              </a:rPr>
              <a:pPr>
                <a:spcBef>
                  <a:spcPct val="0"/>
                </a:spcBef>
              </a:pPr>
              <a:t>110</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396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013C0D3-7296-4A89-810B-EF9C0FF5BD7B}" type="slidenum">
              <a:rPr lang="en-US" altLang="zh-CN" smtClean="0">
                <a:solidFill>
                  <a:srgbClr val="000000"/>
                </a:solidFill>
                <a:latin typeface="Arial" panose="020B0604020202020204" pitchFamily="34" charset="0"/>
              </a:rPr>
              <a:pPr>
                <a:spcBef>
                  <a:spcPct val="0"/>
                </a:spcBef>
              </a:pPr>
              <a:t>111</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1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41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7881002-41D0-4C6C-88BA-173772CDECDB}" type="slidenum">
              <a:rPr lang="en-US" altLang="zh-CN" smtClean="0">
                <a:solidFill>
                  <a:srgbClr val="000000"/>
                </a:solidFill>
                <a:latin typeface="Arial" panose="020B0604020202020204" pitchFamily="34" charset="0"/>
              </a:rPr>
              <a:pPr>
                <a:spcBef>
                  <a:spcPct val="0"/>
                </a:spcBef>
              </a:pPr>
              <a:t>112</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3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43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4DDF7BE-542D-4AFC-B56A-940A0B7FA54C}" type="slidenum">
              <a:rPr lang="en-US" altLang="zh-CN" smtClean="0">
                <a:solidFill>
                  <a:srgbClr val="000000"/>
                </a:solidFill>
                <a:latin typeface="Arial" panose="020B0604020202020204" pitchFamily="34" charset="0"/>
              </a:rPr>
              <a:pPr>
                <a:spcBef>
                  <a:spcPct val="0"/>
                </a:spcBef>
              </a:pPr>
              <a:t>113</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457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DAD402C-2B29-4650-9252-ADCB6BF83ED9}" type="slidenum">
              <a:rPr lang="en-US" altLang="zh-CN" smtClean="0">
                <a:solidFill>
                  <a:srgbClr val="000000"/>
                </a:solidFill>
                <a:latin typeface="Arial" panose="020B0604020202020204" pitchFamily="34" charset="0"/>
              </a:rPr>
              <a:pPr>
                <a:spcBef>
                  <a:spcPct val="0"/>
                </a:spcBef>
              </a:pPr>
              <a:t>114</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A18FA0C-C3F7-4CAF-8348-BA4E6D127E20}" type="slidenum">
              <a:rPr lang="zh-CN" altLang="en-US" smtClean="0"/>
              <a:pPr>
                <a:defRPr/>
              </a:pPr>
              <a:t>115</a:t>
            </a:fld>
            <a:endParaRPr lang="zh-CN" altLang="en-US"/>
          </a:p>
        </p:txBody>
      </p:sp>
    </p:spTree>
    <p:extLst>
      <p:ext uri="{BB962C8B-B14F-4D97-AF65-F5344CB8AC3E}">
        <p14:creationId xmlns:p14="http://schemas.microsoft.com/office/powerpoint/2010/main" val="148001354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A18FA0C-C3F7-4CAF-8348-BA4E6D127E20}" type="slidenum">
              <a:rPr lang="zh-CN" altLang="en-US" smtClean="0"/>
              <a:pPr>
                <a:defRPr/>
              </a:pPr>
              <a:t>116</a:t>
            </a:fld>
            <a:endParaRPr lang="zh-CN" altLang="en-US"/>
          </a:p>
        </p:txBody>
      </p:sp>
    </p:spTree>
    <p:extLst>
      <p:ext uri="{BB962C8B-B14F-4D97-AF65-F5344CB8AC3E}">
        <p14:creationId xmlns:p14="http://schemas.microsoft.com/office/powerpoint/2010/main" val="103782921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A18FA0C-C3F7-4CAF-8348-BA4E6D127E20}" type="slidenum">
              <a:rPr lang="zh-CN" altLang="en-US" smtClean="0"/>
              <a:pPr>
                <a:defRPr/>
              </a:pPr>
              <a:t>117</a:t>
            </a:fld>
            <a:endParaRPr lang="zh-CN" altLang="en-US"/>
          </a:p>
        </p:txBody>
      </p:sp>
    </p:spTree>
    <p:extLst>
      <p:ext uri="{BB962C8B-B14F-4D97-AF65-F5344CB8AC3E}">
        <p14:creationId xmlns:p14="http://schemas.microsoft.com/office/powerpoint/2010/main" val="192725034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498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8905618-FFDE-4BEA-86E2-D7F6EB82E08A}" type="slidenum">
              <a:rPr lang="en-US" altLang="zh-CN" smtClean="0">
                <a:solidFill>
                  <a:srgbClr val="000000"/>
                </a:solidFill>
                <a:latin typeface="Arial" panose="020B0604020202020204" pitchFamily="34" charset="0"/>
              </a:rPr>
              <a:pPr>
                <a:spcBef>
                  <a:spcPct val="0"/>
                </a:spcBef>
              </a:pPr>
              <a:t>118</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498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8905618-FFDE-4BEA-86E2-D7F6EB82E08A}" type="slidenum">
              <a:rPr lang="en-US" altLang="zh-CN" smtClean="0">
                <a:solidFill>
                  <a:srgbClr val="000000"/>
                </a:solidFill>
                <a:latin typeface="Arial" panose="020B0604020202020204" pitchFamily="34" charset="0"/>
              </a:rPr>
              <a:pPr>
                <a:spcBef>
                  <a:spcPct val="0"/>
                </a:spcBef>
              </a:pPr>
              <a:t>119</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154491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12</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1213445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498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8905618-FFDE-4BEA-86E2-D7F6EB82E08A}" type="slidenum">
              <a:rPr lang="en-US" altLang="zh-CN" smtClean="0">
                <a:solidFill>
                  <a:srgbClr val="000000"/>
                </a:solidFill>
                <a:latin typeface="Arial" panose="020B0604020202020204" pitchFamily="34" charset="0"/>
              </a:rPr>
              <a:pPr>
                <a:spcBef>
                  <a:spcPct val="0"/>
                </a:spcBef>
              </a:pPr>
              <a:t>120</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1896249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498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8905618-FFDE-4BEA-86E2-D7F6EB82E08A}" type="slidenum">
              <a:rPr lang="en-US" altLang="zh-CN" smtClean="0">
                <a:solidFill>
                  <a:srgbClr val="000000"/>
                </a:solidFill>
                <a:latin typeface="Arial" panose="020B0604020202020204" pitchFamily="34" charset="0"/>
              </a:rPr>
              <a:pPr>
                <a:spcBef>
                  <a:spcPct val="0"/>
                </a:spcBef>
              </a:pPr>
              <a:t>121</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66829269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498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8905618-FFDE-4BEA-86E2-D7F6EB82E08A}" type="slidenum">
              <a:rPr lang="en-US" altLang="zh-CN" smtClean="0">
                <a:solidFill>
                  <a:srgbClr val="000000"/>
                </a:solidFill>
                <a:latin typeface="Arial" panose="020B0604020202020204" pitchFamily="34" charset="0"/>
              </a:rPr>
              <a:pPr>
                <a:spcBef>
                  <a:spcPct val="0"/>
                </a:spcBef>
              </a:pPr>
              <a:t>122</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085407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519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9DD10D7-57EC-40DB-BB5F-F90B9BCF5189}" type="slidenum">
              <a:rPr lang="en-US" altLang="zh-CN" smtClean="0">
                <a:solidFill>
                  <a:srgbClr val="000000"/>
                </a:solidFill>
                <a:latin typeface="Arial" panose="020B0604020202020204" pitchFamily="34" charset="0"/>
              </a:rPr>
              <a:pPr>
                <a:spcBef>
                  <a:spcPct val="0"/>
                </a:spcBef>
              </a:pPr>
              <a:t>123</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519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9DD10D7-57EC-40DB-BB5F-F90B9BCF5189}" type="slidenum">
              <a:rPr lang="en-US" altLang="zh-CN" smtClean="0">
                <a:solidFill>
                  <a:srgbClr val="000000"/>
                </a:solidFill>
                <a:latin typeface="Arial" panose="020B0604020202020204" pitchFamily="34" charset="0"/>
              </a:rPr>
              <a:pPr>
                <a:spcBef>
                  <a:spcPct val="0"/>
                </a:spcBef>
              </a:pPr>
              <a:t>124</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362294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519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9DD10D7-57EC-40DB-BB5F-F90B9BCF5189}" type="slidenum">
              <a:rPr lang="en-US" altLang="zh-CN" smtClean="0">
                <a:solidFill>
                  <a:srgbClr val="000000"/>
                </a:solidFill>
                <a:latin typeface="Arial" panose="020B0604020202020204" pitchFamily="34" charset="0"/>
              </a:rPr>
              <a:pPr>
                <a:spcBef>
                  <a:spcPct val="0"/>
                </a:spcBef>
              </a:pPr>
              <a:t>125</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86679962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39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539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A469FDD-FD47-46FB-98A2-BD354D35875E}" type="slidenum">
              <a:rPr lang="en-US" altLang="zh-CN" smtClean="0">
                <a:solidFill>
                  <a:srgbClr val="000000"/>
                </a:solidFill>
                <a:latin typeface="Arial" panose="020B0604020202020204" pitchFamily="34" charset="0"/>
              </a:rPr>
              <a:pPr>
                <a:spcBef>
                  <a:spcPct val="0"/>
                </a:spcBef>
              </a:pPr>
              <a:t>126</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560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CC0DAAC-CB33-4F9F-ABAB-502D06EAA16E}" type="slidenum">
              <a:rPr lang="en-US" altLang="zh-CN" smtClean="0">
                <a:solidFill>
                  <a:srgbClr val="000000"/>
                </a:solidFill>
                <a:latin typeface="Arial" panose="020B0604020202020204" pitchFamily="34" charset="0"/>
              </a:rPr>
              <a:pPr>
                <a:spcBef>
                  <a:spcPct val="0"/>
                </a:spcBef>
              </a:pPr>
              <a:t>127</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580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9457E26-3869-46B1-AF4D-F2658D5471A4}" type="slidenum">
              <a:rPr lang="en-US" altLang="zh-CN" smtClean="0">
                <a:solidFill>
                  <a:srgbClr val="000000"/>
                </a:solidFill>
                <a:latin typeface="Arial" panose="020B0604020202020204" pitchFamily="34" charset="0"/>
              </a:rPr>
              <a:pPr>
                <a:spcBef>
                  <a:spcPct val="0"/>
                </a:spcBef>
              </a:pPr>
              <a:t>128</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60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0FA1323-6F6F-4310-8599-39F81F0C5CA2}" type="slidenum">
              <a:rPr lang="en-US" altLang="zh-CN" smtClean="0">
                <a:solidFill>
                  <a:srgbClr val="000000"/>
                </a:solidFill>
                <a:latin typeface="Arial" panose="020B0604020202020204" pitchFamily="34" charset="0"/>
              </a:rPr>
              <a:pPr>
                <a:spcBef>
                  <a:spcPct val="0"/>
                </a:spcBef>
              </a:pPr>
              <a:t>129</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13</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29793152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2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62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3DA7440-AD3C-407A-A387-30DD368C024C}" type="slidenum">
              <a:rPr lang="en-US" altLang="zh-CN" smtClean="0">
                <a:solidFill>
                  <a:srgbClr val="000000"/>
                </a:solidFill>
                <a:latin typeface="Arial" panose="020B0604020202020204" pitchFamily="34" charset="0"/>
              </a:rPr>
              <a:pPr>
                <a:spcBef>
                  <a:spcPct val="0"/>
                </a:spcBef>
              </a:pPr>
              <a:t>130</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4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64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2E41E65-0042-43DD-B19D-93F60EEFD279}" type="slidenum">
              <a:rPr lang="en-US" altLang="zh-CN" smtClean="0">
                <a:solidFill>
                  <a:srgbClr val="000000"/>
                </a:solidFill>
                <a:latin typeface="Arial" panose="020B0604020202020204" pitchFamily="34" charset="0"/>
              </a:rPr>
              <a:pPr>
                <a:spcBef>
                  <a:spcPct val="0"/>
                </a:spcBef>
              </a:pPr>
              <a:t>131</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66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1D13933-ECBE-400C-9B34-9A10E039D01C}" type="slidenum">
              <a:rPr lang="en-US" altLang="zh-CN" smtClean="0">
                <a:solidFill>
                  <a:srgbClr val="000000"/>
                </a:solidFill>
                <a:latin typeface="Arial" panose="020B0604020202020204" pitchFamily="34" charset="0"/>
              </a:rPr>
              <a:pPr>
                <a:spcBef>
                  <a:spcPct val="0"/>
                </a:spcBef>
              </a:pPr>
              <a:t>132</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8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68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3634471-791F-4AA5-952B-06E173A4B414}" type="slidenum">
              <a:rPr lang="en-US" altLang="zh-CN" smtClean="0">
                <a:solidFill>
                  <a:srgbClr val="000000"/>
                </a:solidFill>
                <a:latin typeface="Arial" panose="020B0604020202020204" pitchFamily="34" charset="0"/>
              </a:rPr>
              <a:pPr>
                <a:spcBef>
                  <a:spcPct val="0"/>
                </a:spcBef>
              </a:pPr>
              <a:t>133</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0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70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EEA6ED5-0E88-4A5B-AA90-C6B7E7A3ACBA}" type="slidenum">
              <a:rPr lang="en-US" altLang="zh-CN" smtClean="0">
                <a:solidFill>
                  <a:srgbClr val="000000"/>
                </a:solidFill>
                <a:latin typeface="Arial" panose="020B0604020202020204" pitchFamily="34" charset="0"/>
              </a:rPr>
              <a:pPr>
                <a:spcBef>
                  <a:spcPct val="0"/>
                </a:spcBef>
              </a:pPr>
              <a:t>134</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4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74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E865B59-A1BF-4147-9383-3894171D7F87}" type="slidenum">
              <a:rPr lang="en-US" altLang="zh-CN" smtClean="0">
                <a:solidFill>
                  <a:srgbClr val="000000"/>
                </a:solidFill>
                <a:latin typeface="Arial" panose="020B0604020202020204" pitchFamily="34" charset="0"/>
              </a:rPr>
              <a:pPr>
                <a:spcBef>
                  <a:spcPct val="0"/>
                </a:spcBef>
              </a:pPr>
              <a:t>135</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76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218E5BB-C26D-4B99-93B7-910ED84818DA}" type="slidenum">
              <a:rPr lang="en-US" altLang="zh-CN" smtClean="0">
                <a:solidFill>
                  <a:srgbClr val="000000"/>
                </a:solidFill>
                <a:latin typeface="Arial" panose="020B0604020202020204" pitchFamily="34" charset="0"/>
              </a:rPr>
              <a:pPr>
                <a:spcBef>
                  <a:spcPct val="0"/>
                </a:spcBef>
              </a:pPr>
              <a:t>136</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8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78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F3E7451-7BBC-4544-BF4B-CEC3F04EA5D2}" type="slidenum">
              <a:rPr lang="en-US" altLang="zh-CN" smtClean="0">
                <a:solidFill>
                  <a:srgbClr val="000000"/>
                </a:solidFill>
                <a:latin typeface="Arial" panose="020B0604020202020204" pitchFamily="34" charset="0"/>
              </a:rPr>
              <a:pPr>
                <a:spcBef>
                  <a:spcPct val="0"/>
                </a:spcBef>
              </a:pPr>
              <a:t>137</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80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4B10D1-AE57-4A5E-8EA5-845B415B1E06}" type="slidenum">
              <a:rPr lang="en-US" altLang="zh-CN" smtClean="0">
                <a:solidFill>
                  <a:srgbClr val="000000"/>
                </a:solidFill>
                <a:latin typeface="Arial" panose="020B0604020202020204" pitchFamily="34" charset="0"/>
              </a:rPr>
              <a:pPr>
                <a:spcBef>
                  <a:spcPct val="0"/>
                </a:spcBef>
              </a:pPr>
              <a:t>138</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80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4B10D1-AE57-4A5E-8EA5-845B415B1E06}" type="slidenum">
              <a:rPr lang="en-US" altLang="zh-CN" smtClean="0">
                <a:solidFill>
                  <a:srgbClr val="000000"/>
                </a:solidFill>
                <a:latin typeface="Arial" panose="020B0604020202020204" pitchFamily="34" charset="0"/>
              </a:rPr>
              <a:pPr>
                <a:spcBef>
                  <a:spcPct val="0"/>
                </a:spcBef>
              </a:pPr>
              <a:t>139</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850594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14</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26931685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80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4B10D1-AE57-4A5E-8EA5-845B415B1E06}" type="slidenum">
              <a:rPr lang="en-US" altLang="zh-CN" smtClean="0">
                <a:solidFill>
                  <a:srgbClr val="000000"/>
                </a:solidFill>
                <a:latin typeface="Arial" panose="020B0604020202020204" pitchFamily="34" charset="0"/>
              </a:rPr>
              <a:pPr>
                <a:spcBef>
                  <a:spcPct val="0"/>
                </a:spcBef>
              </a:pPr>
              <a:t>140</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51503754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80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4B10D1-AE57-4A5E-8EA5-845B415B1E06}" type="slidenum">
              <a:rPr lang="en-US" altLang="zh-CN" smtClean="0">
                <a:solidFill>
                  <a:srgbClr val="000000"/>
                </a:solidFill>
                <a:latin typeface="Arial" panose="020B0604020202020204" pitchFamily="34" charset="0"/>
              </a:rPr>
              <a:pPr>
                <a:spcBef>
                  <a:spcPct val="0"/>
                </a:spcBef>
              </a:pPr>
              <a:t>141</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7835606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80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4B10D1-AE57-4A5E-8EA5-845B415B1E06}" type="slidenum">
              <a:rPr lang="en-US" altLang="zh-CN" smtClean="0">
                <a:solidFill>
                  <a:srgbClr val="000000"/>
                </a:solidFill>
                <a:latin typeface="Arial" panose="020B0604020202020204" pitchFamily="34" charset="0"/>
              </a:rPr>
              <a:pPr>
                <a:spcBef>
                  <a:spcPct val="0"/>
                </a:spcBef>
              </a:pPr>
              <a:t>142</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24964692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280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4B10D1-AE57-4A5E-8EA5-845B415B1E06}" type="slidenum">
              <a:rPr lang="en-US" altLang="zh-CN" smtClean="0">
                <a:solidFill>
                  <a:srgbClr val="000000"/>
                </a:solidFill>
                <a:latin typeface="Arial" panose="020B0604020202020204" pitchFamily="34" charset="0"/>
              </a:rPr>
              <a:pPr>
                <a:spcBef>
                  <a:spcPct val="0"/>
                </a:spcBef>
              </a:pPr>
              <a:t>143</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95971694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80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4B10D1-AE57-4A5E-8EA5-845B415B1E06}" type="slidenum">
              <a:rPr lang="en-US" altLang="zh-CN" smtClean="0">
                <a:solidFill>
                  <a:srgbClr val="000000"/>
                </a:solidFill>
                <a:latin typeface="Arial" panose="020B0604020202020204" pitchFamily="34" charset="0"/>
              </a:rPr>
              <a:pPr>
                <a:spcBef>
                  <a:spcPct val="0"/>
                </a:spcBef>
              </a:pPr>
              <a:t>144</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86480217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80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4B10D1-AE57-4A5E-8EA5-845B415B1E06}" type="slidenum">
              <a:rPr lang="en-US" altLang="zh-CN" smtClean="0">
                <a:solidFill>
                  <a:srgbClr val="000000"/>
                </a:solidFill>
                <a:latin typeface="Arial" panose="020B0604020202020204" pitchFamily="34" charset="0"/>
              </a:rPr>
              <a:pPr>
                <a:spcBef>
                  <a:spcPct val="0"/>
                </a:spcBef>
              </a:pPr>
              <a:t>145</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6398099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80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4B10D1-AE57-4A5E-8EA5-845B415B1E06}" type="slidenum">
              <a:rPr lang="en-US" altLang="zh-CN" smtClean="0">
                <a:solidFill>
                  <a:srgbClr val="000000"/>
                </a:solidFill>
                <a:latin typeface="Arial" panose="020B0604020202020204" pitchFamily="34" charset="0"/>
              </a:rPr>
              <a:pPr>
                <a:spcBef>
                  <a:spcPct val="0"/>
                </a:spcBef>
              </a:pPr>
              <a:t>146</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69355367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b="1" dirty="0"/>
              <a:t>[1]</a:t>
            </a:r>
            <a:r>
              <a:rPr lang="zh-CN" altLang="en-US" b="1" dirty="0"/>
              <a:t>该算法首先从全部信标节点集合中选择出尽可能不包含恶意信标节点的信标节点子集，然后利用该子集中的信标节点实现定位。这种方法充分利用数学理论推导，将数理统计原理应用于无线传感器网络定位中，有效的解决了定位复杂，能量有限的问题，与已有的大多数定位算法相比，抗攻击的定位算法可将定位精度提高约</a:t>
            </a:r>
            <a:r>
              <a:rPr lang="en-US" altLang="zh-CN" b="1" dirty="0"/>
              <a:t>22</a:t>
            </a:r>
            <a:r>
              <a:rPr lang="zh-CN" altLang="en-US" b="1" dirty="0"/>
              <a:t>％</a:t>
            </a:r>
            <a:r>
              <a:rPr lang="en-US" altLang="zh-CN" b="1" dirty="0"/>
              <a:t>-3 1</a:t>
            </a:r>
            <a:r>
              <a:rPr lang="zh-CN" altLang="en-US" b="1" dirty="0"/>
              <a:t>％。</a:t>
            </a:r>
            <a:endParaRPr lang="en-US" altLang="zh-CN" b="1" dirty="0"/>
          </a:p>
          <a:p>
            <a:pPr eaLnBrk="1" hangingPunct="1">
              <a:spcBef>
                <a:spcPct val="0"/>
              </a:spcBef>
            </a:pPr>
            <a:r>
              <a:rPr lang="en-US" altLang="zh-CN" b="1" dirty="0"/>
              <a:t>[2]</a:t>
            </a:r>
            <a:r>
              <a:rPr lang="zh-CN" altLang="en-US" b="1" dirty="0"/>
              <a:t> </a:t>
            </a:r>
            <a:r>
              <a:rPr lang="en-US" altLang="zh-CN" b="1" dirty="0" err="1"/>
              <a:t>Lazos</a:t>
            </a:r>
            <a:r>
              <a:rPr lang="zh-CN" altLang="en-US" b="1" dirty="0"/>
              <a:t>和</a:t>
            </a:r>
            <a:r>
              <a:rPr lang="en-US" altLang="zh-CN" b="1" dirty="0" err="1"/>
              <a:t>Poovendran</a:t>
            </a:r>
            <a:r>
              <a:rPr lang="zh-CN" altLang="en-US" b="1" dirty="0"/>
              <a:t>提出另外一种模式，一种叫</a:t>
            </a:r>
            <a:r>
              <a:rPr lang="en-US" altLang="zh-CN" b="1" dirty="0" err="1"/>
              <a:t>HiRLoc</a:t>
            </a:r>
            <a:r>
              <a:rPr lang="zh-CN" altLang="en-US" b="1" dirty="0"/>
              <a:t>的高解析度、非基于测距的定位技术。在</a:t>
            </a:r>
            <a:r>
              <a:rPr lang="en-US" altLang="zh-CN" b="1" dirty="0" err="1"/>
              <a:t>HiRLoc</a:t>
            </a:r>
            <a:r>
              <a:rPr lang="zh-CN" altLang="en-US" b="1" dirty="0"/>
              <a:t>里，传感器被动确定它们的位置而没有相互之间的交互。</a:t>
            </a:r>
            <a:r>
              <a:rPr lang="en-US" altLang="zh-CN" b="1" dirty="0" err="1"/>
              <a:t>HiRLoc</a:t>
            </a:r>
            <a:r>
              <a:rPr lang="zh-CN" altLang="en-US" b="1" dirty="0"/>
              <a:t>也减小了对信标节点密度增加和专门硬件的需要。</a:t>
            </a:r>
            <a:r>
              <a:rPr lang="zh-CN" altLang="en-US" b="1" dirty="0">
                <a:solidFill>
                  <a:srgbClr val="FF0000"/>
                </a:solidFill>
              </a:rPr>
              <a:t>它对安全威胁如虫洞攻击、</a:t>
            </a:r>
            <a:r>
              <a:rPr lang="en-US" altLang="zh-CN" b="1" dirty="0" err="1">
                <a:solidFill>
                  <a:srgbClr val="FF0000"/>
                </a:solidFill>
              </a:rPr>
              <a:t>sybil</a:t>
            </a:r>
            <a:r>
              <a:rPr lang="zh-CN" altLang="en-US" b="1" dirty="0">
                <a:solidFill>
                  <a:srgbClr val="FF0000"/>
                </a:solidFill>
              </a:rPr>
              <a:t>攻击和网络实体的联合都是鲁棒的</a:t>
            </a:r>
            <a:r>
              <a:rPr lang="zh-CN" altLang="en-US" b="1" dirty="0"/>
              <a:t>。在</a:t>
            </a:r>
            <a:r>
              <a:rPr lang="en-US" altLang="zh-CN" b="1" dirty="0" err="1"/>
              <a:t>HiRLoc</a:t>
            </a:r>
            <a:r>
              <a:rPr lang="zh-CN" altLang="en-US" b="1" dirty="0"/>
              <a:t>中，</a:t>
            </a:r>
            <a:r>
              <a:rPr lang="en-US" altLang="zh-CN" b="1" dirty="0" err="1"/>
              <a:t>Lazos</a:t>
            </a:r>
            <a:r>
              <a:rPr lang="zh-CN" altLang="en-US" b="1" dirty="0"/>
              <a:t>和</a:t>
            </a:r>
            <a:r>
              <a:rPr lang="en-US" altLang="zh-CN" b="1" dirty="0" err="1"/>
              <a:t>Poovendran</a:t>
            </a:r>
            <a:r>
              <a:rPr lang="zh-CN" altLang="en-US" b="1" dirty="0"/>
              <a:t>使用原始密码来确保信标传输的安全。在这里，每个信标传输使用一个全局对称钥来封装。</a:t>
            </a:r>
            <a:endParaRPr lang="en-US" altLang="zh-CN" b="1" dirty="0"/>
          </a:p>
          <a:p>
            <a:pPr eaLnBrk="1" hangingPunct="1">
              <a:spcBef>
                <a:spcPct val="0"/>
              </a:spcBef>
            </a:pPr>
            <a:r>
              <a:rPr lang="en-US" altLang="zh-CN" b="1" dirty="0"/>
              <a:t>[3]</a:t>
            </a:r>
            <a:r>
              <a:rPr lang="zh-CN" altLang="en-US" b="1" dirty="0"/>
              <a:t> </a:t>
            </a:r>
            <a:r>
              <a:rPr lang="en-US" altLang="zh-CN" b="1" dirty="0"/>
              <a:t>DRBTS</a:t>
            </a:r>
            <a:r>
              <a:rPr lang="zh-CN" altLang="en-US" b="1" dirty="0"/>
              <a:t>是一种分布式的基于声誉和信任的安全协议，它的目的是提供一种无线传感器网络里安全定位的方法。在这种模式中，恶意节点提供的不正确位置信息能在定位时被排除。信标节点互相监督和提供信息，从而传感器节点能选出可以信任的节点，选择基于法定人数表决方法。为了信任一个信标节点的信息，传感器必须获得至少它们共同邻居一半的可信度的选票。传感器节点采用简单多数原则评估出它们测距范围内所有信标节点的公开声誉值。这种分布式模型不仅很大程度上减轻了对基站的负担，同时使传感器节点在匆忙计算它们的位置时必须对信任的信标邻居作出决定，这样也减小了恶意节点引起的破坏。</a:t>
            </a:r>
            <a:endParaRPr lang="en-US" altLang="zh-CN" b="1" dirty="0"/>
          </a:p>
          <a:p>
            <a:pPr eaLnBrk="1" hangingPunct="1">
              <a:spcBef>
                <a:spcPct val="0"/>
              </a:spcBef>
            </a:pPr>
            <a:r>
              <a:rPr lang="en-US" altLang="zh-CN" b="1" dirty="0"/>
              <a:t>[4]</a:t>
            </a:r>
            <a:r>
              <a:rPr lang="zh-CN" altLang="en-US" b="1" dirty="0"/>
              <a:t> 有学者提出两种基于测距的鲁棒方法来容忍传感器网络中基于信标定位发现的恶意攻击。第一种方法，抗攻击的最小均方估计。通过检查不同信标信号位置参考值的不一致性过滤出恶意的信标信号，不一致性由均方估计误差指出，通过移除这样的恶意数据来防止恶意攻击。第二种方法，基于投票的位置估计把部署区域分成一个个网络，在节点可能存在的网格里有每个“投票”位置参考。这种方法采用一种迭代求精的选举模式来容忍恶意信标信号。两种方法在攻击即使通过认证后也能经受住恶意攻击。但是，这两种技术都有弊端，在提出的定位技术中，攻击者不能通过破坏少数距离估计来移除传感器。但是，如果攻击者能破坏简单多数的距离估计时，这种定位模式就失效了。</a:t>
            </a:r>
            <a:endParaRPr lang="en-US" altLang="zh-CN" b="1" dirty="0"/>
          </a:p>
        </p:txBody>
      </p:sp>
      <p:sp>
        <p:nvSpPr>
          <p:cNvPr id="280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4B10D1-AE57-4A5E-8EA5-845B415B1E06}" type="slidenum">
              <a:rPr lang="en-US" altLang="zh-CN" smtClean="0">
                <a:solidFill>
                  <a:srgbClr val="000000"/>
                </a:solidFill>
                <a:latin typeface="Arial" panose="020B0604020202020204" pitchFamily="34" charset="0"/>
              </a:rPr>
              <a:pPr>
                <a:spcBef>
                  <a:spcPct val="0"/>
                </a:spcBef>
              </a:pPr>
              <a:t>147</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98928881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b="1" dirty="0"/>
              <a:t>[5]</a:t>
            </a:r>
            <a:r>
              <a:rPr lang="zh-CN" altLang="en-US" b="1" dirty="0"/>
              <a:t>这类算法往往是较复杂且耗能量的过程。对于低功耗，低成本的无线传感器网络，这不是最佳的选择。但是，由于其在定位精度和网络扩展性方面有一定的优势，所以消除恶意节点安全定位也是安全定位研究的一个重点。</a:t>
            </a:r>
            <a:endParaRPr lang="en-US" altLang="zh-CN" b="1" dirty="0"/>
          </a:p>
          <a:p>
            <a:pPr eaLnBrk="1" hangingPunct="1">
              <a:spcBef>
                <a:spcPct val="0"/>
              </a:spcBef>
            </a:pPr>
            <a:r>
              <a:rPr lang="en-US" altLang="zh-CN" b="1" dirty="0"/>
              <a:t>[6]</a:t>
            </a:r>
            <a:r>
              <a:rPr lang="zh-CN" altLang="en-US" b="1" dirty="0"/>
              <a:t> 有学者提出了一套技术，检测向传感器节点提供不正确信息的恶意信标节点，这些传感器节点在关键应用中提供位置服务。这一套技术包括恶意信标信号的检测、重放信标信号的检测、恶意信标节点的识别、虚假检测的避免和最后恶意节点的撤销。他们把信标节点用于两个目的为传感器节点提供位置信息和探测从其他信标节点收到的信标信号。一个信标节点不需要被动地等待接收信标信号，它能请求位置信息。执行探测的信标节点称作目标节点。为了观察到目标节点的真实行为，探测节点在向目标节点请求位置信息时应该使用非信标节点</a:t>
            </a:r>
            <a:r>
              <a:rPr lang="en-US" altLang="zh-CN" b="1" dirty="0"/>
              <a:t>ID</a:t>
            </a:r>
            <a:r>
              <a:rPr lang="zh-CN" altLang="en-US" b="1" dirty="0"/>
              <a:t>号。他们的撤销模式工作在每个信标节点都有的两个计数器基础之上，叫做报警计数器和报告计数器。报警计数器记录相应信标节点的可疑性，报告计数器记录该节点的报警次数，并由基站接收，当探测节点确定目标节点不正常时，它报告给基站。报警报告只从报告计数器低于一个阈值且其对应目标节点未被撤销的探测节点接收。当该标准达到时，探测节点的报告计数器和目标节点的报警计数器各自递增。这两个计数器以离散方式工作且撤销机制是集中的。</a:t>
            </a:r>
            <a:endParaRPr lang="en-US" altLang="zh-CN" b="1" dirty="0"/>
          </a:p>
          <a:p>
            <a:pPr eaLnBrk="1" hangingPunct="1">
              <a:spcBef>
                <a:spcPct val="0"/>
              </a:spcBef>
            </a:pPr>
            <a:r>
              <a:rPr lang="en-US" altLang="zh-CN" b="1" dirty="0"/>
              <a:t>[7]</a:t>
            </a:r>
            <a:r>
              <a:rPr lang="zh-CN" altLang="en-US" b="1" dirty="0"/>
              <a:t>在</a:t>
            </a:r>
            <a:r>
              <a:rPr lang="en-US" altLang="zh-CN" b="1" dirty="0"/>
              <a:t>range</a:t>
            </a:r>
            <a:r>
              <a:rPr lang="zh-CN" altLang="en-US" b="1" dirty="0"/>
              <a:t>．</a:t>
            </a:r>
            <a:r>
              <a:rPr lang="en-US" altLang="zh-CN" b="1" dirty="0"/>
              <a:t>free</a:t>
            </a:r>
            <a:r>
              <a:rPr lang="zh-CN" altLang="en-US" b="1" dirty="0"/>
              <a:t>的定位协议</a:t>
            </a:r>
            <a:r>
              <a:rPr lang="en-US" altLang="zh-CN" b="1" dirty="0"/>
              <a:t>DV-Hop</a:t>
            </a:r>
            <a:r>
              <a:rPr lang="zh-CN" altLang="en-US" b="1" dirty="0"/>
              <a:t>基础上利用单向哈希链以及秘密分享技术来识别网络中存在的恶意节点，从而保证传感器定位的安全性。在定位过程中，一旦节点收到从某个路标节点发来的</a:t>
            </a:r>
            <a:r>
              <a:rPr lang="en-US" altLang="zh-CN" b="1" dirty="0" err="1"/>
              <a:t>CVmsg</a:t>
            </a:r>
            <a:r>
              <a:rPr lang="zh-CN" altLang="en-US" b="1" dirty="0"/>
              <a:t>报文，它首先验证自己到这个路标节点的跳数是否有效。如果节点具有足够多的到不同路标节点有效的跳数，节点就可以通过三边测距算法计算其自身的位置。如果跳数验证失败了，说明从节点至</a:t>
            </a:r>
            <a:r>
              <a:rPr lang="en-US" altLang="zh-CN" b="1" dirty="0" err="1"/>
              <a:t>lJ,fl</a:t>
            </a:r>
            <a:r>
              <a:rPr lang="zh-CN" altLang="en-US" b="1" dirty="0"/>
              <a:t>应路标节点的路由路径上出现了恶意节点。此时节点向基站报告其相应的转发节点序列，基站为每个节点维护了一个变量来评估其可靠性。当基站收到跳数验证失败的报文后，基站将受到序列中每个节点相应的可靠性变量减</a:t>
            </a:r>
            <a:r>
              <a:rPr lang="en-US" altLang="zh-CN" b="1" dirty="0"/>
              <a:t>l</a:t>
            </a:r>
            <a:r>
              <a:rPr lang="zh-CN" altLang="en-US" b="1" dirty="0"/>
              <a:t>。由于所有的被破坏的路径必然经由恶意节点，因此恶意节点的可靠性变量必然会被多次较少，从而基站可以定具有最小可靠性的节点是恶意节点。</a:t>
            </a:r>
            <a:endParaRPr lang="en-US" altLang="zh-CN" b="1" dirty="0"/>
          </a:p>
          <a:p>
            <a:pPr eaLnBrk="1" hangingPunct="1">
              <a:spcBef>
                <a:spcPct val="0"/>
              </a:spcBef>
            </a:pPr>
            <a:r>
              <a:rPr lang="en-US" altLang="zh-CN" b="1" dirty="0"/>
              <a:t>[8]</a:t>
            </a:r>
            <a:r>
              <a:rPr lang="zh-CN" altLang="en-US" b="1" dirty="0"/>
              <a:t>该技术面向</a:t>
            </a:r>
            <a:r>
              <a:rPr lang="en-US" altLang="zh-CN" b="1" dirty="0"/>
              <a:t>TDOA</a:t>
            </a:r>
            <a:r>
              <a:rPr lang="zh-CN" altLang="en-US" b="1" dirty="0"/>
              <a:t>测距的定位技术，分析了基本虫洞攻击与一贯虫洞攻击的特点，利用无线多跳网络时空特性与测距数据一致性，提出了针对</a:t>
            </a:r>
            <a:r>
              <a:rPr lang="en-US" altLang="zh-CN" b="1" dirty="0"/>
              <a:t>TDOA</a:t>
            </a:r>
            <a:r>
              <a:rPr lang="zh-CN" altLang="en-US" b="1" dirty="0"/>
              <a:t>测距定位中虫洞攻击的检测方法</a:t>
            </a:r>
            <a:r>
              <a:rPr lang="en-US" altLang="zh-CN" b="1" dirty="0"/>
              <a:t>TSCD</a:t>
            </a:r>
            <a:r>
              <a:rPr lang="zh-CN" altLang="en-US" b="1" dirty="0"/>
              <a:t>。分别对两种攻击类型，基本虫洞攻击及一贯虫洞攻击，提出了相应的攻击检测机制：采用解析的方法计算出安全定位方法实现成功检测的理论下限值，即给出了此方法的成功检测攻击概率下限值。</a:t>
            </a:r>
            <a:endParaRPr lang="en-US" altLang="zh-CN" b="1" dirty="0"/>
          </a:p>
        </p:txBody>
      </p:sp>
      <p:sp>
        <p:nvSpPr>
          <p:cNvPr id="280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4B10D1-AE57-4A5E-8EA5-845B415B1E06}" type="slidenum">
              <a:rPr lang="en-US" altLang="zh-CN" smtClean="0">
                <a:solidFill>
                  <a:srgbClr val="000000"/>
                </a:solidFill>
                <a:latin typeface="Arial" panose="020B0604020202020204" pitchFamily="34" charset="0"/>
              </a:rPr>
              <a:pPr>
                <a:spcBef>
                  <a:spcPct val="0"/>
                </a:spcBef>
              </a:pPr>
              <a:t>148</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84631747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280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4B10D1-AE57-4A5E-8EA5-845B415B1E06}" type="slidenum">
              <a:rPr lang="en-US" altLang="zh-CN" smtClean="0">
                <a:solidFill>
                  <a:srgbClr val="000000"/>
                </a:solidFill>
                <a:latin typeface="Arial" panose="020B0604020202020204" pitchFamily="34" charset="0"/>
              </a:rPr>
              <a:pPr>
                <a:spcBef>
                  <a:spcPct val="0"/>
                </a:spcBef>
              </a:pPr>
              <a:t>149</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442887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15</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70753547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280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4B10D1-AE57-4A5E-8EA5-845B415B1E06}" type="slidenum">
              <a:rPr lang="en-US" altLang="zh-CN" smtClean="0">
                <a:solidFill>
                  <a:srgbClr val="000000"/>
                </a:solidFill>
                <a:latin typeface="Arial" panose="020B0604020202020204" pitchFamily="34" charset="0"/>
              </a:rPr>
              <a:pPr>
                <a:spcBef>
                  <a:spcPct val="0"/>
                </a:spcBef>
              </a:pPr>
              <a:t>150</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54120092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280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4B10D1-AE57-4A5E-8EA5-845B415B1E06}" type="slidenum">
              <a:rPr lang="en-US" altLang="zh-CN" smtClean="0">
                <a:solidFill>
                  <a:srgbClr val="000000"/>
                </a:solidFill>
                <a:latin typeface="Arial" panose="020B0604020202020204" pitchFamily="34" charset="0"/>
              </a:rPr>
              <a:pPr>
                <a:spcBef>
                  <a:spcPct val="0"/>
                </a:spcBef>
              </a:pPr>
              <a:t>151</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15911358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2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latin typeface="Arial" panose="020B0604020202020204" pitchFamily="34" charset="0"/>
            </a:endParaRPr>
          </a:p>
        </p:txBody>
      </p:sp>
      <p:sp>
        <p:nvSpPr>
          <p:cNvPr id="282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4CDAFC4-777C-4F54-94F9-F9B2BF067FDF}" type="slidenum">
              <a:rPr lang="en-US" altLang="zh-CN" smtClean="0">
                <a:solidFill>
                  <a:srgbClr val="000000"/>
                </a:solidFill>
                <a:latin typeface="Arial" panose="020B0604020202020204" pitchFamily="34" charset="0"/>
              </a:rPr>
              <a:pPr>
                <a:spcBef>
                  <a:spcPct val="0"/>
                </a:spcBef>
              </a:pPr>
              <a:t>152</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dirty="0"/>
              <a:t>传统的通信协议是分层设计的，使网络协议得到简单、规范化的设计。然而，随着无线通信系统智能性的提高，许多功能的实现需要多层联动。在无线环境中，链路层、网络层、传输层和物理层之间可以通过跨层协作来进行无线资源的整体管理，改善网络性能。</a:t>
            </a:r>
            <a:endParaRPr lang="en-US" altLang="zh-CN" b="1"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16</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811031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1200" dirty="0"/>
              <a:t> 虽然无线传感器网络在一定程度上类似于无线自组网，但是两者在规模、节点密度、网络拓扑及无线通信方式等方面有着很大的不同。</a:t>
            </a:r>
          </a:p>
          <a:p>
            <a:r>
              <a:rPr lang="zh-CN" altLang="en-US" sz="1200" dirty="0"/>
              <a:t>      无线自组网的节点数量通常是几十或上百，而无线传感器网络的节点数目往往要高出好几个数量级。</a:t>
            </a:r>
          </a:p>
          <a:p>
            <a:r>
              <a:rPr lang="zh-CN" altLang="en-US" sz="1200" dirty="0"/>
              <a:t>      无线自组网的拓扑变化主要由节点的运动引起，而传感器网络中的节点大部分是固定不动的，拓扑变化主要由节点的休眠调度、环境干扰或者节点故障引起。</a:t>
            </a:r>
          </a:p>
          <a:p>
            <a:r>
              <a:rPr lang="zh-CN" altLang="en-US" sz="1200" dirty="0"/>
              <a:t>      无线自组网中的节点相比，传感器节点的处理能力、存储能力和通信能力都十分有限。</a:t>
            </a:r>
          </a:p>
          <a:p>
            <a:r>
              <a:rPr lang="zh-CN" altLang="en-US" sz="1200" dirty="0"/>
              <a:t>      所以，移动自组网中的协议与算法往往并不适合无线传感器网络。</a:t>
            </a:r>
            <a:endParaRPr lang="en-US" altLang="zh-CN" b="1"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17</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415595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18</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729564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19</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535048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A18FA0C-C3F7-4CAF-8348-BA4E6D127E20}" type="slidenum">
              <a:rPr lang="zh-CN" altLang="en-US" smtClean="0"/>
              <a:pPr>
                <a:defRPr/>
              </a:pPr>
              <a:t>2</a:t>
            </a:fld>
            <a:endParaRPr lang="zh-CN" altLang="en-US"/>
          </a:p>
        </p:txBody>
      </p:sp>
    </p:spTree>
    <p:extLst>
      <p:ext uri="{BB962C8B-B14F-4D97-AF65-F5344CB8AC3E}">
        <p14:creationId xmlns:p14="http://schemas.microsoft.com/office/powerpoint/2010/main" val="3608491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dirty="0"/>
              <a:t> 小气候是指森林、城市、洞穴等局部地区的气候。红杉树非常高大，成熟的红杉树可以高达</a:t>
            </a:r>
            <a:r>
              <a:rPr lang="en-US" altLang="zh-CN" b="1" dirty="0"/>
              <a:t>60-100</a:t>
            </a:r>
            <a:r>
              <a:rPr lang="zh-CN" altLang="en-US" b="1" dirty="0"/>
              <a:t>米，树干直径巨大 。在加利福尼亚有一株远在耶稣诞生以前就生存于丛林之中的北美红杉树，年龄已超过</a:t>
            </a:r>
            <a:r>
              <a:rPr lang="en-US" altLang="zh-CN" b="1" dirty="0"/>
              <a:t>2200</a:t>
            </a:r>
            <a:r>
              <a:rPr lang="zh-CN" altLang="en-US" b="1" dirty="0"/>
              <a:t>年，树干直径达</a:t>
            </a:r>
            <a:r>
              <a:rPr lang="en-US" altLang="zh-CN" b="1" dirty="0"/>
              <a:t>4</a:t>
            </a:r>
            <a:r>
              <a:rPr lang="zh-CN" altLang="en-US" b="1" dirty="0"/>
              <a:t>米，单株材积</a:t>
            </a:r>
            <a:r>
              <a:rPr lang="en-US" altLang="zh-CN" b="1" dirty="0"/>
              <a:t>700</a:t>
            </a:r>
            <a:r>
              <a:rPr lang="zh-CN" altLang="en-US" b="1" dirty="0"/>
              <a:t>多立方米，可供建造</a:t>
            </a:r>
            <a:r>
              <a:rPr lang="en-US" altLang="zh-CN" b="1" dirty="0"/>
              <a:t>30</a:t>
            </a:r>
            <a:r>
              <a:rPr lang="zh-CN" altLang="en-US" b="1" dirty="0"/>
              <a:t>多幢农村住房。所以单棵红杉树就可以形成一个小气候，监视这个小气候可以得到森林气候的一个样本。</a:t>
            </a:r>
          </a:p>
          <a:p>
            <a:r>
              <a:rPr lang="zh-CN" altLang="en-US" b="1" dirty="0"/>
              <a:t>    传统方法是将一套重约</a:t>
            </a:r>
            <a:r>
              <a:rPr lang="en-US" altLang="zh-CN" b="1" dirty="0"/>
              <a:t>30</a:t>
            </a:r>
            <a:r>
              <a:rPr lang="zh-CN" altLang="en-US" b="1" dirty="0"/>
              <a:t>磅的测量设备用绞车吊在树冠下，在不同的高度上测量和收集数据，每隔一定时间收集一次数据。这种方法只能在一个较短的时间内收集数据。</a:t>
            </a:r>
            <a:endParaRPr lang="en-US" altLang="zh-CN" b="1"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20</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986548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21</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706936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22</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417478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23</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067595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b="1" dirty="0"/>
              <a:t>POS</a:t>
            </a:r>
            <a:r>
              <a:rPr lang="zh-CN" altLang="en-US" b="1" dirty="0"/>
              <a:t>：个人操作空间，一般是指用户附近</a:t>
            </a:r>
            <a:r>
              <a:rPr lang="en-US" altLang="zh-CN" b="1" dirty="0"/>
              <a:t>10</a:t>
            </a:r>
            <a:r>
              <a:rPr lang="zh-CN" altLang="en-US" b="1" dirty="0"/>
              <a:t>米左右的空间范围，在这个范围内用户可以是固定的，也可以是移动</a:t>
            </a:r>
            <a:endParaRPr lang="en-US" altLang="zh-CN" b="1"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24</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568566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25</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253467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26</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182908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27</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647513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28</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352433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A18FA0C-C3F7-4CAF-8348-BA4E6D127E20}" type="slidenum">
              <a:rPr lang="zh-CN" altLang="en-US" smtClean="0"/>
              <a:pPr>
                <a:defRPr/>
              </a:pPr>
              <a:t>29</a:t>
            </a:fld>
            <a:endParaRPr lang="zh-CN" altLang="en-US"/>
          </a:p>
        </p:txBody>
      </p:sp>
    </p:spTree>
    <p:extLst>
      <p:ext uri="{BB962C8B-B14F-4D97-AF65-F5344CB8AC3E}">
        <p14:creationId xmlns:p14="http://schemas.microsoft.com/office/powerpoint/2010/main" val="3075372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A18FA0C-C3F7-4CAF-8348-BA4E6D127E20}" type="slidenum">
              <a:rPr lang="zh-CN" altLang="en-US" smtClean="0"/>
              <a:pPr>
                <a:defRPr/>
              </a:pPr>
              <a:t>3</a:t>
            </a:fld>
            <a:endParaRPr lang="zh-CN" altLang="en-US"/>
          </a:p>
        </p:txBody>
      </p:sp>
    </p:spTree>
    <p:extLst>
      <p:ext uri="{BB962C8B-B14F-4D97-AF65-F5344CB8AC3E}">
        <p14:creationId xmlns:p14="http://schemas.microsoft.com/office/powerpoint/2010/main" val="795005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z="2000">
              <a:latin typeface="Arial" panose="020B0604020202020204" pitchFamily="34" charset="0"/>
            </a:endParaRPr>
          </a:p>
        </p:txBody>
      </p:sp>
      <p:sp>
        <p:nvSpPr>
          <p:cNvPr id="174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0B0BBA0-6742-474D-8A2E-FBC2F777ED31}" type="slidenum">
              <a:rPr lang="en-US" altLang="zh-CN" smtClean="0">
                <a:solidFill>
                  <a:srgbClr val="000000"/>
                </a:solidFill>
                <a:latin typeface="Arial" panose="020B0604020202020204" pitchFamily="34" charset="0"/>
              </a:rPr>
              <a:pPr>
                <a:spcBef>
                  <a:spcPct val="0"/>
                </a:spcBef>
              </a:pPr>
              <a:t>30</a:t>
            </a:fld>
            <a:endParaRPr lang="en-US" altLang="zh-CN">
              <a:solidFill>
                <a:srgbClr val="000000"/>
              </a:solidFill>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6423414-BE8D-4D93-8C9B-A6D333FB1CF1}" type="slidenum">
              <a:rPr lang="en-US" altLang="zh-CN" smtClean="0">
                <a:solidFill>
                  <a:srgbClr val="000000"/>
                </a:solidFill>
                <a:latin typeface="Arial" panose="020B0604020202020204" pitchFamily="34" charset="0"/>
              </a:rPr>
              <a:pPr>
                <a:spcBef>
                  <a:spcPct val="0"/>
                </a:spcBef>
              </a:pPr>
              <a:t>31</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351987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200" b="1" i="0" kern="1200" dirty="0">
                <a:solidFill>
                  <a:schemeClr val="tx1"/>
                </a:solidFill>
                <a:effectLst/>
                <a:latin typeface="+mn-lt"/>
                <a:ea typeface="+mn-ea"/>
                <a:cs typeface="+mn-cs"/>
              </a:rPr>
              <a:t>按需路由协议又称为随选型路由协议或者反应式路由协议，是专门针对</a:t>
            </a:r>
            <a:r>
              <a:rPr lang="en-US" altLang="zh-CN" sz="1200" b="1" i="0" kern="1200" dirty="0">
                <a:solidFill>
                  <a:schemeClr val="tx1"/>
                </a:solidFill>
                <a:effectLst/>
                <a:latin typeface="+mn-lt"/>
                <a:ea typeface="+mn-ea"/>
                <a:cs typeface="+mn-cs"/>
              </a:rPr>
              <a:t>MANET</a:t>
            </a:r>
            <a:r>
              <a:rPr lang="zh-CN" altLang="en-US" sz="1200" b="1" i="0" kern="1200" dirty="0">
                <a:solidFill>
                  <a:schemeClr val="tx1"/>
                </a:solidFill>
                <a:effectLst/>
                <a:latin typeface="+mn-lt"/>
                <a:ea typeface="+mn-ea"/>
                <a:cs typeface="+mn-cs"/>
              </a:rPr>
              <a:t>环境提出来的。与表驱动路由协议相反，该类协议并不事先生成路由，而是仅在源节点需要时才这样做。因此，路由表信息是按需建立的，它可能仅仅是整个拓扑结构信息的一部分。按需路由一般包括两个阶段，路由发现和路由维护。该类型中各路由协议的差别表现在发现路由的过程、取得和维护信息的方法、传输数据的方式。主要包括</a:t>
            </a:r>
            <a:r>
              <a:rPr lang="en-US" altLang="zh-CN" sz="1200" b="1" i="0" kern="1200" dirty="0">
                <a:solidFill>
                  <a:schemeClr val="tx1"/>
                </a:solidFill>
                <a:effectLst/>
                <a:latin typeface="+mn-lt"/>
                <a:ea typeface="+mn-ea"/>
                <a:cs typeface="+mn-cs"/>
              </a:rPr>
              <a:t>AODV</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DSR</a:t>
            </a:r>
            <a:r>
              <a:rPr lang="zh-CN" altLang="en-US" sz="1200" b="1" i="0" kern="1200" dirty="0">
                <a:solidFill>
                  <a:schemeClr val="tx1"/>
                </a:solidFill>
                <a:effectLst/>
                <a:latin typeface="+mn-lt"/>
                <a:ea typeface="+mn-ea"/>
                <a:cs typeface="+mn-cs"/>
              </a:rPr>
              <a:t>和</a:t>
            </a:r>
            <a:r>
              <a:rPr lang="en-US" altLang="zh-CN" sz="1200" b="1" i="0" kern="1200" dirty="0">
                <a:solidFill>
                  <a:schemeClr val="tx1"/>
                </a:solidFill>
                <a:effectLst/>
                <a:latin typeface="+mn-lt"/>
                <a:ea typeface="+mn-ea"/>
                <a:cs typeface="+mn-cs"/>
              </a:rPr>
              <a:t>ABR</a:t>
            </a:r>
            <a:r>
              <a:rPr lang="zh-CN" altLang="en-US" sz="1200" b="1" i="0" kern="1200" dirty="0">
                <a:solidFill>
                  <a:schemeClr val="tx1"/>
                </a:solidFill>
                <a:effectLst/>
                <a:latin typeface="+mn-lt"/>
                <a:ea typeface="+mn-ea"/>
                <a:cs typeface="+mn-cs"/>
              </a:rPr>
              <a:t>等协议。</a:t>
            </a:r>
            <a:endParaRPr lang="en-US" altLang="zh-CN" sz="1200" b="1" i="0" kern="1200" dirty="0">
              <a:solidFill>
                <a:schemeClr val="tx1"/>
              </a:solidFill>
              <a:effectLst/>
              <a:latin typeface="+mn-lt"/>
              <a:ea typeface="+mn-ea"/>
              <a:cs typeface="+mn-cs"/>
            </a:endParaRPr>
          </a:p>
          <a:p>
            <a:pPr eaLnBrk="1" hangingPunct="1">
              <a:spcBef>
                <a:spcPct val="0"/>
              </a:spcBef>
            </a:pPr>
            <a:endParaRPr lang="en-US" altLang="zh-CN" sz="1200" b="1" i="0" kern="1200" dirty="0">
              <a:solidFill>
                <a:schemeClr val="tx1"/>
              </a:solidFill>
              <a:effectLst/>
              <a:latin typeface="+mn-lt"/>
              <a:ea typeface="+mn-ea"/>
              <a:cs typeface="+mn-cs"/>
            </a:endParaRPr>
          </a:p>
          <a:p>
            <a:pPr eaLnBrk="1" hangingPunct="1">
              <a:spcBef>
                <a:spcPct val="0"/>
              </a:spcBef>
            </a:pPr>
            <a:endParaRPr lang="en-US" altLang="zh-CN" sz="1200" b="1" i="0" kern="1200" dirty="0">
              <a:solidFill>
                <a:schemeClr val="tx1"/>
              </a:solidFill>
              <a:effectLst/>
              <a:latin typeface="+mn-lt"/>
              <a:ea typeface="+mn-ea"/>
              <a:cs typeface="+mn-cs"/>
            </a:endParaRPr>
          </a:p>
          <a:p>
            <a:pPr eaLnBrk="1" hangingPunct="1">
              <a:spcBef>
                <a:spcPct val="0"/>
              </a:spcBef>
            </a:pPr>
            <a:r>
              <a:rPr lang="zh-CN" altLang="en-US" sz="1200" b="1" i="0" kern="1200" dirty="0">
                <a:solidFill>
                  <a:schemeClr val="tx1"/>
                </a:solidFill>
                <a:effectLst/>
                <a:latin typeface="+mn-lt"/>
                <a:ea typeface="+mn-ea"/>
                <a:cs typeface="+mn-cs"/>
              </a:rPr>
              <a:t>表驱动路由协议也称为主动路由协议或者先验式路由协议。其原理是每个节点维护一张包含到达节点路由信息的路由表。源节点一旦需要发送报文，可以立即获得到达目的节点的路由。当网络拓扑发生变化时，更新路由表信息，并把这个更新消息传遍整个网络。目前常用的表驱动路由协议主要有</a:t>
            </a:r>
            <a:r>
              <a:rPr lang="en-US" altLang="zh-CN" sz="1200" b="1" i="0" kern="1200" dirty="0">
                <a:solidFill>
                  <a:schemeClr val="tx1"/>
                </a:solidFill>
                <a:effectLst/>
                <a:latin typeface="+mn-lt"/>
                <a:ea typeface="+mn-ea"/>
                <a:cs typeface="+mn-cs"/>
              </a:rPr>
              <a:t>DSDV</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WRP</a:t>
            </a:r>
            <a:r>
              <a:rPr lang="zh-CN" altLang="en-US" sz="1200" b="1" i="0" kern="1200" dirty="0">
                <a:solidFill>
                  <a:schemeClr val="tx1"/>
                </a:solidFill>
                <a:effectLst/>
                <a:latin typeface="+mn-lt"/>
                <a:ea typeface="+mn-ea"/>
                <a:cs typeface="+mn-cs"/>
              </a:rPr>
              <a:t>等。</a:t>
            </a:r>
            <a:endParaRPr lang="en-US" altLang="zh-CN" b="1" dirty="0"/>
          </a:p>
        </p:txBody>
      </p:sp>
      <p:sp>
        <p:nvSpPr>
          <p:cNvPr id="215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5450CAF-B70C-45BF-BDC5-50BE85D04BD0}" type="slidenum">
              <a:rPr lang="en-US" altLang="zh-CN" smtClean="0">
                <a:solidFill>
                  <a:srgbClr val="000000"/>
                </a:solidFill>
                <a:latin typeface="Arial" panose="020B0604020202020204" pitchFamily="34" charset="0"/>
              </a:rPr>
              <a:pPr>
                <a:spcBef>
                  <a:spcPct val="0"/>
                </a:spcBef>
              </a:pPr>
              <a:t>32</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7779946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D56A909-BB37-431D-B16A-04B4B9BC79DE}" type="slidenum">
              <a:rPr lang="en-US" altLang="zh-CN" smtClean="0">
                <a:solidFill>
                  <a:srgbClr val="000000"/>
                </a:solidFill>
                <a:latin typeface="Arial" panose="020B0604020202020204" pitchFamily="34" charset="0"/>
              </a:rPr>
              <a:pPr>
                <a:spcBef>
                  <a:spcPct val="0"/>
                </a:spcBef>
              </a:pPr>
              <a:t>33</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6112387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228D8D1-271D-45D7-8872-8D41801F3157}" type="slidenum">
              <a:rPr lang="en-US" altLang="zh-CN" smtClean="0">
                <a:solidFill>
                  <a:srgbClr val="000000"/>
                </a:solidFill>
                <a:latin typeface="Arial" panose="020B0604020202020204" pitchFamily="34" charset="0"/>
              </a:rPr>
              <a:pPr>
                <a:spcBef>
                  <a:spcPct val="0"/>
                </a:spcBef>
              </a:pPr>
              <a:t>34</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206639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A07325D-468B-4552-A973-13A86631B59B}" type="slidenum">
              <a:rPr lang="en-US" altLang="zh-CN" smtClean="0">
                <a:solidFill>
                  <a:srgbClr val="000000"/>
                </a:solidFill>
                <a:latin typeface="Arial" panose="020B0604020202020204" pitchFamily="34" charset="0"/>
              </a:rPr>
              <a:pPr>
                <a:spcBef>
                  <a:spcPct val="0"/>
                </a:spcBef>
              </a:pPr>
              <a:t>35</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774877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42E4727-AD04-4B8D-930F-605FCF6970D0}" type="slidenum">
              <a:rPr lang="en-US" altLang="zh-CN" smtClean="0">
                <a:solidFill>
                  <a:srgbClr val="000000"/>
                </a:solidFill>
                <a:latin typeface="Arial" panose="020B0604020202020204" pitchFamily="34" charset="0"/>
              </a:rPr>
              <a:pPr>
                <a:spcBef>
                  <a:spcPct val="0"/>
                </a:spcBef>
              </a:pPr>
              <a:t>36</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1265131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317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975F8BF-FC7A-4702-84A1-200D45A2C8E6}" type="slidenum">
              <a:rPr lang="en-US" altLang="zh-CN" smtClean="0">
                <a:solidFill>
                  <a:srgbClr val="000000"/>
                </a:solidFill>
                <a:latin typeface="Arial" panose="020B0604020202020204" pitchFamily="34" charset="0"/>
              </a:rPr>
              <a:pPr>
                <a:spcBef>
                  <a:spcPct val="0"/>
                </a:spcBef>
              </a:pPr>
              <a:t>37</a:t>
            </a:fld>
            <a:endParaRPr lang="en-US" altLang="zh-CN">
              <a:solidFill>
                <a:srgbClr val="000000"/>
              </a:solidFill>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2F44B06-ADC3-4449-B9BA-1DB25BFB818B}" type="slidenum">
              <a:rPr lang="en-US" altLang="zh-CN" smtClean="0">
                <a:solidFill>
                  <a:srgbClr val="000000"/>
                </a:solidFill>
                <a:latin typeface="Arial" panose="020B0604020202020204" pitchFamily="34" charset="0"/>
              </a:rPr>
              <a:pPr>
                <a:spcBef>
                  <a:spcPct val="0"/>
                </a:spcBef>
              </a:pPr>
              <a:t>38</a:t>
            </a:fld>
            <a:endParaRPr lang="en-US" altLang="zh-CN">
              <a:solidFill>
                <a:srgbClr val="000000"/>
              </a:solidFill>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AD8BA13-EDC4-495F-83E0-5256DEC79200}" type="slidenum">
              <a:rPr lang="en-US" altLang="zh-CN" smtClean="0">
                <a:solidFill>
                  <a:srgbClr val="000000"/>
                </a:solidFill>
                <a:latin typeface="Arial" panose="020B0604020202020204" pitchFamily="34" charset="0"/>
              </a:rPr>
              <a:pPr>
                <a:spcBef>
                  <a:spcPct val="0"/>
                </a:spcBef>
              </a:pPr>
              <a:t>39</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b="1" dirty="0"/>
              <a:t>无线传感器网络是在自组网基础上发展起来的一项技术。不同于一般的通信网络，无线传感器网络的任务不是通信，而是要监视周围环境。</a:t>
            </a:r>
          </a:p>
          <a:p>
            <a:pPr eaLnBrk="1" hangingPunct="1">
              <a:spcBef>
                <a:spcPct val="0"/>
              </a:spcBef>
            </a:pPr>
            <a:r>
              <a:rPr lang="zh-CN" altLang="en-US" b="1" dirty="0"/>
              <a:t> 无线传感器网络由具有感知、计算及通信能力的一群微小节点组成。这些节点部署在要监视的区域中，采集指定的环境参数，如温度、振动、化学浓度等，并将数据发送到汇聚节点供分析。</a:t>
            </a:r>
            <a:endParaRPr lang="en-US" altLang="zh-CN" b="1" dirty="0"/>
          </a:p>
          <a:p>
            <a:pPr eaLnBrk="1" hangingPunct="1">
              <a:spcBef>
                <a:spcPct val="0"/>
              </a:spcBef>
            </a:pPr>
            <a:endParaRPr lang="en-US" altLang="zh-CN" b="1"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4</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22AF8B1-5F5A-4C4C-A9E9-334D9FF9FDA0}" type="slidenum">
              <a:rPr lang="en-US" altLang="zh-CN" smtClean="0">
                <a:solidFill>
                  <a:srgbClr val="000000"/>
                </a:solidFill>
                <a:latin typeface="Arial" panose="020B0604020202020204" pitchFamily="34" charset="0"/>
              </a:rPr>
              <a:pPr>
                <a:spcBef>
                  <a:spcPct val="0"/>
                </a:spcBef>
              </a:pPr>
              <a:t>40</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EA15D70-57DE-4F99-9CCA-001212AC9C56}" type="slidenum">
              <a:rPr lang="en-US" altLang="zh-CN" smtClean="0">
                <a:solidFill>
                  <a:srgbClr val="000000"/>
                </a:solidFill>
                <a:latin typeface="Arial" panose="020B0604020202020204" pitchFamily="34" charset="0"/>
              </a:rPr>
              <a:pPr>
                <a:spcBef>
                  <a:spcPct val="0"/>
                </a:spcBef>
              </a:pPr>
              <a:t>41</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10F3837-E60B-4059-9896-1C210E29EAC0}" type="slidenum">
              <a:rPr lang="en-US" altLang="zh-CN" smtClean="0">
                <a:solidFill>
                  <a:srgbClr val="000000"/>
                </a:solidFill>
                <a:latin typeface="Arial" panose="020B0604020202020204" pitchFamily="34" charset="0"/>
              </a:rPr>
              <a:pPr>
                <a:spcBef>
                  <a:spcPct val="0"/>
                </a:spcBef>
              </a:pPr>
              <a:t>42</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87D0703-8C16-4871-A250-DD90940D856F}" type="slidenum">
              <a:rPr lang="en-US" altLang="zh-CN" smtClean="0">
                <a:solidFill>
                  <a:srgbClr val="000000"/>
                </a:solidFill>
                <a:latin typeface="Arial" panose="020B0604020202020204" pitchFamily="34" charset="0"/>
              </a:rPr>
              <a:pPr>
                <a:spcBef>
                  <a:spcPct val="0"/>
                </a:spcBef>
              </a:pPr>
              <a:t>43</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9BEFEC5-5F0B-42D1-9362-29343D059DE3}" type="slidenum">
              <a:rPr lang="en-US" altLang="zh-CN" smtClean="0">
                <a:solidFill>
                  <a:srgbClr val="000000"/>
                </a:solidFill>
                <a:latin typeface="Arial" panose="020B0604020202020204" pitchFamily="34" charset="0"/>
              </a:rPr>
              <a:pPr>
                <a:spcBef>
                  <a:spcPct val="0"/>
                </a:spcBef>
              </a:pPr>
              <a:t>44</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52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AB0AE4F-C584-4E84-8D08-2DAFD13E5817}" type="slidenum">
              <a:rPr lang="en-US" altLang="zh-CN" smtClean="0">
                <a:solidFill>
                  <a:srgbClr val="000000"/>
                </a:solidFill>
                <a:latin typeface="Arial" panose="020B0604020202020204" pitchFamily="34" charset="0"/>
              </a:rPr>
              <a:pPr>
                <a:spcBef>
                  <a:spcPct val="0"/>
                </a:spcBef>
              </a:pPr>
              <a:t>45</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B2CD46B-A3C5-4FD1-A02A-43DF6347BFAD}" type="slidenum">
              <a:rPr lang="en-US" altLang="zh-CN" smtClean="0">
                <a:solidFill>
                  <a:srgbClr val="000000"/>
                </a:solidFill>
                <a:latin typeface="Arial" panose="020B0604020202020204" pitchFamily="34" charset="0"/>
              </a:rPr>
              <a:pPr>
                <a:spcBef>
                  <a:spcPct val="0"/>
                </a:spcBef>
              </a:pPr>
              <a:t>46</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30BA1D0-B2B1-48CB-B28F-89271BC4C02B}" type="slidenum">
              <a:rPr lang="en-US" altLang="zh-CN" smtClean="0">
                <a:solidFill>
                  <a:srgbClr val="000000"/>
                </a:solidFill>
                <a:latin typeface="Arial" panose="020B0604020202020204" pitchFamily="34" charset="0"/>
              </a:rPr>
              <a:pPr>
                <a:spcBef>
                  <a:spcPct val="0"/>
                </a:spcBef>
              </a:pPr>
              <a:t>47</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5ABC697-C88D-4473-855C-B10D7EA85E77}" type="slidenum">
              <a:rPr lang="en-US" altLang="zh-CN" smtClean="0">
                <a:solidFill>
                  <a:srgbClr val="000000"/>
                </a:solidFill>
                <a:latin typeface="Arial" panose="020B0604020202020204" pitchFamily="34" charset="0"/>
              </a:rPr>
              <a:pPr>
                <a:spcBef>
                  <a:spcPct val="0"/>
                </a:spcBef>
              </a:pPr>
              <a:t>48</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C010441-B34D-4953-B062-BAAFEF2BDF91}" type="slidenum">
              <a:rPr lang="en-US" altLang="zh-CN" smtClean="0">
                <a:solidFill>
                  <a:srgbClr val="000000"/>
                </a:solidFill>
                <a:latin typeface="Arial" panose="020B0604020202020204" pitchFamily="34" charset="0"/>
              </a:rPr>
              <a:pPr>
                <a:spcBef>
                  <a:spcPct val="0"/>
                </a:spcBef>
              </a:pPr>
              <a:t>49</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b="1" dirty="0"/>
              <a:t> 无线传感器网络是在自组网基础上发展起来的一项技术。不同于一般的通信网络，无线传感器网络的任务不是通信，而是要监视周围环境。</a:t>
            </a:r>
          </a:p>
          <a:p>
            <a:pPr eaLnBrk="1" hangingPunct="1">
              <a:spcBef>
                <a:spcPct val="0"/>
              </a:spcBef>
            </a:pPr>
            <a:r>
              <a:rPr lang="zh-CN" altLang="en-US" b="1" dirty="0"/>
              <a:t> 无线传感器网络由具有感知、计算及通信能力的一群微小节点组成。这些节点部署在要监视的区域中，采集指定的环境参数，如温度、振动、化学浓度等，并将数据发送到汇聚节点供分析。</a:t>
            </a:r>
            <a:endParaRPr lang="en-US" altLang="zh-CN" b="1" dirty="0"/>
          </a:p>
        </p:txBody>
      </p:sp>
      <p:sp>
        <p:nvSpPr>
          <p:cNvPr id="153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D78EE52-2C0D-474B-8B44-500DDBAA9CFC}" type="slidenum">
              <a:rPr lang="en-US" altLang="zh-CN" smtClean="0">
                <a:solidFill>
                  <a:srgbClr val="000000"/>
                </a:solidFill>
                <a:latin typeface="Arial" panose="020B0604020202020204" pitchFamily="34" charset="0"/>
              </a:rPr>
              <a:pPr>
                <a:spcBef>
                  <a:spcPct val="0"/>
                </a:spcBef>
              </a:pPr>
              <a:t>5</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b="1" dirty="0"/>
              <a:t>ADV(Advertising Packets)</a:t>
            </a:r>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E4C0C11-40A2-414B-97EC-753BC8ECE4C1}" type="slidenum">
              <a:rPr lang="en-US" altLang="zh-CN" smtClean="0">
                <a:solidFill>
                  <a:srgbClr val="000000"/>
                </a:solidFill>
                <a:latin typeface="Arial" panose="020B0604020202020204" pitchFamily="34" charset="0"/>
              </a:rPr>
              <a:pPr>
                <a:spcBef>
                  <a:spcPct val="0"/>
                </a:spcBef>
              </a:pPr>
              <a:t>50</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084797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E4C0C11-40A2-414B-97EC-753BC8ECE4C1}" type="slidenum">
              <a:rPr lang="en-US" altLang="zh-CN" smtClean="0">
                <a:solidFill>
                  <a:srgbClr val="000000"/>
                </a:solidFill>
                <a:latin typeface="Arial" panose="020B0604020202020204" pitchFamily="34" charset="0"/>
              </a:rPr>
              <a:pPr>
                <a:spcBef>
                  <a:spcPct val="0"/>
                </a:spcBef>
              </a:pPr>
              <a:t>51</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773D2F3-350F-41E4-B17B-BC677CEB7DAF}" type="slidenum">
              <a:rPr lang="en-US" altLang="zh-CN" smtClean="0">
                <a:solidFill>
                  <a:srgbClr val="000000"/>
                </a:solidFill>
                <a:latin typeface="Arial" panose="020B0604020202020204" pitchFamily="34" charset="0"/>
              </a:rPr>
              <a:pPr>
                <a:spcBef>
                  <a:spcPct val="0"/>
                </a:spcBef>
              </a:pPr>
              <a:t>52</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686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F347765-A6FA-4B21-A006-0D344F951323}" type="slidenum">
              <a:rPr lang="en-US" altLang="zh-CN" smtClean="0">
                <a:solidFill>
                  <a:srgbClr val="000000"/>
                </a:solidFill>
                <a:latin typeface="Arial" panose="020B0604020202020204" pitchFamily="34" charset="0"/>
              </a:rPr>
              <a:pPr>
                <a:spcBef>
                  <a:spcPct val="0"/>
                </a:spcBef>
              </a:pPr>
              <a:t>53</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2EA3459-023A-4094-A496-73CF52A9396E}" type="slidenum">
              <a:rPr lang="en-US" altLang="zh-CN" smtClean="0">
                <a:solidFill>
                  <a:srgbClr val="000000"/>
                </a:solidFill>
                <a:latin typeface="Arial" panose="020B0604020202020204" pitchFamily="34" charset="0"/>
              </a:rPr>
              <a:pPr>
                <a:spcBef>
                  <a:spcPct val="0"/>
                </a:spcBef>
              </a:pPr>
              <a:t>54</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203E43D-768C-4964-907F-F7D01F063E00}" type="slidenum">
              <a:rPr lang="en-US" altLang="zh-CN" smtClean="0">
                <a:solidFill>
                  <a:srgbClr val="000000"/>
                </a:solidFill>
                <a:latin typeface="Arial" panose="020B0604020202020204" pitchFamily="34" charset="0"/>
              </a:rPr>
              <a:pPr>
                <a:spcBef>
                  <a:spcPct val="0"/>
                </a:spcBef>
              </a:pPr>
              <a:t>55</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56</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57</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9765708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58</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0070495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b="1" dirty="0"/>
              <a:t>[1]</a:t>
            </a:r>
            <a:r>
              <a:rPr lang="zh-CN" altLang="en-US" b="1" dirty="0"/>
              <a:t>由于无线传感器网络中大量的数据包都是通过多跳或单跳的通信方式共享同一目的地</a:t>
            </a:r>
            <a:r>
              <a:rPr lang="en-US" altLang="zh-CN" b="1" dirty="0"/>
              <a:t>,</a:t>
            </a:r>
            <a:r>
              <a:rPr lang="zh-CN" altLang="en-US" b="1" dirty="0"/>
              <a:t>一个被入侵的节点只需要提供通往目的地的高性能路由</a:t>
            </a:r>
            <a:r>
              <a:rPr lang="en-US" altLang="zh-CN" b="1" dirty="0"/>
              <a:t>,</a:t>
            </a:r>
            <a:r>
              <a:rPr lang="zh-CN" altLang="en-US" b="1" dirty="0"/>
              <a:t>就能够影响相当多的节点通信能力</a:t>
            </a:r>
            <a:r>
              <a:rPr lang="en-US" altLang="zh-CN" b="1" dirty="0"/>
              <a:t>,</a:t>
            </a:r>
            <a:r>
              <a:rPr lang="zh-CN" altLang="en-US" b="1" dirty="0"/>
              <a:t>因此</a:t>
            </a:r>
            <a:r>
              <a:rPr lang="en-US" altLang="zh-CN" b="1" dirty="0"/>
              <a:t>,</a:t>
            </a:r>
            <a:r>
              <a:rPr lang="zh-CN" altLang="en-US" b="1" dirty="0"/>
              <a:t>无线传感器网络对于</a:t>
            </a:r>
            <a:r>
              <a:rPr lang="en-US" altLang="zh-CN" b="1" dirty="0"/>
              <a:t>sinkhole </a:t>
            </a:r>
            <a:r>
              <a:rPr lang="zh-CN" altLang="en-US" b="1" dirty="0"/>
              <a:t>攻击特别敏感。</a:t>
            </a:r>
            <a:endParaRPr lang="en-US" altLang="zh-CN" b="1" dirty="0"/>
          </a:p>
          <a:p>
            <a:pPr eaLnBrk="1" hangingPunct="1">
              <a:spcBef>
                <a:spcPct val="0"/>
              </a:spcBef>
            </a:pPr>
            <a:r>
              <a:rPr lang="en-US" altLang="zh-CN" b="1" dirty="0"/>
              <a:t>[2]</a:t>
            </a:r>
            <a:r>
              <a:rPr lang="zh-CN" altLang="en-US" b="1" dirty="0"/>
              <a:t> </a:t>
            </a:r>
            <a:r>
              <a:rPr lang="en-US" altLang="zh-CN" b="1" dirty="0"/>
              <a:t>Sybil </a:t>
            </a:r>
            <a:r>
              <a:rPr lang="zh-CN" altLang="en-US" b="1" dirty="0"/>
              <a:t>攻击还给基于位置信息的路由协议造成了很大的威胁。对于位置敏感的路由为了高效地为用地理地址标识的包选路</a:t>
            </a:r>
            <a:r>
              <a:rPr lang="en-US" altLang="zh-CN" b="1" dirty="0"/>
              <a:t>,</a:t>
            </a:r>
            <a:r>
              <a:rPr lang="zh-CN" altLang="en-US" b="1" dirty="0"/>
              <a:t>通常要求节点与它们的邻居交换坐标信息。一个节点对于它的邻居们来说只有唯一的一组坐标才是合理的</a:t>
            </a:r>
            <a:r>
              <a:rPr lang="en-US" altLang="zh-CN" b="1" dirty="0"/>
              <a:t>,</a:t>
            </a:r>
            <a:r>
              <a:rPr lang="zh-CN" altLang="en-US" b="1" dirty="0"/>
              <a:t>但是通过使用</a:t>
            </a:r>
            <a:r>
              <a:rPr lang="en-US" altLang="zh-CN" b="1" dirty="0"/>
              <a:t>Sybil </a:t>
            </a:r>
            <a:r>
              <a:rPr lang="zh-CN" altLang="en-US" b="1" dirty="0"/>
              <a:t>攻击</a:t>
            </a:r>
            <a:r>
              <a:rPr lang="en-US" altLang="zh-CN" b="1" dirty="0"/>
              <a:t>,</a:t>
            </a:r>
            <a:r>
              <a:rPr lang="zh-CN" altLang="en-US" b="1" dirty="0"/>
              <a:t>攻击者可以同时处在不同的坐标上。</a:t>
            </a:r>
            <a:endParaRPr lang="en-US" altLang="zh-CN" b="1" dirty="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59</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104911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6</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7135768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b="1" dirty="0"/>
              <a:t>[3]</a:t>
            </a:r>
            <a:r>
              <a:rPr lang="zh-CN" altLang="en-US" b="1" dirty="0"/>
              <a:t> </a:t>
            </a:r>
            <a:r>
              <a:rPr lang="en-US" altLang="zh-CN" b="1" dirty="0"/>
              <a:t>Wormholes </a:t>
            </a:r>
            <a:r>
              <a:rPr lang="zh-CN" altLang="en-US" b="1" dirty="0"/>
              <a:t>攻击很可能与选择性地转发或者</a:t>
            </a:r>
            <a:r>
              <a:rPr lang="en-US" altLang="zh-CN" b="1" dirty="0"/>
              <a:t>Sybil </a:t>
            </a:r>
            <a:r>
              <a:rPr lang="zh-CN" altLang="en-US" b="1" dirty="0"/>
              <a:t>攻击相结合。当它与</a:t>
            </a:r>
            <a:r>
              <a:rPr lang="en-US" altLang="zh-CN" b="1" dirty="0"/>
              <a:t>Sybil </a:t>
            </a:r>
            <a:r>
              <a:rPr lang="zh-CN" altLang="en-US" b="1" dirty="0"/>
              <a:t>攻击相结合的时候</a:t>
            </a:r>
            <a:r>
              <a:rPr lang="en-US" altLang="zh-CN" b="1" dirty="0"/>
              <a:t>,</a:t>
            </a:r>
            <a:r>
              <a:rPr lang="zh-CN" altLang="en-US" b="1" dirty="0"/>
              <a:t>通常很难探测出这些攻击。</a:t>
            </a:r>
            <a:endParaRPr lang="en-US" altLang="zh-CN" b="1" dirty="0"/>
          </a:p>
          <a:p>
            <a:pPr eaLnBrk="1" hangingPunct="1">
              <a:spcBef>
                <a:spcPct val="0"/>
              </a:spcBef>
            </a:pPr>
            <a:r>
              <a:rPr lang="en-US" altLang="zh-CN" b="1" dirty="0"/>
              <a:t>[4]</a:t>
            </a:r>
            <a:r>
              <a:rPr lang="zh-CN" altLang="en-US" b="1" dirty="0"/>
              <a:t>使用</a:t>
            </a:r>
            <a:r>
              <a:rPr lang="en-US" altLang="zh-CN" b="1" dirty="0"/>
              <a:t>HELLO Flood </a:t>
            </a:r>
            <a:r>
              <a:rPr lang="zh-CN" altLang="en-US" b="1" dirty="0"/>
              <a:t>攻击的攻击者不必具有构造合法数据流的能力。它只需以足够让网络中的所有节点都能收到消息的功率</a:t>
            </a:r>
            <a:r>
              <a:rPr lang="en-US" altLang="zh-CN" b="1" dirty="0"/>
              <a:t>,</a:t>
            </a:r>
            <a:r>
              <a:rPr lang="zh-CN" altLang="en-US" b="1" dirty="0"/>
              <a:t>重新广播系统开销数据包就可以了。因此</a:t>
            </a:r>
            <a:r>
              <a:rPr lang="en-US" altLang="zh-CN" b="1" dirty="0"/>
              <a:t>, HELLO Flood </a:t>
            </a:r>
            <a:r>
              <a:rPr lang="zh-CN" altLang="en-US" b="1" dirty="0"/>
              <a:t>攻击可以想象成一个单向广播</a:t>
            </a:r>
            <a:r>
              <a:rPr lang="en-US" altLang="zh-CN" b="1" dirty="0"/>
              <a:t>Wormholes </a:t>
            </a:r>
            <a:r>
              <a:rPr lang="zh-CN" altLang="en-US" b="1" dirty="0"/>
              <a:t>攻击。</a:t>
            </a:r>
            <a:endParaRPr lang="en-US" altLang="zh-CN" b="1" dirty="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60</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2144781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61</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390322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62</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0358672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63</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1122117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b="1" dirty="0"/>
              <a:t>[5]</a:t>
            </a:r>
            <a:r>
              <a:rPr lang="zh-CN" altLang="en-US" b="1" dirty="0"/>
              <a:t>基于对称密钥算法的</a:t>
            </a:r>
            <a:r>
              <a:rPr lang="en-US" altLang="zh-CN" b="1" dirty="0"/>
              <a:t>Needham-Schroeder</a:t>
            </a:r>
            <a:r>
              <a:rPr lang="zh-CN" altLang="en-US" b="1" dirty="0"/>
              <a:t>协议。</a:t>
            </a:r>
            <a:r>
              <a:rPr lang="en-US" altLang="zh-CN" b="1" dirty="0"/>
              <a:t>Kerberos</a:t>
            </a:r>
            <a:r>
              <a:rPr lang="zh-CN" altLang="en-US" b="1" dirty="0"/>
              <a:t>单点认证系统基于此协议扩展，该协议旨在双方之间在网络上建立会话密钥，以保护之后的通讯。基于非对称密钥算法的</a:t>
            </a:r>
            <a:r>
              <a:rPr lang="en-US" altLang="zh-CN" b="1" dirty="0"/>
              <a:t>Needham-Schroeder</a:t>
            </a:r>
            <a:r>
              <a:rPr lang="zh-CN" altLang="en-US" b="1" dirty="0"/>
              <a:t>协议。该协议的目的是提供在网络上通信的双方之间的相互认证，但其建议的形式是不安全的。</a:t>
            </a:r>
            <a:endParaRPr lang="en-US" altLang="zh-CN" b="1" dirty="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64</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6744916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b="1" dirty="0"/>
              <a:t>[6]</a:t>
            </a:r>
            <a:r>
              <a:rPr lang="zh-CN" altLang="en-US" b="1" dirty="0"/>
              <a:t>贪心算法（</a:t>
            </a:r>
            <a:r>
              <a:rPr lang="en-US" altLang="zh-CN" b="1" dirty="0"/>
              <a:t>greedy algorithm </a:t>
            </a:r>
            <a:r>
              <a:rPr lang="zh-CN" altLang="en-US" b="1" dirty="0"/>
              <a:t>，又称贪婪算法）是指，在对问题求解时，总是做出在当前看来是最好的选择。也就是说，不从整体最优上加以考虑，算法得到的是在某种意义上的局部最优解 </a:t>
            </a:r>
            <a:r>
              <a:rPr lang="en-US" altLang="zh-CN" b="1" dirty="0"/>
              <a:t>[1]  </a:t>
            </a:r>
            <a:r>
              <a:rPr lang="zh-CN" altLang="en-US" b="1" dirty="0"/>
              <a:t>。</a:t>
            </a:r>
          </a:p>
          <a:p>
            <a:pPr eaLnBrk="1" hangingPunct="1">
              <a:spcBef>
                <a:spcPct val="0"/>
              </a:spcBef>
            </a:pPr>
            <a:endParaRPr lang="en-US" altLang="zh-CN" b="1" dirty="0"/>
          </a:p>
          <a:p>
            <a:pPr eaLnBrk="1" hangingPunct="1">
              <a:spcBef>
                <a:spcPct val="0"/>
              </a:spcBef>
            </a:pPr>
            <a:endParaRPr lang="en-US" altLang="zh-CN" b="1" dirty="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65</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1515479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66</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2251104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b="1" dirty="0"/>
              <a:t>[7] Deng J . Han R. </a:t>
            </a:r>
            <a:r>
              <a:rPr lang="en-US" altLang="zh-CN" b="1" dirty="0" err="1"/>
              <a:t>Mlshra</a:t>
            </a:r>
            <a:r>
              <a:rPr lang="en-US" altLang="zh-CN" b="1" dirty="0"/>
              <a:t> S. INTRSN : </a:t>
            </a:r>
            <a:r>
              <a:rPr lang="en-US" altLang="zh-CN" b="1" dirty="0" err="1"/>
              <a:t>Int</a:t>
            </a:r>
            <a:r>
              <a:rPr lang="en-US" altLang="zh-CN" b="1" dirty="0"/>
              <a:t> rusion2Tolerant Routing in Wireless Sensor Networks[C] . The 23rd IEFE In2 </a:t>
            </a:r>
            <a:r>
              <a:rPr lang="en-US" altLang="zh-CN" b="1" dirty="0" err="1"/>
              <a:t>ternational</a:t>
            </a:r>
            <a:r>
              <a:rPr lang="en-US" altLang="zh-CN" b="1" dirty="0"/>
              <a:t> Conference on </a:t>
            </a:r>
            <a:r>
              <a:rPr lang="en-US" altLang="zh-CN" b="1" dirty="0" err="1"/>
              <a:t>Dist</a:t>
            </a:r>
            <a:r>
              <a:rPr lang="en-US" altLang="zh-CN" b="1" dirty="0"/>
              <a:t> </a:t>
            </a:r>
            <a:r>
              <a:rPr lang="en-US" altLang="zh-CN" b="1" dirty="0" err="1"/>
              <a:t>ributed</a:t>
            </a:r>
            <a:r>
              <a:rPr lang="en-US" altLang="zh-CN" b="1" dirty="0"/>
              <a:t> Computing Systems ( ICDCS’2003) , Providence , RI , 2003.</a:t>
            </a:r>
          </a:p>
          <a:p>
            <a:pPr eaLnBrk="1" hangingPunct="1">
              <a:spcBef>
                <a:spcPct val="0"/>
              </a:spcBef>
            </a:pPr>
            <a:r>
              <a:rPr lang="en-US" altLang="zh-CN" b="1" dirty="0"/>
              <a:t>[8] </a:t>
            </a:r>
            <a:r>
              <a:rPr lang="zh-CN" altLang="en-US" b="1" dirty="0"/>
              <a:t>　</a:t>
            </a:r>
            <a:r>
              <a:rPr lang="en-US" altLang="zh-CN" b="1" dirty="0" err="1"/>
              <a:t>Tanachaiwiwat</a:t>
            </a:r>
            <a:r>
              <a:rPr lang="en-US" altLang="zh-CN" b="1" dirty="0"/>
              <a:t> S , Dave P , </a:t>
            </a:r>
            <a:r>
              <a:rPr lang="en-US" altLang="zh-CN" b="1" dirty="0" err="1"/>
              <a:t>Rhindwale</a:t>
            </a:r>
            <a:r>
              <a:rPr lang="en-US" altLang="zh-CN" b="1" dirty="0"/>
              <a:t> R , et al . Secure Loca2tions :Routing on Trust and Isolating Compromised Sensors in</a:t>
            </a:r>
            <a:r>
              <a:rPr lang="en-US" altLang="zh-CN" b="1" baseline="0" dirty="0"/>
              <a:t> </a:t>
            </a:r>
            <a:r>
              <a:rPr lang="en-US" altLang="zh-CN" b="1" dirty="0"/>
              <a:t>Location2Aware Sensor Networks [ EB/ OL ] . http :/ / www.cens. </a:t>
            </a:r>
            <a:r>
              <a:rPr lang="en-US" altLang="zh-CN" b="1" dirty="0" err="1"/>
              <a:t>ucla</a:t>
            </a:r>
            <a:r>
              <a:rPr lang="en-US" altLang="zh-CN" b="1" dirty="0"/>
              <a:t>. </a:t>
            </a:r>
            <a:r>
              <a:rPr lang="en-US" altLang="zh-CN" b="1" dirty="0" err="1"/>
              <a:t>edu</a:t>
            </a:r>
            <a:r>
              <a:rPr lang="en-US" altLang="zh-CN" b="1" dirty="0"/>
              <a:t>/ sensys03/ proceedings/ p324 —</a:t>
            </a:r>
            <a:r>
              <a:rPr lang="en-US" altLang="zh-CN" b="1" dirty="0" err="1"/>
              <a:t>tanachaiwiwat</a:t>
            </a:r>
            <a:r>
              <a:rPr lang="en-US" altLang="zh-CN" b="1" dirty="0"/>
              <a:t> .pdf .</a:t>
            </a:r>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67</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2032864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68</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0213724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A18FA0C-C3F7-4CAF-8348-BA4E6D127E20}" type="slidenum">
              <a:rPr lang="zh-CN" altLang="en-US" smtClean="0"/>
              <a:pPr>
                <a:defRPr/>
              </a:pPr>
              <a:t>69</a:t>
            </a:fld>
            <a:endParaRPr lang="zh-CN" altLang="en-US"/>
          </a:p>
        </p:txBody>
      </p:sp>
    </p:spTree>
    <p:extLst>
      <p:ext uri="{BB962C8B-B14F-4D97-AF65-F5344CB8AC3E}">
        <p14:creationId xmlns:p14="http://schemas.microsoft.com/office/powerpoint/2010/main" val="2076836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7</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47290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b="1" dirty="0"/>
              <a:t>有人对传感器节点各功能模块的耗能进行了测试，发现通信消耗的能量要远远高于计算消耗的能量，因此在网络内进行计算可以大大节省能量。这表明，在网络内进行聚合计算非常必要。 </a:t>
            </a:r>
          </a:p>
          <a:p>
            <a:pPr eaLnBrk="1" hangingPunct="1">
              <a:spcBef>
                <a:spcPct val="0"/>
              </a:spcBef>
            </a:pPr>
            <a:endParaRPr lang="en-US" altLang="zh-CN" b="1" dirty="0"/>
          </a:p>
        </p:txBody>
      </p:sp>
      <p:sp>
        <p:nvSpPr>
          <p:cNvPr id="164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939D1F8-9640-4071-89F8-9E7A69FEC7B3}" type="slidenum">
              <a:rPr lang="en-US" altLang="zh-CN" smtClean="0">
                <a:solidFill>
                  <a:srgbClr val="000000"/>
                </a:solidFill>
                <a:latin typeface="Arial" panose="020B0604020202020204" pitchFamily="34" charset="0"/>
              </a:rPr>
              <a:pPr>
                <a:spcBef>
                  <a:spcPct val="0"/>
                </a:spcBef>
              </a:pPr>
              <a:t>70</a:t>
            </a:fld>
            <a:endParaRPr lang="en-US" altLang="zh-CN">
              <a:solidFill>
                <a:srgbClr val="000000"/>
              </a:solidFill>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3AD91E7-3268-4080-AA90-0E2941D50937}" type="slidenum">
              <a:rPr lang="en-US" altLang="zh-CN" smtClean="0">
                <a:solidFill>
                  <a:srgbClr val="000000"/>
                </a:solidFill>
                <a:latin typeface="Arial" panose="020B0604020202020204" pitchFamily="34" charset="0"/>
              </a:rPr>
              <a:pPr>
                <a:spcBef>
                  <a:spcPct val="0"/>
                </a:spcBef>
              </a:pPr>
              <a:t>71</a:t>
            </a:fld>
            <a:endParaRPr lang="en-US" altLang="zh-CN">
              <a:solidFill>
                <a:srgbClr val="000000"/>
              </a:solidFill>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77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3F5AE77-2612-495C-B4F2-61F5847558D3}" type="slidenum">
              <a:rPr lang="en-US" altLang="zh-CN" smtClean="0">
                <a:solidFill>
                  <a:srgbClr val="000000"/>
                </a:solidFill>
                <a:latin typeface="Arial" panose="020B0604020202020204" pitchFamily="34" charset="0"/>
              </a:rPr>
              <a:pPr>
                <a:spcBef>
                  <a:spcPct val="0"/>
                </a:spcBef>
              </a:pPr>
              <a:t>72</a:t>
            </a:fld>
            <a:endParaRPr lang="en-US" altLang="zh-CN">
              <a:solidFill>
                <a:srgbClr val="000000"/>
              </a:solidFill>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79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D290604-FB6D-41EE-B97A-78B1FDD822A2}" type="slidenum">
              <a:rPr lang="en-US" altLang="zh-CN" smtClean="0">
                <a:solidFill>
                  <a:srgbClr val="000000"/>
                </a:solidFill>
                <a:latin typeface="Arial" panose="020B0604020202020204" pitchFamily="34" charset="0"/>
              </a:rPr>
              <a:pPr>
                <a:spcBef>
                  <a:spcPct val="0"/>
                </a:spcBef>
              </a:pPr>
              <a:t>73</a:t>
            </a:fld>
            <a:endParaRPr lang="en-US" altLang="zh-CN">
              <a:solidFill>
                <a:srgbClr val="000000"/>
              </a:solidFill>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83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72747CD-9F16-4D7D-8D23-3DBF38972B04}" type="slidenum">
              <a:rPr lang="en-US" altLang="zh-CN" smtClean="0">
                <a:solidFill>
                  <a:srgbClr val="000000"/>
                </a:solidFill>
                <a:latin typeface="Arial" panose="020B0604020202020204" pitchFamily="34" charset="0"/>
              </a:rPr>
              <a:pPr>
                <a:spcBef>
                  <a:spcPct val="0"/>
                </a:spcBef>
              </a:pPr>
              <a:t>74</a:t>
            </a:fld>
            <a:endParaRPr lang="en-US" altLang="zh-CN">
              <a:solidFill>
                <a:srgbClr val="000000"/>
              </a:solidFill>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85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23D3A1F-D3EC-4DF6-B01F-68640C33FF3A}" type="slidenum">
              <a:rPr lang="en-US" altLang="zh-CN" smtClean="0">
                <a:solidFill>
                  <a:srgbClr val="000000"/>
                </a:solidFill>
                <a:latin typeface="Arial" panose="020B0604020202020204" pitchFamily="34" charset="0"/>
              </a:rPr>
              <a:pPr>
                <a:spcBef>
                  <a:spcPct val="0"/>
                </a:spcBef>
              </a:pPr>
              <a:t>75</a:t>
            </a:fld>
            <a:endParaRPr lang="en-US" altLang="zh-CN">
              <a:solidFill>
                <a:srgbClr val="000000"/>
              </a:solidFill>
              <a:latin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b="1" dirty="0"/>
              <a:t>[1] </a:t>
            </a:r>
            <a:r>
              <a:rPr lang="zh-CN" altLang="en-US" b="1" dirty="0"/>
              <a:t>因为是同态加密，所以</a:t>
            </a:r>
            <a:r>
              <a:rPr lang="en-US" altLang="zh-CN" b="1" dirty="0"/>
              <a:t>AGGNODE</a:t>
            </a:r>
            <a:r>
              <a:rPr lang="zh-CN" altLang="en-US" b="1" dirty="0"/>
              <a:t>即使没有基站的私钥，也可以聚合加密的数据</a:t>
            </a:r>
            <a:endParaRPr lang="en-US" altLang="zh-CN" b="1" dirty="0"/>
          </a:p>
          <a:p>
            <a:pPr eaLnBrk="1" hangingPunct="1">
              <a:spcBef>
                <a:spcPct val="0"/>
              </a:spcBef>
            </a:pPr>
            <a:endParaRPr lang="en-US" altLang="zh-CN" b="1" dirty="0"/>
          </a:p>
          <a:p>
            <a:pPr eaLnBrk="1" hangingPunct="1">
              <a:spcBef>
                <a:spcPct val="0"/>
              </a:spcBef>
            </a:pPr>
            <a:r>
              <a:rPr lang="en-US" altLang="zh-CN" b="1" dirty="0"/>
              <a:t>p.s.</a:t>
            </a:r>
            <a:r>
              <a:rPr lang="zh-CN" altLang="en-US" b="1" dirty="0"/>
              <a:t>： 本来聚合器和聚合器之间应该共享密钥，层层聚合。但采用同态加密就可以不用共享密钥，直接在加密数据的基础上聚合数据</a:t>
            </a:r>
            <a:endParaRPr lang="en-US" altLang="zh-CN" b="1" dirty="0"/>
          </a:p>
        </p:txBody>
      </p:sp>
      <p:sp>
        <p:nvSpPr>
          <p:cNvPr id="187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F3AEE82-153E-4E03-B23D-48B8CF3E89CA}" type="slidenum">
              <a:rPr lang="en-US" altLang="zh-CN" smtClean="0">
                <a:solidFill>
                  <a:srgbClr val="000000"/>
                </a:solidFill>
                <a:latin typeface="Arial" panose="020B0604020202020204" pitchFamily="34" charset="0"/>
              </a:rPr>
              <a:pPr>
                <a:spcBef>
                  <a:spcPct val="0"/>
                </a:spcBef>
              </a:pPr>
              <a:t>76</a:t>
            </a:fld>
            <a:endParaRPr lang="en-US" altLang="zh-CN">
              <a:solidFill>
                <a:srgbClr val="000000"/>
              </a:solidFill>
              <a:latin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b="1" dirty="0"/>
              <a:t>簇与树的不同</a:t>
            </a:r>
            <a:endParaRPr lang="en-US" altLang="zh-CN" b="1" dirty="0"/>
          </a:p>
          <a:p>
            <a:pPr eaLnBrk="1" hangingPunct="1">
              <a:spcBef>
                <a:spcPct val="0"/>
              </a:spcBef>
            </a:pPr>
            <a:r>
              <a:rPr lang="en-US" altLang="zh-CN" b="1" dirty="0"/>
              <a:t>1. </a:t>
            </a:r>
            <a:r>
              <a:rPr lang="zh-CN" altLang="en-US" b="1" dirty="0"/>
              <a:t>节点深度</a:t>
            </a:r>
            <a:r>
              <a:rPr lang="en-US" altLang="zh-CN" b="1" dirty="0"/>
              <a:t> &lt;=3</a:t>
            </a:r>
          </a:p>
          <a:p>
            <a:pPr eaLnBrk="1" hangingPunct="1">
              <a:spcBef>
                <a:spcPct val="0"/>
              </a:spcBef>
            </a:pPr>
            <a:r>
              <a:rPr lang="en-US" altLang="zh-CN" sz="1200" b="1" kern="1200" dirty="0">
                <a:solidFill>
                  <a:schemeClr val="tx1"/>
                </a:solidFill>
                <a:latin typeface="+mn-lt"/>
                <a:ea typeface="+mn-ea"/>
                <a:cs typeface="+mn-cs"/>
              </a:rPr>
              <a:t>2.</a:t>
            </a:r>
            <a:r>
              <a:rPr lang="zh-CN" altLang="en-US" sz="1200" b="1" kern="1200" dirty="0">
                <a:solidFill>
                  <a:schemeClr val="tx1"/>
                </a:solidFill>
                <a:latin typeface="+mn-lt"/>
                <a:ea typeface="+mn-ea"/>
                <a:cs typeface="+mn-cs"/>
              </a:rPr>
              <a:t>树状拓扑是一种层次化结构，而簇树是平面化的树状结构</a:t>
            </a:r>
            <a:endParaRPr lang="en-US" altLang="zh-CN" sz="1200" b="1" kern="1200" dirty="0">
              <a:solidFill>
                <a:schemeClr val="tx1"/>
              </a:solidFill>
              <a:latin typeface="+mn-lt"/>
              <a:ea typeface="+mn-ea"/>
              <a:cs typeface="+mn-cs"/>
            </a:endParaRPr>
          </a:p>
          <a:p>
            <a:pPr eaLnBrk="1" hangingPunct="1">
              <a:spcBef>
                <a:spcPct val="0"/>
              </a:spcBef>
            </a:pPr>
            <a:r>
              <a:rPr lang="en-US" altLang="zh-CN" sz="1200" b="1" kern="1200" dirty="0">
                <a:solidFill>
                  <a:schemeClr val="tx1"/>
                </a:solidFill>
                <a:latin typeface="+mn-lt"/>
                <a:ea typeface="+mn-ea"/>
                <a:cs typeface="+mn-cs"/>
              </a:rPr>
              <a:t>3. </a:t>
            </a:r>
            <a:r>
              <a:rPr lang="zh-CN" altLang="en-US" sz="1200" b="1" kern="1200" dirty="0">
                <a:solidFill>
                  <a:schemeClr val="tx1"/>
                </a:solidFill>
                <a:latin typeface="+mn-lt"/>
                <a:ea typeface="+mn-ea"/>
                <a:cs typeface="+mn-cs"/>
              </a:rPr>
              <a:t>簇是每一段时间选举一次聚合节点，所以对于聚合节点得能量要求低。树得聚合节点能量要求高</a:t>
            </a:r>
            <a:endParaRPr lang="en-US" altLang="zh-CN" sz="1200" b="1" kern="1200" dirty="0">
              <a:solidFill>
                <a:schemeClr val="tx1"/>
              </a:solidFill>
              <a:latin typeface="+mn-lt"/>
              <a:ea typeface="+mn-ea"/>
              <a:cs typeface="+mn-cs"/>
            </a:endParaRPr>
          </a:p>
          <a:p>
            <a:pPr eaLnBrk="1" hangingPunct="1">
              <a:spcBef>
                <a:spcPct val="0"/>
              </a:spcBef>
            </a:pPr>
            <a:endParaRPr lang="en-US" altLang="zh-CN" sz="1200" b="1" kern="1200" dirty="0">
              <a:solidFill>
                <a:schemeClr val="tx1"/>
              </a:solidFill>
              <a:latin typeface="+mn-lt"/>
              <a:ea typeface="+mn-ea"/>
              <a:cs typeface="+mn-cs"/>
            </a:endParaRPr>
          </a:p>
        </p:txBody>
      </p:sp>
      <p:sp>
        <p:nvSpPr>
          <p:cNvPr id="189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26631EC-584F-472F-8935-7A1A06F22717}" type="slidenum">
              <a:rPr lang="en-US" altLang="zh-CN" smtClean="0">
                <a:solidFill>
                  <a:srgbClr val="000000"/>
                </a:solidFill>
                <a:latin typeface="Arial" panose="020B0604020202020204" pitchFamily="34" charset="0"/>
              </a:rPr>
              <a:pPr>
                <a:spcBef>
                  <a:spcPct val="0"/>
                </a:spcBef>
              </a:pPr>
              <a:t>77</a:t>
            </a:fld>
            <a:endParaRPr lang="en-US" altLang="zh-CN">
              <a:solidFill>
                <a:srgbClr val="000000"/>
              </a:solidFill>
              <a:latin typeface="Arial" panose="020B060402020202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91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2AE4319-5B10-4037-B238-1E67BBD1E128}" type="slidenum">
              <a:rPr lang="en-US" altLang="zh-CN" smtClean="0">
                <a:solidFill>
                  <a:srgbClr val="000000"/>
                </a:solidFill>
                <a:latin typeface="Arial" panose="020B0604020202020204" pitchFamily="34" charset="0"/>
              </a:rPr>
              <a:pPr>
                <a:spcBef>
                  <a:spcPct val="0"/>
                </a:spcBef>
              </a:pPr>
              <a:t>78</a:t>
            </a:fld>
            <a:endParaRPr lang="en-US" altLang="zh-CN">
              <a:solidFill>
                <a:srgbClr val="000000"/>
              </a:solidFill>
              <a:latin typeface="Arial" panose="020B060402020202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93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7BA91DA-A47C-4DED-BB40-62B1BD281FCC}" type="slidenum">
              <a:rPr lang="en-US" altLang="zh-CN" smtClean="0">
                <a:solidFill>
                  <a:srgbClr val="000000"/>
                </a:solidFill>
                <a:latin typeface="Arial" panose="020B0604020202020204" pitchFamily="34" charset="0"/>
              </a:rPr>
              <a:pPr>
                <a:spcBef>
                  <a:spcPct val="0"/>
                </a:spcBef>
              </a:pPr>
              <a:t>79</a:t>
            </a:fld>
            <a:endParaRPr lang="en-US" altLang="zh-CN">
              <a:solidFill>
                <a:srgbClr val="000000"/>
              </a:solidFill>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 </a:t>
            </a:r>
            <a:r>
              <a:rPr lang="zh-CN" altLang="en-US" dirty="0"/>
              <a:t>由于传感器网络常部署于地面，受地面障碍物、植被等干扰，无线通信的距离一般较短，通信干扰大，链路质量差，传输速率低。</a:t>
            </a:r>
          </a:p>
          <a:p>
            <a:r>
              <a:rPr lang="zh-CN" altLang="en-US" dirty="0"/>
              <a:t>可见，每个传感器节点的能力（资源）是非常有限的，单个传感器节点的作用很小，但是如果将大量这样的节点以适当方式组成网络，并将它们的输出有机地关联与融合，整个网络可提供远高于单个节点的强大功能。</a:t>
            </a:r>
            <a:endParaRPr lang="en-US" altLang="zh-CN" b="1"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8</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4590783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95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5926265-4791-4E45-A099-7562A4291AB1}" type="slidenum">
              <a:rPr lang="en-US" altLang="zh-CN" smtClean="0">
                <a:solidFill>
                  <a:srgbClr val="000000"/>
                </a:solidFill>
                <a:latin typeface="Arial" panose="020B0604020202020204" pitchFamily="34" charset="0"/>
              </a:rPr>
              <a:pPr>
                <a:spcBef>
                  <a:spcPct val="0"/>
                </a:spcBef>
              </a:pPr>
              <a:t>80</a:t>
            </a:fld>
            <a:endParaRPr lang="en-US" altLang="zh-CN">
              <a:solidFill>
                <a:srgbClr val="000000"/>
              </a:solidFill>
              <a:latin typeface="Arial" panose="020B0604020202020204"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97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20CD0E5-EC62-4D2A-9D12-0EAC8C96B72B}" type="slidenum">
              <a:rPr lang="en-US" altLang="zh-CN" smtClean="0">
                <a:solidFill>
                  <a:srgbClr val="000000"/>
                </a:solidFill>
                <a:latin typeface="Arial" panose="020B0604020202020204" pitchFamily="34" charset="0"/>
              </a:rPr>
              <a:pPr>
                <a:spcBef>
                  <a:spcPct val="0"/>
                </a:spcBef>
              </a:pPr>
              <a:t>81</a:t>
            </a:fld>
            <a:endParaRPr lang="en-US" altLang="zh-CN">
              <a:solidFill>
                <a:srgbClr val="000000"/>
              </a:solidFill>
              <a:latin typeface="Arial" panose="020B0604020202020204"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99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A5C5963-6488-4DA8-993C-87347DCBEFF4}" type="slidenum">
              <a:rPr lang="en-US" altLang="zh-CN" smtClean="0">
                <a:solidFill>
                  <a:srgbClr val="000000"/>
                </a:solidFill>
                <a:latin typeface="Arial" panose="020B0604020202020204" pitchFamily="34" charset="0"/>
              </a:rPr>
              <a:pPr>
                <a:spcBef>
                  <a:spcPct val="0"/>
                </a:spcBef>
              </a:pPr>
              <a:t>82</a:t>
            </a:fld>
            <a:endParaRPr lang="en-US" altLang="zh-CN">
              <a:solidFill>
                <a:srgbClr val="000000"/>
              </a:solidFill>
              <a:latin typeface="Arial" panose="020B0604020202020204"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017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B34DCF5-9140-4DBE-940F-EA399E870BFC}" type="slidenum">
              <a:rPr lang="en-US" altLang="zh-CN" smtClean="0">
                <a:solidFill>
                  <a:srgbClr val="000000"/>
                </a:solidFill>
                <a:latin typeface="Arial" panose="020B0604020202020204" pitchFamily="34" charset="0"/>
              </a:rPr>
              <a:pPr>
                <a:spcBef>
                  <a:spcPct val="0"/>
                </a:spcBef>
              </a:pPr>
              <a:t>83</a:t>
            </a:fld>
            <a:endParaRPr lang="en-US" altLang="zh-CN">
              <a:solidFill>
                <a:srgbClr val="000000"/>
              </a:solidFill>
              <a:latin typeface="Arial" panose="020B0604020202020204"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05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5CB1427-5F0E-4C4B-8A9D-E805825B4D44}" type="slidenum">
              <a:rPr lang="en-US" altLang="zh-CN" smtClean="0">
                <a:solidFill>
                  <a:srgbClr val="000000"/>
                </a:solidFill>
                <a:latin typeface="Arial" panose="020B0604020202020204" pitchFamily="34" charset="0"/>
              </a:rPr>
              <a:pPr>
                <a:spcBef>
                  <a:spcPct val="0"/>
                </a:spcBef>
              </a:pPr>
              <a:t>84</a:t>
            </a:fld>
            <a:endParaRPr lang="en-US" altLang="zh-CN">
              <a:solidFill>
                <a:srgbClr val="000000"/>
              </a:solidFill>
              <a:latin typeface="Arial" panose="020B0604020202020204"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07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65D0EC6-83BC-4109-A206-B2BCDCC28EB0}" type="slidenum">
              <a:rPr lang="en-US" altLang="zh-CN" smtClean="0">
                <a:solidFill>
                  <a:srgbClr val="000000"/>
                </a:solidFill>
                <a:latin typeface="Arial" panose="020B0604020202020204" pitchFamily="34" charset="0"/>
              </a:rPr>
              <a:pPr>
                <a:spcBef>
                  <a:spcPct val="0"/>
                </a:spcBef>
              </a:pPr>
              <a:t>85</a:t>
            </a:fld>
            <a:endParaRPr lang="en-US" altLang="zh-CN">
              <a:solidFill>
                <a:srgbClr val="000000"/>
              </a:solidFill>
              <a:latin typeface="Arial" panose="020B0604020202020204"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09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28ED14A-33C8-4F6E-80B4-22B3F3446F87}" type="slidenum">
              <a:rPr lang="en-US" altLang="zh-CN" smtClean="0">
                <a:solidFill>
                  <a:srgbClr val="000000"/>
                </a:solidFill>
                <a:latin typeface="Arial" panose="020B0604020202020204" pitchFamily="34" charset="0"/>
              </a:rPr>
              <a:pPr>
                <a:spcBef>
                  <a:spcPct val="0"/>
                </a:spcBef>
              </a:pPr>
              <a:t>86</a:t>
            </a:fld>
            <a:endParaRPr lang="en-US" altLang="zh-CN">
              <a:solidFill>
                <a:srgbClr val="000000"/>
              </a:solidFill>
              <a:latin typeface="Arial" panose="020B0604020202020204"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11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1114ECB-D9AF-4DF4-9F23-9E96D7745614}" type="slidenum">
              <a:rPr lang="en-US" altLang="zh-CN" smtClean="0">
                <a:solidFill>
                  <a:srgbClr val="000000"/>
                </a:solidFill>
                <a:latin typeface="Arial" panose="020B0604020202020204" pitchFamily="34" charset="0"/>
              </a:rPr>
              <a:pPr>
                <a:spcBef>
                  <a:spcPct val="0"/>
                </a:spcBef>
              </a:pPr>
              <a:t>87</a:t>
            </a:fld>
            <a:endParaRPr lang="en-US" altLang="zh-CN">
              <a:solidFill>
                <a:srgbClr val="000000"/>
              </a:solidFill>
              <a:latin typeface="Arial" panose="020B0604020202020204"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14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592E0E8-0292-4BAB-9A54-089A9DC6D761}" type="slidenum">
              <a:rPr lang="en-US" altLang="zh-CN" smtClean="0">
                <a:solidFill>
                  <a:srgbClr val="000000"/>
                </a:solidFill>
                <a:latin typeface="Arial" panose="020B0604020202020204" pitchFamily="34" charset="0"/>
              </a:rPr>
              <a:pPr>
                <a:spcBef>
                  <a:spcPct val="0"/>
                </a:spcBef>
              </a:pPr>
              <a:t>88</a:t>
            </a:fld>
            <a:endParaRPr lang="en-US" altLang="zh-CN">
              <a:solidFill>
                <a:srgbClr val="000000"/>
              </a:solidFill>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222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412E901-C178-4674-9DE9-60383A28C875}" type="slidenum">
              <a:rPr lang="en-US" altLang="zh-CN" smtClean="0">
                <a:solidFill>
                  <a:srgbClr val="000000"/>
                </a:solidFill>
                <a:latin typeface="Arial" panose="020B0604020202020204" pitchFamily="34" charset="0"/>
              </a:rPr>
              <a:pPr>
                <a:spcBef>
                  <a:spcPct val="0"/>
                </a:spcBef>
              </a:pPr>
              <a:t>89</a:t>
            </a:fld>
            <a:endParaRPr lang="en-US" altLang="zh-CN">
              <a:solidFill>
                <a:srgbClr val="000000"/>
              </a:solidFill>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9</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7550631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24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B4E3278-7DDC-48AA-90B8-112AF351D514}" type="slidenum">
              <a:rPr lang="en-US" altLang="zh-CN" smtClean="0">
                <a:solidFill>
                  <a:srgbClr val="000000"/>
                </a:solidFill>
                <a:latin typeface="Arial" panose="020B0604020202020204" pitchFamily="34" charset="0"/>
              </a:rPr>
              <a:pPr>
                <a:spcBef>
                  <a:spcPct val="0"/>
                </a:spcBef>
              </a:pPr>
              <a:t>90</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95095503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b="1" dirty="0"/>
              <a:t>[1]</a:t>
            </a:r>
            <a:r>
              <a:rPr lang="zh-CN" altLang="en-US" b="1" dirty="0"/>
              <a:t>传感器节点很容易遭受各种物理攻击以及网络攻击，而系统应用者无法对传感器网络进行实时的监控和管理</a:t>
            </a:r>
            <a:endParaRPr lang="en-US" altLang="zh-CN" b="1" dirty="0"/>
          </a:p>
          <a:p>
            <a:pPr eaLnBrk="1" hangingPunct="1">
              <a:spcBef>
                <a:spcPct val="0"/>
              </a:spcBef>
            </a:pPr>
            <a:r>
              <a:rPr lang="en-US" altLang="zh-CN" b="1" dirty="0"/>
              <a:t>[2]</a:t>
            </a:r>
            <a:r>
              <a:rPr lang="zh-CN" altLang="en-US" b="1" dirty="0"/>
              <a:t>另外，由于其脆弱的计算能力和数据处理能力，传感器设备很容易被攻击者俘获，从而利用合法传感器设备节点的身份对网络进行内部攻击。</a:t>
            </a:r>
            <a:endParaRPr lang="en-US" altLang="zh-CN" b="1" dirty="0"/>
          </a:p>
        </p:txBody>
      </p:sp>
      <p:sp>
        <p:nvSpPr>
          <p:cNvPr id="224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B4E3278-7DDC-48AA-90B8-112AF351D514}" type="slidenum">
              <a:rPr lang="en-US" altLang="zh-CN" smtClean="0">
                <a:solidFill>
                  <a:srgbClr val="000000"/>
                </a:solidFill>
                <a:latin typeface="Arial" panose="020B0604020202020204" pitchFamily="34" charset="0"/>
              </a:rPr>
              <a:pPr>
                <a:spcBef>
                  <a:spcPct val="0"/>
                </a:spcBef>
              </a:pPr>
              <a:t>91</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7813683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24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B4E3278-7DDC-48AA-90B8-112AF351D514}" type="slidenum">
              <a:rPr lang="en-US" altLang="zh-CN" smtClean="0">
                <a:solidFill>
                  <a:srgbClr val="000000"/>
                </a:solidFill>
                <a:latin typeface="Arial" panose="020B0604020202020204" pitchFamily="34" charset="0"/>
              </a:rPr>
              <a:pPr>
                <a:spcBef>
                  <a:spcPct val="0"/>
                </a:spcBef>
              </a:pPr>
              <a:t>92</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138666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224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B4E3278-7DDC-48AA-90B8-112AF351D514}" type="slidenum">
              <a:rPr lang="en-US" altLang="zh-CN" smtClean="0">
                <a:solidFill>
                  <a:srgbClr val="000000"/>
                </a:solidFill>
                <a:latin typeface="Arial" panose="020B0604020202020204" pitchFamily="34" charset="0"/>
              </a:rPr>
              <a:pPr>
                <a:spcBef>
                  <a:spcPct val="0"/>
                </a:spcBef>
              </a:pPr>
              <a:t>93</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3334922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b="1" dirty="0"/>
              <a:t>（</a:t>
            </a:r>
            <a:r>
              <a:rPr lang="en-US" altLang="zh-CN" b="1" dirty="0"/>
              <a:t>1</a:t>
            </a:r>
            <a:r>
              <a:rPr lang="zh-CN" altLang="en-US" b="1" dirty="0"/>
              <a:t>）聚合数据保密性：无线传感器网络中节点之间传输的数据可能具有一定的敏感性，因此协议需要利用有效的加密机制在各个节点之间建立安全的通信信道。节点之间的通信必须要通过安全的网络信道，以此来保证只有被授权的用户才可以实现对数据的访问控制，从而实现数据的隐私性与保密性。在数据安全聚合协议中，网络中的节点需要利用对应的密码学算法对聚合数据进行加密，以此来对抗外部网络攻击，阻止所有未经授权的实体访问传感器设备的数据信息。同时，使用加密算法对数据进行加密后可以实现对原始数据的隐藏。即使一个节点被捕获，攻击者也无法还原该节点的所有数据，因为任何一个节点所有数据的还原都需要其他若干个节点协同完成。数据隐私保护技术将一个节点的数据分散到其他多个节点中，实现单个节点数据的隐藏，可以阻止内部攻击者还原某一节点的数据。这样，两者相辅相成实现对数据结果的隐私性保护。</a:t>
            </a:r>
            <a:endParaRPr lang="en-US" altLang="zh-CN" b="1" dirty="0"/>
          </a:p>
          <a:p>
            <a:pPr eaLnBrk="1" hangingPunct="1">
              <a:spcBef>
                <a:spcPct val="0"/>
              </a:spcBef>
            </a:pPr>
            <a:r>
              <a:rPr lang="zh-CN" altLang="en-US" b="1" dirty="0"/>
              <a:t>（</a:t>
            </a:r>
            <a:r>
              <a:rPr lang="en-US" altLang="zh-CN" b="1" dirty="0"/>
              <a:t>2</a:t>
            </a:r>
            <a:r>
              <a:rPr lang="zh-CN" altLang="en-US" b="1" dirty="0"/>
              <a:t>）节点加入和退出。无线传感器网络中，设备节点有可能动态的加入和退出，如何有效的完成数据聚合的功能，同时保证数据聚合的安全性就成了亟待解决的问题。协议需要通过数据访问控制技术来确保未授权的节点无法加入传感器网络，不能完成对网络中的数据采集、数据传输以及数据聚合等功能。除此之外，未经授权的节点也不能访问网络的资源。访问控制技术可以实现对访问网络的传感器设备节点的认证对授权节点的权限控制。随着网络中节点能量耗尽、非法的节点被移除，网络需要新节点的加入。新节点必须要通过身份认证技术完成加入网络的流程，才能正确实现数据聚合功能。当传感器设备节点退出网络时，必须要对其拥有的密钥信息进行回收，避免退出的节点对其他节点的数据隐私产生威胁或通过发送非法数据破坏聚合数据的过程。</a:t>
            </a:r>
            <a:endParaRPr lang="en-US" altLang="zh-CN" b="1" dirty="0"/>
          </a:p>
          <a:p>
            <a:pPr eaLnBrk="1" hangingPunct="1">
              <a:spcBef>
                <a:spcPct val="0"/>
              </a:spcBef>
            </a:pPr>
            <a:r>
              <a:rPr lang="zh-CN" altLang="en-US" b="1" dirty="0"/>
              <a:t>（</a:t>
            </a:r>
            <a:r>
              <a:rPr lang="en-US" altLang="zh-CN" b="1" dirty="0"/>
              <a:t>3</a:t>
            </a:r>
            <a:r>
              <a:rPr lang="zh-CN" altLang="en-US" b="1" dirty="0"/>
              <a:t>）伪装攻击。网络攻击者可能通过捕获网络节点的方式利用合法设备节点的身份发送恶意的数据破坏聚合数据，或者是网络攻击者直接冒充合法的传感器节点发送恶意的破坏数据。无论是哪一种情况，都会使基站无法得到准确的聚合数据。数据源认证使得传感器设备节点可以验证发送方的身份，有效的监测网络攻击者恶意注入非法数据或者伪造数据的行为。除此之外，网络攻击者捕获合法的传感器设备节点并利用其身份向聚合节点重复发送无意义的数据报文，从而消耗聚合节点的能量或造成网络拥塞，破坏数据聚合协议的正常运行。因此在无线传感器网络中，验证发送方的身份对于确保最终聚合数据的正确产生具有重大的意义，保证传感器网络安全聚合协议的正常运作都具有重大的意义。换句话说，只有实现了无线传感器网络中的数据源认证，才能保证最终聚合结果的有效性和正确性。</a:t>
            </a:r>
            <a:endParaRPr lang="en-US" altLang="zh-CN" b="1" dirty="0"/>
          </a:p>
          <a:p>
            <a:pPr eaLnBrk="1" hangingPunct="1">
              <a:spcBef>
                <a:spcPct val="0"/>
              </a:spcBef>
            </a:pPr>
            <a:r>
              <a:rPr lang="zh-CN" altLang="en-US" b="1" dirty="0"/>
              <a:t>（</a:t>
            </a:r>
            <a:r>
              <a:rPr lang="en-US" altLang="zh-CN" b="1" dirty="0"/>
              <a:t>4</a:t>
            </a:r>
            <a:r>
              <a:rPr lang="zh-CN" altLang="en-US" b="1" dirty="0"/>
              <a:t>）聚合数据篡改。无线传感器网络中的每个设备节点都是一个潜在的网络攻击者。网络覆盖面积越大，网络受到攻击的可能性也将随之提高，保护每个传感器设备节点或者是聚合节点避免受到物理或者是网络攻击是不可能的。因此，在无线传感器网络中运行数据聚合协议时，中间聚合节点可能被俘获。由于中间聚合节点是数据聚合树的关键节点，一个聚合节点的俘获可能会导致其子树所有节点的数据都会遭到恶意的篡改。因此，如何保证传感器设备节点以及聚合器节点发送的数据是完整且未被篡改的是网线传感器网络数据聚合协议必须要考虑的问题。</a:t>
            </a:r>
          </a:p>
          <a:p>
            <a:pPr eaLnBrk="1" hangingPunct="1">
              <a:spcBef>
                <a:spcPct val="0"/>
              </a:spcBef>
            </a:pPr>
            <a:r>
              <a:rPr lang="zh-CN" altLang="en-US" b="1" dirty="0"/>
              <a:t>（</a:t>
            </a:r>
            <a:r>
              <a:rPr lang="en-US" altLang="zh-CN" b="1" dirty="0"/>
              <a:t>5</a:t>
            </a:r>
            <a:r>
              <a:rPr lang="zh-CN" altLang="en-US" b="1" dirty="0"/>
              <a:t>）重放攻击。在消息重放攻击中，网络攻击者可以通过预先记录某个协议之前的某次运行中的某条消息，然后在该协议新的运行过程中重新发送已经记录的消息。由于协议的运行必须要保证通信双方必须是真实可靠的，因此消息的重放攻击就会导致数据新鲜性保证的问题。无线传感器网络中数据的传输都是在无线且公开的网络信道中，因此网络攻击者可以很容易的通过搭线窃听协议的一次正常运行获取合法的旧消息，然后通过重复发送旧消息来破坏数据聚合结果。因此，安全的数据聚合协议必须要考虑消息重放攻击造成的严重的后果。</a:t>
            </a:r>
            <a:endParaRPr lang="en-US" altLang="zh-CN" b="1" dirty="0"/>
          </a:p>
          <a:p>
            <a:pPr eaLnBrk="1" hangingPunct="1">
              <a:spcBef>
                <a:spcPct val="0"/>
              </a:spcBef>
            </a:pPr>
            <a:endParaRPr lang="en-US" altLang="zh-CN" b="1" dirty="0"/>
          </a:p>
        </p:txBody>
      </p:sp>
      <p:sp>
        <p:nvSpPr>
          <p:cNvPr id="224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B4E3278-7DDC-48AA-90B8-112AF351D514}" type="slidenum">
              <a:rPr lang="en-US" altLang="zh-CN" smtClean="0">
                <a:solidFill>
                  <a:srgbClr val="000000"/>
                </a:solidFill>
                <a:latin typeface="Arial" panose="020B0604020202020204" pitchFamily="34" charset="0"/>
              </a:rPr>
              <a:pPr>
                <a:spcBef>
                  <a:spcPct val="0"/>
                </a:spcBef>
              </a:pPr>
              <a:t>94</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515853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b="1" dirty="0"/>
              <a:t>在早期的理论研究中，大部分的数据聚合协议都是半隐私保护的。因此，为了保护传感器设备节点的隐私，协议大都假设聚合器节点是可信的。</a:t>
            </a:r>
            <a:endParaRPr lang="en-US" altLang="zh-CN" b="1" dirty="0"/>
          </a:p>
          <a:p>
            <a:pPr eaLnBrk="1" hangingPunct="1">
              <a:spcBef>
                <a:spcPct val="0"/>
              </a:spcBef>
            </a:pPr>
            <a:r>
              <a:rPr lang="zh-CN" altLang="en-US" b="1" dirty="0"/>
              <a:t>但是，这种简单的数据聚合协议却存在着以下几个方面的安全隐患：</a:t>
            </a:r>
            <a:endParaRPr lang="en-US" altLang="zh-CN" b="1" dirty="0"/>
          </a:p>
          <a:p>
            <a:pPr eaLnBrk="1" hangingPunct="1">
              <a:spcBef>
                <a:spcPct val="0"/>
              </a:spcBef>
            </a:pPr>
            <a:r>
              <a:rPr lang="en-US" altLang="zh-CN" b="1" dirty="0"/>
              <a:t>1</a:t>
            </a:r>
            <a:r>
              <a:rPr lang="zh-CN" altLang="en-US" b="1" dirty="0"/>
              <a:t>）由于聚合器节点需要对传感器设备节点发送的密文数据进行解密，因此，协议必须假设聚合器是完全可信的。这也就意味着，如果聚合器节点被网络攻击者攻破，那么所有传感器设备节点的数据隐私都要遭到巨大的威胁。同时，这种方案使得聚合器节点成为了整个协议的瓶颈，一旦聚合器节点出现问题，协议将无法正常的运行。</a:t>
            </a:r>
          </a:p>
          <a:p>
            <a:pPr eaLnBrk="1" hangingPunct="1">
              <a:spcBef>
                <a:spcPct val="0"/>
              </a:spcBef>
            </a:pPr>
            <a:r>
              <a:rPr lang="en-US" altLang="zh-CN" b="1" dirty="0"/>
              <a:t>2</a:t>
            </a:r>
            <a:r>
              <a:rPr lang="zh-CN" altLang="en-US" b="1" dirty="0"/>
              <a:t>）众所周知，虽然使用非对称密码学实现数据保密性有着诸多的优势，但是传感器设备节点的计算能力、存储能力和电池电量都是相当有限，无法承担起公钥密码学所需的昂贵的运算开销，因此无法使用公钥密码学实现对传感器设备节点的隐私保护。对称密码学的运算速度快，实现简单并且快捷，看似可以应用于传感器设备节点的数据隐私保护中，但是对称密码学体制需要加密者和解密者共享一对秘密的私钥信息。而在无线传感器网络中，设备节点的数量情况一般情况下都是数百，甚至上千，因此要求聚合器节点与如此多的传感器设备节点共享一对密钥是很不现实的。</a:t>
            </a:r>
            <a:endParaRPr lang="en-US" altLang="zh-CN" b="1" dirty="0"/>
          </a:p>
          <a:p>
            <a:pPr eaLnBrk="1" hangingPunct="1">
              <a:spcBef>
                <a:spcPct val="0"/>
              </a:spcBef>
            </a:pPr>
            <a:r>
              <a:rPr lang="en-US" altLang="zh-CN" b="1" dirty="0"/>
              <a:t>3</a:t>
            </a:r>
            <a:r>
              <a:rPr lang="zh-CN" altLang="en-US" b="1" dirty="0"/>
              <a:t>）无线传感器网络一般覆盖的区域比较广，设备节点有可能动态的加入和退出，因此，网络的稳定性较差。数据聚合协议必须要实时的应对网络动态的变化。两层的网络结构使得单个的传感器设备节点的加入和退出将直接影响到其他所有设备节点的数据隐私。如果数据聚合协议采用多层簇型的树型结构，那么就可以将单个传感器动态的加入和退出造成的影响局部化，从而提高协议的健壮性和网络的可靠性。</a:t>
            </a:r>
            <a:endParaRPr lang="en-US" altLang="zh-CN" b="1" dirty="0"/>
          </a:p>
          <a:p>
            <a:pPr eaLnBrk="1" hangingPunct="1">
              <a:spcBef>
                <a:spcPct val="0"/>
              </a:spcBef>
            </a:pPr>
            <a:r>
              <a:rPr lang="zh-CN" altLang="en-US" b="1" dirty="0"/>
              <a:t>基于以上的问题，随后研究者提出的数据聚合协议都一般假设聚合器节点是不可信的，这也就意味着传感器设备节点的数据隐私对于聚合节点也要得到很好的保护。</a:t>
            </a:r>
          </a:p>
          <a:p>
            <a:pPr eaLnBrk="1" hangingPunct="1">
              <a:spcBef>
                <a:spcPct val="0"/>
              </a:spcBef>
            </a:pPr>
            <a:endParaRPr lang="en-US" altLang="zh-CN" b="1" dirty="0"/>
          </a:p>
        </p:txBody>
      </p:sp>
      <p:sp>
        <p:nvSpPr>
          <p:cNvPr id="224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B4E3278-7DDC-48AA-90B8-112AF351D514}" type="slidenum">
              <a:rPr lang="en-US" altLang="zh-CN" smtClean="0">
                <a:solidFill>
                  <a:srgbClr val="000000"/>
                </a:solidFill>
                <a:latin typeface="Arial" panose="020B0604020202020204" pitchFamily="34" charset="0"/>
              </a:rPr>
              <a:pPr>
                <a:spcBef>
                  <a:spcPct val="0"/>
                </a:spcBef>
              </a:pPr>
              <a:t>95</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0152877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224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B4E3278-7DDC-48AA-90B8-112AF351D514}" type="slidenum">
              <a:rPr lang="en-US" altLang="zh-CN" smtClean="0">
                <a:solidFill>
                  <a:srgbClr val="000000"/>
                </a:solidFill>
                <a:latin typeface="Arial" panose="020B0604020202020204" pitchFamily="34" charset="0"/>
              </a:rPr>
              <a:pPr>
                <a:spcBef>
                  <a:spcPct val="0"/>
                </a:spcBef>
              </a:pPr>
              <a:t>96</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8684559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mc:AlternateContent xmlns:mc="http://schemas.openxmlformats.org/markup-compatibility/2006" xmlns:a14="http://schemas.microsoft.com/office/drawing/2010/main">
        <mc:Choice Requires="a14">
          <p:sp>
            <p:nvSpPr>
              <p:cNvPr id="224259" name="备注占位符 2"/>
              <p:cNvSpPr>
                <a:spLocks noGrp="1"/>
              </p:cNvSpPr>
              <p:nvPr>
                <p:ph type="body" idx="1"/>
              </p:nvPr>
            </p:nvSpPr>
            <p:spPr bwMode="auto">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mc:Choice>
        <mc:Fallback xmlns="">
          <p:sp>
            <p:nvSpPr>
              <p:cNvPr id="224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200" dirty="0" smtClean="0">
                    <a:latin typeface="Arial" panose="020B0604020202020204" pitchFamily="34" charset="0"/>
                    <a:ea typeface="+mn-ea"/>
                  </a:rPr>
                  <a:t>具体说来，聚合器节点从传感器设备</a:t>
                </a:r>
                <a:r>
                  <a:rPr lang="zh-CN" altLang="en-US" sz="1200" dirty="0" smtClean="0">
                    <a:latin typeface="Arial" panose="020B0604020202020204" pitchFamily="34" charset="0"/>
                    <a:ea typeface="+mn-ea"/>
                  </a:rPr>
                  <a:t>节点周期性</a:t>
                </a:r>
                <a:r>
                  <a:rPr lang="zh-CN" altLang="en-US" sz="1200" dirty="0">
                    <a:latin typeface="Arial" panose="020B0604020202020204" pitchFamily="34" charset="0"/>
                    <a:ea typeface="+mn-ea"/>
                  </a:rPr>
                  <a:t>发送的数据中得到最终聚合统计数据。每个时间周期内，传感器节点</a:t>
                </a:r>
                <a:r>
                  <a:rPr lang="en-US" altLang="zh-CN" sz="1200" dirty="0" err="1">
                    <a:latin typeface="Arial" panose="020B0604020202020204" pitchFamily="34" charset="0"/>
                    <a:ea typeface="+mn-ea"/>
                  </a:rPr>
                  <a:t>i</a:t>
                </a:r>
                <a:r>
                  <a:rPr lang="en-US" altLang="zh-CN" sz="1200" dirty="0">
                    <a:latin typeface="Arial" panose="020B0604020202020204" pitchFamily="34" charset="0"/>
                    <a:ea typeface="+mn-ea"/>
                  </a:rPr>
                  <a:t> </a:t>
                </a:r>
                <a:r>
                  <a:rPr lang="zh-CN" altLang="en-US" sz="1200" dirty="0" smtClean="0">
                    <a:latin typeface="Arial" panose="020B0604020202020204" pitchFamily="34" charset="0"/>
                    <a:ea typeface="+mn-ea"/>
                  </a:rPr>
                  <a:t>使用</a:t>
                </a:r>
                <a:r>
                  <a:rPr lang="zh-CN" altLang="en-US" sz="1200" dirty="0">
                    <a:latin typeface="Arial" panose="020B0604020202020204" pitchFamily="34" charset="0"/>
                    <a:ea typeface="+mn-ea"/>
                  </a:rPr>
                  <a:t>其拥有的密钥</a:t>
                </a:r>
                <a:r>
                  <a:rPr lang="zh-CN" altLang="en-US" sz="1200" dirty="0" smtClean="0">
                    <a:latin typeface="Arial" panose="020B0604020202020204" pitchFamily="34" charset="0"/>
                    <a:ea typeface="+mn-ea"/>
                  </a:rPr>
                  <a:t>片</a:t>
                </a:r>
                <a:r>
                  <a:rPr lang="en-US" altLang="zh-CN" sz="1200" b="0" i="0" smtClean="0">
                    <a:latin typeface="Cambria Math" panose="02040503050406030204" pitchFamily="18" charset="0"/>
                    <a:ea typeface="+mn-ea"/>
                  </a:rPr>
                  <a:t>𝑘_𝑖</a:t>
                </a:r>
                <a:r>
                  <a:rPr lang="zh-CN" altLang="en-US" sz="1200" dirty="0" smtClean="0">
                    <a:latin typeface="Arial" panose="020B0604020202020204" pitchFamily="34" charset="0"/>
                    <a:ea typeface="+mn-ea"/>
                  </a:rPr>
                  <a:t>加密</a:t>
                </a:r>
                <a:r>
                  <a:rPr lang="zh-CN" altLang="en-US" sz="1200" dirty="0">
                    <a:latin typeface="Arial" panose="020B0604020202020204" pitchFamily="34" charset="0"/>
                    <a:ea typeface="+mn-ea"/>
                  </a:rPr>
                  <a:t>其采集到的数据</a:t>
                </a:r>
                <a:r>
                  <a:rPr lang="en-US" altLang="zh-CN" sz="1200" b="0" i="0" smtClean="0">
                    <a:latin typeface="Cambria Math" panose="02040503050406030204" pitchFamily="18" charset="0"/>
                    <a:ea typeface="+mn-ea"/>
                  </a:rPr>
                  <a:t>𝑥</a:t>
                </a:r>
                <a:r>
                  <a:rPr lang="en-US" altLang="zh-CN" sz="1200" b="0" i="0">
                    <a:latin typeface="Cambria Math" panose="02040503050406030204" pitchFamily="18" charset="0"/>
                    <a:ea typeface="+mn-ea"/>
                  </a:rPr>
                  <a:t>_</a:t>
                </a:r>
                <a:r>
                  <a:rPr lang="en-US" altLang="zh-CN" sz="1200" i="0">
                    <a:latin typeface="Cambria Math" panose="02040503050406030204" pitchFamily="18" charset="0"/>
                    <a:ea typeface="+mn-ea"/>
                  </a:rPr>
                  <a:t>𝑖</a:t>
                </a:r>
                <a:r>
                  <a:rPr lang="zh-CN" altLang="en-US" sz="1200" dirty="0">
                    <a:latin typeface="Arial" panose="020B0604020202020204" pitchFamily="34" charset="0"/>
                    <a:ea typeface="+mn-ea"/>
                  </a:rPr>
                  <a:t>，并将密文</a:t>
                </a:r>
                <a:r>
                  <a:rPr lang="en-US" altLang="zh-CN" sz="1200" b="0" i="0" smtClean="0">
                    <a:latin typeface="Cambria Math" panose="02040503050406030204" pitchFamily="18" charset="0"/>
                    <a:ea typeface="+mn-ea"/>
                  </a:rPr>
                  <a:t>𝑐</a:t>
                </a:r>
                <a:r>
                  <a:rPr lang="en-US" altLang="zh-CN" sz="1200" b="0" i="0">
                    <a:latin typeface="Cambria Math" panose="02040503050406030204" pitchFamily="18" charset="0"/>
                    <a:ea typeface="+mn-ea"/>
                  </a:rPr>
                  <a:t>_</a:t>
                </a:r>
                <a:r>
                  <a:rPr lang="en-US" altLang="zh-CN" sz="1200" i="0">
                    <a:latin typeface="Cambria Math" panose="02040503050406030204" pitchFamily="18" charset="0"/>
                    <a:ea typeface="+mn-ea"/>
                  </a:rPr>
                  <a:t>𝑖</a:t>
                </a:r>
                <a:r>
                  <a:rPr lang="zh-CN" altLang="en-US" sz="1200" dirty="0">
                    <a:latin typeface="Arial" panose="020B0604020202020204" pitchFamily="34" charset="0"/>
                    <a:ea typeface="+mn-ea"/>
                  </a:rPr>
                  <a:t>发送至相应的聚合</a:t>
                </a:r>
                <a:r>
                  <a:rPr lang="zh-CN" altLang="en-US" sz="1200" dirty="0" smtClean="0">
                    <a:latin typeface="Arial" panose="020B0604020202020204" pitchFamily="34" charset="0"/>
                    <a:ea typeface="+mn-ea"/>
                  </a:rPr>
                  <a:t>器节点</a:t>
                </a:r>
                <a:r>
                  <a:rPr lang="zh-CN" altLang="en-US" sz="1200" dirty="0">
                    <a:latin typeface="Arial" panose="020B0604020202020204" pitchFamily="34" charset="0"/>
                    <a:ea typeface="+mn-ea"/>
                  </a:rPr>
                  <a:t>。聚合器节点可以使用自己拥有的聚合私</a:t>
                </a:r>
                <a:r>
                  <a:rPr lang="zh-CN" altLang="en-US" sz="1200" dirty="0" smtClean="0">
                    <a:latin typeface="Arial" panose="020B0604020202020204" pitchFamily="34" charset="0"/>
                    <a:ea typeface="+mn-ea"/>
                  </a:rPr>
                  <a:t>钥</a:t>
                </a:r>
                <a:r>
                  <a:rPr lang="en-US" altLang="zh-CN" sz="1200" i="0">
                    <a:latin typeface="Cambria Math" panose="02040503050406030204" pitchFamily="18" charset="0"/>
                    <a:ea typeface="+mn-ea"/>
                  </a:rPr>
                  <a:t>𝑘</a:t>
                </a:r>
                <a:r>
                  <a:rPr lang="en-US" altLang="zh-CN" sz="1200" i="0" smtClean="0">
                    <a:latin typeface="Cambria Math" panose="02040503050406030204" pitchFamily="18" charset="0"/>
                    <a:ea typeface="+mn-ea"/>
                  </a:rPr>
                  <a:t>_</a:t>
                </a:r>
                <a:r>
                  <a:rPr lang="en-US" altLang="zh-CN" sz="1200" b="0" i="0" smtClean="0">
                    <a:latin typeface="Cambria Math" panose="02040503050406030204" pitchFamily="18" charset="0"/>
                    <a:ea typeface="+mn-ea"/>
                  </a:rPr>
                  <a:t>0</a:t>
                </a:r>
                <a:r>
                  <a:rPr lang="zh-CN" altLang="en-US" sz="1200" dirty="0" smtClean="0">
                    <a:latin typeface="Arial" panose="020B0604020202020204" pitchFamily="34" charset="0"/>
                    <a:ea typeface="+mn-ea"/>
                  </a:rPr>
                  <a:t>解密</a:t>
                </a:r>
                <a:r>
                  <a:rPr lang="zh-CN" altLang="en-US" sz="1200" dirty="0">
                    <a:latin typeface="Arial" panose="020B0604020202020204" pitchFamily="34" charset="0"/>
                    <a:ea typeface="+mn-ea"/>
                  </a:rPr>
                  <a:t>聚合密文得到最终的</a:t>
                </a:r>
                <a:r>
                  <a:rPr lang="zh-CN" altLang="en-US" sz="1200" dirty="0" smtClean="0">
                    <a:latin typeface="Arial" panose="020B0604020202020204" pitchFamily="34" charset="0"/>
                    <a:ea typeface="+mn-ea"/>
                  </a:rPr>
                  <a:t>聚合统计</a:t>
                </a:r>
                <a:r>
                  <a:rPr lang="zh-CN" altLang="en-US" sz="1200" dirty="0">
                    <a:latin typeface="Arial" panose="020B0604020202020204" pitchFamily="34" charset="0"/>
                    <a:ea typeface="+mn-ea"/>
                  </a:rPr>
                  <a:t>密文。其中，系统假设传感器设备节点的数据是在区间</a:t>
                </a:r>
                <a:r>
                  <a:rPr lang="en-US" altLang="zh-CN" sz="1200" dirty="0">
                    <a:latin typeface="Arial" panose="020B0604020202020204" pitchFamily="34" charset="0"/>
                    <a:ea typeface="+mn-ea"/>
                  </a:rPr>
                  <a:t>[0,M]</a:t>
                </a:r>
                <a:r>
                  <a:rPr lang="zh-CN" altLang="en-US" sz="1200" dirty="0">
                    <a:latin typeface="Arial" panose="020B0604020202020204" pitchFamily="34" charset="0"/>
                    <a:ea typeface="+mn-ea"/>
                  </a:rPr>
                  <a:t>中。</a:t>
                </a:r>
                <a:endParaRPr lang="en-US" altLang="zh-CN" sz="1200" dirty="0">
                  <a:latin typeface="Arial" panose="020B0604020202020204" pitchFamily="34" charset="0"/>
                  <a:ea typeface="+mn-ea"/>
                </a:endParaRPr>
              </a:p>
              <a:p>
                <a:pPr eaLnBrk="1" hangingPunct="1">
                  <a:spcBef>
                    <a:spcPct val="0"/>
                  </a:spcBef>
                </a:pPr>
                <a:endParaRPr lang="en-US" altLang="zh-CN" b="1" dirty="0" smtClean="0"/>
              </a:p>
            </p:txBody>
          </p:sp>
        </mc:Fallback>
      </mc:AlternateContent>
      <p:sp>
        <p:nvSpPr>
          <p:cNvPr id="224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B4E3278-7DDC-48AA-90B8-112AF351D514}" type="slidenum">
              <a:rPr lang="en-US" altLang="zh-CN" smtClean="0">
                <a:solidFill>
                  <a:srgbClr val="000000"/>
                </a:solidFill>
                <a:latin typeface="Arial" panose="020B0604020202020204" pitchFamily="34" charset="0"/>
              </a:rPr>
              <a:pPr>
                <a:spcBef>
                  <a:spcPct val="0"/>
                </a:spcBef>
              </a:pPr>
              <a:t>97</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1146407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224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B4E3278-7DDC-48AA-90B8-112AF351D514}" type="slidenum">
              <a:rPr lang="en-US" altLang="zh-CN" smtClean="0">
                <a:solidFill>
                  <a:srgbClr val="000000"/>
                </a:solidFill>
                <a:latin typeface="Arial" panose="020B0604020202020204" pitchFamily="34" charset="0"/>
              </a:rPr>
              <a:pPr>
                <a:spcBef>
                  <a:spcPct val="0"/>
                </a:spcBef>
              </a:pPr>
              <a:t>98</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2170116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224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B4E3278-7DDC-48AA-90B8-112AF351D514}" type="slidenum">
              <a:rPr lang="en-US" altLang="zh-CN" smtClean="0">
                <a:solidFill>
                  <a:srgbClr val="000000"/>
                </a:solidFill>
                <a:latin typeface="Arial" panose="020B0604020202020204" pitchFamily="34" charset="0"/>
              </a:rPr>
              <a:pPr>
                <a:spcBef>
                  <a:spcPct val="0"/>
                </a:spcBef>
              </a:pPr>
              <a:t>99</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79103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9EF15A9-BF62-4C79-A0DE-C429B92F230C}"/>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72132503-3253-4892-BA5B-F07EECAB9E15}" type="datetimeFigureOut">
              <a:rPr lang="zh-CN" altLang="en-US"/>
              <a:pPr>
                <a:defRPr/>
              </a:pPr>
              <a:t>2023/11/13</a:t>
            </a:fld>
            <a:endParaRPr lang="zh-CN" altLang="en-US"/>
          </a:p>
        </p:txBody>
      </p:sp>
      <p:sp>
        <p:nvSpPr>
          <p:cNvPr id="5" name="页脚占位符 4">
            <a:extLst>
              <a:ext uri="{FF2B5EF4-FFF2-40B4-BE49-F238E27FC236}">
                <a16:creationId xmlns:a16="http://schemas.microsoft.com/office/drawing/2014/main" id="{4CEB7624-BC82-4511-9B11-9D8E4860B3F3}"/>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631D5F56-4DA3-4178-B1BE-23FDE93154A2}"/>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Franklin Gothic Medium" panose="020B0603020102020204" pitchFamily="34" charset="0"/>
                <a:ea typeface="微软雅黑" panose="020B0503020204020204" pitchFamily="34" charset="-122"/>
              </a:defRPr>
            </a:lvl1pPr>
          </a:lstStyle>
          <a:p>
            <a:pPr>
              <a:defRPr/>
            </a:pPr>
            <a:fld id="{B477B307-6909-4556-8A10-1A66FDBED222}" type="slidenum">
              <a:rPr lang="zh-CN" altLang="en-US"/>
              <a:pPr>
                <a:defRPr/>
              </a:pPr>
              <a:t>‹#›</a:t>
            </a:fld>
            <a:endParaRPr lang="zh-CN" altLang="en-US"/>
          </a:p>
        </p:txBody>
      </p:sp>
    </p:spTree>
    <p:extLst>
      <p:ext uri="{BB962C8B-B14F-4D97-AF65-F5344CB8AC3E}">
        <p14:creationId xmlns:p14="http://schemas.microsoft.com/office/powerpoint/2010/main" val="4243191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4143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1625A4D-8B86-49C7-871C-007F048FE994}"/>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1FD705FB-432E-4AC9-9908-E3FE82049084}" type="datetimeFigureOut">
              <a:rPr lang="zh-CN" altLang="en-US"/>
              <a:pPr>
                <a:defRPr/>
              </a:pPr>
              <a:t>2023/11/13</a:t>
            </a:fld>
            <a:endParaRPr lang="zh-CN" altLang="en-US"/>
          </a:p>
        </p:txBody>
      </p:sp>
      <p:sp>
        <p:nvSpPr>
          <p:cNvPr id="5" name="页脚占位符 4">
            <a:extLst>
              <a:ext uri="{FF2B5EF4-FFF2-40B4-BE49-F238E27FC236}">
                <a16:creationId xmlns:a16="http://schemas.microsoft.com/office/drawing/2014/main" id="{CD8769E4-9B0D-4731-9688-3AE9CA31C626}"/>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DDFA13FE-28D5-4DCD-9E3E-45F40E86BBF2}"/>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Franklin Gothic Medium" panose="020B0603020102020204" pitchFamily="34" charset="0"/>
                <a:ea typeface="微软雅黑" panose="020B0503020204020204" pitchFamily="34" charset="-122"/>
              </a:defRPr>
            </a:lvl1pPr>
          </a:lstStyle>
          <a:p>
            <a:pPr>
              <a:defRPr/>
            </a:pPr>
            <a:fld id="{8F4B5910-E594-4CD5-9EF7-A12A897AF6A7}" type="slidenum">
              <a:rPr lang="zh-CN" altLang="en-US"/>
              <a:pPr>
                <a:defRPr/>
              </a:pPr>
              <a:t>‹#›</a:t>
            </a:fld>
            <a:endParaRPr lang="zh-CN" altLang="en-US"/>
          </a:p>
        </p:txBody>
      </p:sp>
    </p:spTree>
    <p:extLst>
      <p:ext uri="{BB962C8B-B14F-4D97-AF65-F5344CB8AC3E}">
        <p14:creationId xmlns:p14="http://schemas.microsoft.com/office/powerpoint/2010/main" val="774282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6125940-4E36-40EC-85AC-DF6BDC7CEB2C}"/>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EAA98F90-F143-43BA-823B-A4D6F7478FD8}" type="datetimeFigureOut">
              <a:rPr lang="zh-CN" altLang="en-US"/>
              <a:pPr>
                <a:defRPr/>
              </a:pPr>
              <a:t>2023/11/13</a:t>
            </a:fld>
            <a:endParaRPr lang="zh-CN" altLang="en-US"/>
          </a:p>
        </p:txBody>
      </p:sp>
      <p:sp>
        <p:nvSpPr>
          <p:cNvPr id="6" name="页脚占位符 5">
            <a:extLst>
              <a:ext uri="{FF2B5EF4-FFF2-40B4-BE49-F238E27FC236}">
                <a16:creationId xmlns:a16="http://schemas.microsoft.com/office/drawing/2014/main" id="{A865D206-06FF-46F0-AD4E-07FD56907F75}"/>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5F075D42-BE84-4D0F-B802-F3940010B820}"/>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Franklin Gothic Medium" panose="020B0603020102020204" pitchFamily="34" charset="0"/>
                <a:ea typeface="微软雅黑" panose="020B0503020204020204" pitchFamily="34" charset="-122"/>
              </a:defRPr>
            </a:lvl1pPr>
          </a:lstStyle>
          <a:p>
            <a:pPr>
              <a:defRPr/>
            </a:pPr>
            <a:fld id="{420562AC-B7B0-477A-B3C4-E770160C6879}" type="slidenum">
              <a:rPr lang="zh-CN" altLang="en-US"/>
              <a:pPr>
                <a:defRPr/>
              </a:pPr>
              <a:t>‹#›</a:t>
            </a:fld>
            <a:endParaRPr lang="zh-CN" altLang="en-US"/>
          </a:p>
        </p:txBody>
      </p:sp>
    </p:spTree>
    <p:extLst>
      <p:ext uri="{BB962C8B-B14F-4D97-AF65-F5344CB8AC3E}">
        <p14:creationId xmlns:p14="http://schemas.microsoft.com/office/powerpoint/2010/main" val="3656499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EFCE1AE1-F781-4418-B8EE-48961272D1D7}"/>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CFB1C562-6177-4804-895E-8E8154D24E37}" type="datetimeFigureOut">
              <a:rPr lang="zh-CN" altLang="en-US"/>
              <a:pPr>
                <a:defRPr/>
              </a:pPr>
              <a:t>2023/11/13</a:t>
            </a:fld>
            <a:endParaRPr lang="zh-CN" altLang="en-US"/>
          </a:p>
        </p:txBody>
      </p:sp>
      <p:sp>
        <p:nvSpPr>
          <p:cNvPr id="8" name="页脚占位符 7">
            <a:extLst>
              <a:ext uri="{FF2B5EF4-FFF2-40B4-BE49-F238E27FC236}">
                <a16:creationId xmlns:a16="http://schemas.microsoft.com/office/drawing/2014/main" id="{237A42B9-C639-4B88-AF1C-CC088644065C}"/>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9" name="灯片编号占位符 8">
            <a:extLst>
              <a:ext uri="{FF2B5EF4-FFF2-40B4-BE49-F238E27FC236}">
                <a16:creationId xmlns:a16="http://schemas.microsoft.com/office/drawing/2014/main" id="{5C898BA6-5968-4071-9656-A783C8AEC4EB}"/>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Franklin Gothic Medium" panose="020B0603020102020204" pitchFamily="34" charset="0"/>
                <a:ea typeface="微软雅黑" panose="020B0503020204020204" pitchFamily="34" charset="-122"/>
              </a:defRPr>
            </a:lvl1pPr>
          </a:lstStyle>
          <a:p>
            <a:pPr>
              <a:defRPr/>
            </a:pPr>
            <a:fld id="{7D5236ED-CF5D-4103-BCE4-21C633575FC4}" type="slidenum">
              <a:rPr lang="zh-CN" altLang="en-US"/>
              <a:pPr>
                <a:defRPr/>
              </a:pPr>
              <a:t>‹#›</a:t>
            </a:fld>
            <a:endParaRPr lang="zh-CN" altLang="en-US"/>
          </a:p>
        </p:txBody>
      </p:sp>
    </p:spTree>
    <p:extLst>
      <p:ext uri="{BB962C8B-B14F-4D97-AF65-F5344CB8AC3E}">
        <p14:creationId xmlns:p14="http://schemas.microsoft.com/office/powerpoint/2010/main" val="540429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173899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7C4BA5-B909-4952-8DDF-D0D0DC79DFFC}"/>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369ACA4B-0F60-4E35-8EA1-4B628F781ABE}" type="datetimeFigureOut">
              <a:rPr lang="zh-CN" altLang="en-US"/>
              <a:pPr>
                <a:defRPr/>
              </a:pPr>
              <a:t>2023/11/13</a:t>
            </a:fld>
            <a:endParaRPr lang="zh-CN" altLang="en-US"/>
          </a:p>
        </p:txBody>
      </p:sp>
      <p:sp>
        <p:nvSpPr>
          <p:cNvPr id="3" name="页脚占位符 2">
            <a:extLst>
              <a:ext uri="{FF2B5EF4-FFF2-40B4-BE49-F238E27FC236}">
                <a16:creationId xmlns:a16="http://schemas.microsoft.com/office/drawing/2014/main" id="{46EEAEC3-3D80-44F4-A4D4-D98C76992EB8}"/>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灯片编号占位符 3">
            <a:extLst>
              <a:ext uri="{FF2B5EF4-FFF2-40B4-BE49-F238E27FC236}">
                <a16:creationId xmlns:a16="http://schemas.microsoft.com/office/drawing/2014/main" id="{D1681F9F-44E0-45B7-9E10-7192299DBAE6}"/>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Franklin Gothic Medium" panose="020B0603020102020204" pitchFamily="34" charset="0"/>
                <a:ea typeface="微软雅黑" panose="020B0503020204020204" pitchFamily="34" charset="-122"/>
              </a:defRPr>
            </a:lvl1pPr>
          </a:lstStyle>
          <a:p>
            <a:pPr>
              <a:defRPr/>
            </a:pPr>
            <a:fld id="{DF73ECC7-7863-4FF8-9C86-1741A99918BF}" type="slidenum">
              <a:rPr lang="zh-CN" altLang="en-US"/>
              <a:pPr>
                <a:defRPr/>
              </a:pPr>
              <a:t>‹#›</a:t>
            </a:fld>
            <a:endParaRPr lang="zh-CN" altLang="en-US"/>
          </a:p>
        </p:txBody>
      </p:sp>
    </p:spTree>
    <p:extLst>
      <p:ext uri="{BB962C8B-B14F-4D97-AF65-F5344CB8AC3E}">
        <p14:creationId xmlns:p14="http://schemas.microsoft.com/office/powerpoint/2010/main" val="4179730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7D56367-4B78-428D-9CA2-D6347C370B45}"/>
              </a:ext>
            </a:extLst>
          </p:cNvPr>
          <p:cNvSpPr>
            <a:spLocks noGrp="1"/>
          </p:cNvSpPr>
          <p:nvPr>
            <p:ph type="title"/>
          </p:nvPr>
        </p:nvSpPr>
        <p:spPr>
          <a:xfrm>
            <a:off x="0" y="0"/>
            <a:ext cx="9144000" cy="692150"/>
          </a:xfrm>
          <a:prstGeom prst="rect">
            <a:avLst/>
          </a:prstGeom>
          <a:solidFill>
            <a:srgbClr val="0070C0"/>
          </a:solidFill>
        </p:spPr>
        <p:style>
          <a:lnRef idx="1">
            <a:schemeClr val="accent1"/>
          </a:lnRef>
          <a:fillRef idx="2">
            <a:schemeClr val="accent1"/>
          </a:fillRef>
          <a:effectRef idx="1">
            <a:schemeClr val="accent1"/>
          </a:effectRef>
          <a:fontRef idx="none"/>
        </p:style>
        <p:txBody>
          <a:bodyPr vert="horz" lIns="91440" tIns="45720" rIns="91440" bIns="45720" rtlCol="0" anchor="ctr">
            <a:noAutofit/>
          </a:bodyPr>
          <a:lstStyle/>
          <a:p>
            <a:r>
              <a:rPr lang="zh-CN" altLang="en-US" dirty="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6">
            <a:extLst>
              <a:ext uri="{FF2B5EF4-FFF2-40B4-BE49-F238E27FC236}">
                <a16:creationId xmlns:a16="http://schemas.microsoft.com/office/drawing/2014/main" id="{5EA1D4C4-CDF2-49BA-A4E8-67B07216445B}"/>
              </a:ext>
            </a:extLst>
          </p:cNvPr>
          <p:cNvSpPr/>
          <p:nvPr userDrawn="1"/>
        </p:nvSpPr>
        <p:spPr>
          <a:xfrm>
            <a:off x="0" y="692150"/>
            <a:ext cx="9144000" cy="730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 bg1="lt1" tx1="dk1" bg2="lt2" tx2="dk2" accent1="accent1" accent2="accent2" accent3="accent3" accent4="accent4" accent5="accent5" accent6="accent6" hlink="hlink" folHlink="folHlink"/>
  <p:sldLayoutIdLst>
    <p:sldLayoutId id="2147484059" r:id="rId1"/>
    <p:sldLayoutId id="2147484057" r:id="rId2"/>
    <p:sldLayoutId id="2147484060" r:id="rId3"/>
    <p:sldLayoutId id="2147484061" r:id="rId4"/>
    <p:sldLayoutId id="2147484062" r:id="rId5"/>
    <p:sldLayoutId id="2147484058" r:id="rId6"/>
    <p:sldLayoutId id="2147484063" r:id="rId7"/>
  </p:sldLayoutIdLst>
  <p:txStyles>
    <p:title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微软雅黑" pitchFamily="34" charset="-122"/>
          <a:ea typeface="微软雅黑"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微软雅黑" pitchFamily="34" charset="-122"/>
          <a:ea typeface="微软雅黑"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微软雅黑" pitchFamily="34" charset="-122"/>
          <a:ea typeface="微软雅黑"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19.xml"/><Relationship Id="rId7" Type="http://schemas.openxmlformats.org/officeDocument/2006/relationships/image" Target="../media/image37.wmf"/><Relationship Id="rId12" Type="http://schemas.openxmlformats.org/officeDocument/2006/relationships/image" Target="../media/image40.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9.wmf"/><Relationship Id="rId5" Type="http://schemas.openxmlformats.org/officeDocument/2006/relationships/image" Target="../media/image36.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8.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7" Type="http://schemas.openxmlformats.org/officeDocument/2006/relationships/image" Target="../media/image42.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41.wmf"/><Relationship Id="rId4" Type="http://schemas.openxmlformats.org/officeDocument/2006/relationships/oleObject" Target="../embeddings/oleObject5.bin"/></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37.wmf"/><Relationship Id="rId3" Type="http://schemas.openxmlformats.org/officeDocument/2006/relationships/notesSlide" Target="../notesSlides/notesSlide121.xml"/><Relationship Id="rId7" Type="http://schemas.openxmlformats.org/officeDocument/2006/relationships/image" Target="../media/image43.wmf"/><Relationship Id="rId12"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8.bin"/><Relationship Id="rId11" Type="http://schemas.openxmlformats.org/officeDocument/2006/relationships/image" Target="../media/image45.wmf"/><Relationship Id="rId5" Type="http://schemas.openxmlformats.org/officeDocument/2006/relationships/image" Target="../media/image36.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44.wmf"/><Relationship Id="rId14" Type="http://schemas.openxmlformats.org/officeDocument/2006/relationships/image" Target="../media/image46.jpeg"/></Relationships>
</file>

<file path=ppt/slides/_rels/slide122.xml.rels><?xml version="1.0" encoding="UTF-8" standalone="yes"?>
<Relationships xmlns="http://schemas.openxmlformats.org/package/2006/relationships"><Relationship Id="rId13" Type="http://schemas.openxmlformats.org/officeDocument/2006/relationships/image" Target="../media/image51.wmf"/><Relationship Id="rId18" Type="http://schemas.openxmlformats.org/officeDocument/2006/relationships/oleObject" Target="../embeddings/oleObject19.bin"/><Relationship Id="rId26" Type="http://schemas.openxmlformats.org/officeDocument/2006/relationships/image" Target="../media/image57.wmf"/><Relationship Id="rId3" Type="http://schemas.openxmlformats.org/officeDocument/2006/relationships/notesSlide" Target="../notesSlides/notesSlide122.xml"/><Relationship Id="rId21" Type="http://schemas.openxmlformats.org/officeDocument/2006/relationships/oleObject" Target="../embeddings/oleObject21.bin"/><Relationship Id="rId34" Type="http://schemas.openxmlformats.org/officeDocument/2006/relationships/image" Target="../media/image59.wmf"/><Relationship Id="rId7" Type="http://schemas.openxmlformats.org/officeDocument/2006/relationships/image" Target="../media/image48.wmf"/><Relationship Id="rId12" Type="http://schemas.openxmlformats.org/officeDocument/2006/relationships/oleObject" Target="../embeddings/oleObject16.bin"/><Relationship Id="rId17" Type="http://schemas.openxmlformats.org/officeDocument/2006/relationships/image" Target="../media/image53.wmf"/><Relationship Id="rId25" Type="http://schemas.openxmlformats.org/officeDocument/2006/relationships/oleObject" Target="../embeddings/oleObject23.bin"/><Relationship Id="rId33" Type="http://schemas.openxmlformats.org/officeDocument/2006/relationships/oleObject" Target="../embeddings/oleObject28.bin"/><Relationship Id="rId2" Type="http://schemas.openxmlformats.org/officeDocument/2006/relationships/slideLayout" Target="../slideLayouts/slideLayout7.xml"/><Relationship Id="rId16" Type="http://schemas.openxmlformats.org/officeDocument/2006/relationships/oleObject" Target="../embeddings/oleObject18.bin"/><Relationship Id="rId20" Type="http://schemas.openxmlformats.org/officeDocument/2006/relationships/image" Target="../media/image54.wmf"/><Relationship Id="rId29" Type="http://schemas.openxmlformats.org/officeDocument/2006/relationships/oleObject" Target="../embeddings/oleObject25.bin"/><Relationship Id="rId1" Type="http://schemas.openxmlformats.org/officeDocument/2006/relationships/vmlDrawing" Target="../drawings/vmlDrawing4.vml"/><Relationship Id="rId6" Type="http://schemas.openxmlformats.org/officeDocument/2006/relationships/oleObject" Target="../embeddings/oleObject13.bin"/><Relationship Id="rId11" Type="http://schemas.openxmlformats.org/officeDocument/2006/relationships/image" Target="../media/image50.wmf"/><Relationship Id="rId24" Type="http://schemas.openxmlformats.org/officeDocument/2006/relationships/image" Target="../media/image56.wmf"/><Relationship Id="rId32" Type="http://schemas.openxmlformats.org/officeDocument/2006/relationships/oleObject" Target="../embeddings/oleObject27.bin"/><Relationship Id="rId5" Type="http://schemas.openxmlformats.org/officeDocument/2006/relationships/image" Target="../media/image47.wmf"/><Relationship Id="rId15" Type="http://schemas.openxmlformats.org/officeDocument/2006/relationships/image" Target="../media/image52.wmf"/><Relationship Id="rId23" Type="http://schemas.openxmlformats.org/officeDocument/2006/relationships/oleObject" Target="../embeddings/oleObject22.bin"/><Relationship Id="rId28" Type="http://schemas.openxmlformats.org/officeDocument/2006/relationships/image" Target="../media/image58.wmf"/><Relationship Id="rId10" Type="http://schemas.openxmlformats.org/officeDocument/2006/relationships/oleObject" Target="../embeddings/oleObject15.bin"/><Relationship Id="rId19" Type="http://schemas.openxmlformats.org/officeDocument/2006/relationships/oleObject" Target="../embeddings/oleObject20.bin"/><Relationship Id="rId31" Type="http://schemas.openxmlformats.org/officeDocument/2006/relationships/oleObject" Target="../embeddings/oleObject26.bin"/><Relationship Id="rId4" Type="http://schemas.openxmlformats.org/officeDocument/2006/relationships/oleObject" Target="../embeddings/oleObject12.bin"/><Relationship Id="rId9" Type="http://schemas.openxmlformats.org/officeDocument/2006/relationships/image" Target="../media/image49.wmf"/><Relationship Id="rId14" Type="http://schemas.openxmlformats.org/officeDocument/2006/relationships/oleObject" Target="../embeddings/oleObject17.bin"/><Relationship Id="rId22" Type="http://schemas.openxmlformats.org/officeDocument/2006/relationships/image" Target="../media/image55.wmf"/><Relationship Id="rId27" Type="http://schemas.openxmlformats.org/officeDocument/2006/relationships/oleObject" Target="../embeddings/oleObject24.bin"/><Relationship Id="rId30" Type="http://schemas.openxmlformats.org/officeDocument/2006/relationships/image" Target="../media/image37.wmf"/><Relationship Id="rId8" Type="http://schemas.openxmlformats.org/officeDocument/2006/relationships/oleObject" Target="../embeddings/oleObject14.bin"/></Relationships>
</file>

<file path=ppt/slides/_rels/slide123.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notesSlide" Target="../notesSlides/notesSlide123.xml"/><Relationship Id="rId7" Type="http://schemas.openxmlformats.org/officeDocument/2006/relationships/oleObject" Target="../embeddings/oleObject30.bin"/><Relationship Id="rId12" Type="http://schemas.openxmlformats.org/officeDocument/2006/relationships/image" Target="../media/image63.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60.w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62.wmf"/><Relationship Id="rId4" Type="http://schemas.openxmlformats.org/officeDocument/2006/relationships/image" Target="../media/image64.jpeg"/><Relationship Id="rId9" Type="http://schemas.openxmlformats.org/officeDocument/2006/relationships/oleObject" Target="../embeddings/oleObject31.bin"/></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124.xml"/><Relationship Id="rId7" Type="http://schemas.openxmlformats.org/officeDocument/2006/relationships/image" Target="../media/image66.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34.bin"/><Relationship Id="rId11" Type="http://schemas.openxmlformats.org/officeDocument/2006/relationships/image" Target="../media/image68.wmf"/><Relationship Id="rId5" Type="http://schemas.openxmlformats.org/officeDocument/2006/relationships/image" Target="../media/image65.wmf"/><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67.wmf"/></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9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777E8-C0E9-4B2D-A1C7-90F46474518A}"/>
              </a:ext>
            </a:extLst>
          </p:cNvPr>
          <p:cNvSpPr>
            <a:spLocks noGrp="1"/>
          </p:cNvSpPr>
          <p:nvPr>
            <p:ph type="ctrTitle"/>
          </p:nvPr>
        </p:nvSpPr>
        <p:spPr>
          <a:xfrm>
            <a:off x="0" y="1484313"/>
            <a:ext cx="9144000" cy="1470025"/>
          </a:xfrm>
        </p:spPr>
        <p:txBody>
          <a:bodyPr/>
          <a:lstStyle/>
          <a:p>
            <a:pPr eaLnBrk="1" fontAlgn="auto" hangingPunct="1">
              <a:spcAft>
                <a:spcPts val="0"/>
              </a:spcAft>
              <a:defRPr/>
            </a:pPr>
            <a:r>
              <a:rPr lang="zh-CN" altLang="en-US" sz="4000" b="1" dirty="0">
                <a:effectLst>
                  <a:outerShdw blurRad="38100" dist="38100" dir="2700000" algn="tl">
                    <a:srgbClr val="000000">
                      <a:alpha val="43137"/>
                    </a:srgbClr>
                  </a:outerShdw>
                </a:effectLst>
                <a:latin typeface="黑体" pitchFamily="49" charset="-122"/>
                <a:ea typeface="黑体" pitchFamily="49" charset="-122"/>
              </a:rPr>
              <a:t>无线网络安全</a:t>
            </a:r>
          </a:p>
        </p:txBody>
      </p:sp>
      <p:sp>
        <p:nvSpPr>
          <p:cNvPr id="3" name="副标题 2">
            <a:extLst>
              <a:ext uri="{FF2B5EF4-FFF2-40B4-BE49-F238E27FC236}">
                <a16:creationId xmlns:a16="http://schemas.microsoft.com/office/drawing/2014/main" id="{309FF8CD-B30A-48AA-A756-368E37AD3A64}"/>
              </a:ext>
            </a:extLst>
          </p:cNvPr>
          <p:cNvSpPr>
            <a:spLocks noGrp="1"/>
          </p:cNvSpPr>
          <p:nvPr>
            <p:ph type="subTitle" idx="1"/>
          </p:nvPr>
        </p:nvSpPr>
        <p:spPr>
          <a:xfrm>
            <a:off x="15875" y="3429000"/>
            <a:ext cx="9109075" cy="2520950"/>
          </a:xfrm>
        </p:spPr>
        <p:txBody>
          <a:bodyPr rtlCol="0">
            <a:noAutofit/>
          </a:bodyPr>
          <a:lstStyle/>
          <a:p>
            <a:pPr eaLnBrk="1" fontAlgn="auto" hangingPunct="1">
              <a:spcBef>
                <a:spcPts val="0"/>
              </a:spcBef>
              <a:spcAft>
                <a:spcPts val="0"/>
              </a:spcAft>
              <a:defRPr/>
            </a:pPr>
            <a:r>
              <a:rPr lang="zh-CN" altLang="en-US" sz="2800" b="1" dirty="0">
                <a:solidFill>
                  <a:schemeClr val="tx1"/>
                </a:solidFill>
                <a:effectLst>
                  <a:outerShdw blurRad="38100" dist="38100" dir="2700000" algn="tl">
                    <a:srgbClr val="000000">
                      <a:alpha val="43137"/>
                    </a:srgbClr>
                  </a:outerShdw>
                </a:effectLst>
              </a:rPr>
              <a:t>张  磊</a:t>
            </a:r>
            <a:r>
              <a:rPr lang="zh-CN" altLang="en-US" sz="2800" dirty="0">
                <a:solidFill>
                  <a:schemeClr val="tx1"/>
                </a:solidFill>
                <a:effectLst>
                  <a:outerShdw blurRad="38100" dist="38100" dir="2700000" algn="tl">
                    <a:srgbClr val="000000">
                      <a:alpha val="43137"/>
                    </a:srgbClr>
                  </a:outerShdw>
                </a:effectLst>
              </a:rPr>
              <a:t> </a:t>
            </a:r>
            <a:endParaRPr lang="en-US" altLang="zh-CN" sz="2400" dirty="0">
              <a:solidFill>
                <a:schemeClr val="tx1"/>
              </a:solidFill>
              <a:effectLst>
                <a:outerShdw blurRad="38100" dist="38100" dir="2700000" algn="tl">
                  <a:srgbClr val="000000">
                    <a:alpha val="43137"/>
                  </a:srgbClr>
                </a:outerShdw>
              </a:effectLst>
            </a:endParaRPr>
          </a:p>
          <a:p>
            <a:pPr eaLnBrk="1" fontAlgn="auto" hangingPunct="1">
              <a:spcBef>
                <a:spcPts val="2400"/>
              </a:spcBef>
              <a:spcAft>
                <a:spcPts val="0"/>
              </a:spcAft>
              <a:defRPr/>
            </a:pPr>
            <a:r>
              <a:rPr lang="zh-CN" altLang="en-US"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密码与网络安全系</a:t>
            </a:r>
            <a:endParaRPr lang="en-US" altLang="zh-CN"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eaLnBrk="1" fontAlgn="auto" hangingPunct="1">
              <a:spcBef>
                <a:spcPts val="0"/>
              </a:spcBef>
              <a:spcAft>
                <a:spcPts val="0"/>
              </a:spcAft>
              <a:defRPr/>
            </a:pPr>
            <a:r>
              <a:rPr lang="zh-CN" altLang="en-US" sz="24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软件工程</a:t>
            </a:r>
            <a:r>
              <a:rPr lang="zh-CN" altLang="en-US"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学院</a:t>
            </a:r>
            <a:endParaRPr lang="en-US" altLang="zh-CN" sz="10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eaLnBrk="1" fontAlgn="auto" hangingPunct="1">
              <a:spcBef>
                <a:spcPts val="1200"/>
              </a:spcBef>
              <a:spcAft>
                <a:spcPts val="0"/>
              </a:spcAft>
              <a:defRPr/>
            </a:pPr>
            <a:r>
              <a:rPr lang="zh-CN" altLang="en-US"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华东师范大学 </a:t>
            </a:r>
            <a:endParaRPr lang="en-US" altLang="zh-CN"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eaLnBrk="1" fontAlgn="auto" hangingPunct="1">
              <a:spcBef>
                <a:spcPts val="1200"/>
              </a:spcBef>
              <a:spcAft>
                <a:spcPts val="0"/>
              </a:spcAft>
              <a:defRPr/>
            </a:pPr>
            <a:endParaRPr lang="zh-CN" altLang="en-US" sz="2400" dirty="0">
              <a:solidFill>
                <a:schemeClr val="tx1"/>
              </a:solidFill>
              <a:effectLst>
                <a:outerShdw blurRad="38100" dist="38100" dir="2700000" algn="tl">
                  <a:srgbClr val="000000">
                    <a:alpha val="43137"/>
                  </a:srgbClr>
                </a:outerShdw>
              </a:effectLst>
            </a:endParaRPr>
          </a:p>
        </p:txBody>
      </p:sp>
    </p:spTree>
  </p:cSld>
  <p:clrMapOvr>
    <a:masterClrMapping/>
  </p:clrMapOvr>
  <p:transition advTm="695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3.1.3 </a:t>
            </a:r>
            <a:r>
              <a:rPr lang="zh-CN" altLang="en-US" sz="2400" b="1" dirty="0">
                <a:latin typeface="黑体" panose="02010609060101010101" pitchFamily="49" charset="-122"/>
                <a:ea typeface="黑体" panose="02010609060101010101" pitchFamily="49" charset="-122"/>
              </a:rPr>
              <a:t>无线传感网发展的三阶段</a:t>
            </a:r>
          </a:p>
        </p:txBody>
      </p:sp>
      <p:sp>
        <p:nvSpPr>
          <p:cNvPr id="9" name="矩形 8"/>
          <p:cNvSpPr/>
          <p:nvPr/>
        </p:nvSpPr>
        <p:spPr>
          <a:xfrm>
            <a:off x="251520" y="1700808"/>
            <a:ext cx="8280920" cy="4770537"/>
          </a:xfrm>
          <a:prstGeom prst="rect">
            <a:avLst/>
          </a:prstGeom>
        </p:spPr>
        <p:txBody>
          <a:bodyPr wrap="square">
            <a:spAutoFit/>
          </a:bodyPr>
          <a:lstStyle/>
          <a:p>
            <a:pPr marL="285750" indent="-285750">
              <a:buFont typeface="Wingdings" panose="05000000000000000000" pitchFamily="2" charset="2"/>
              <a:buChar char="u"/>
            </a:pPr>
            <a:r>
              <a:rPr lang="zh-CN" altLang="en-US" sz="2400" dirty="0">
                <a:latin typeface="宋体" panose="02010600030101010101" pitchFamily="2" charset="-122"/>
              </a:rPr>
              <a:t>第二阶段是二十世纪</a:t>
            </a:r>
            <a:r>
              <a:rPr lang="en-US" altLang="zh-CN" sz="2400" dirty="0">
                <a:latin typeface="宋体" panose="02010600030101010101" pitchFamily="2" charset="-122"/>
              </a:rPr>
              <a:t>80</a:t>
            </a:r>
            <a:r>
              <a:rPr lang="zh-CN" altLang="en-US" sz="2400" dirty="0">
                <a:latin typeface="宋体" panose="02010600030101010101" pitchFamily="2" charset="-122"/>
              </a:rPr>
              <a:t>年代至</a:t>
            </a:r>
            <a:r>
              <a:rPr lang="en-US" altLang="zh-CN" sz="2400" dirty="0">
                <a:latin typeface="宋体" panose="02010600030101010101" pitchFamily="2" charset="-122"/>
              </a:rPr>
              <a:t>90</a:t>
            </a:r>
            <a:r>
              <a:rPr lang="zh-CN" altLang="en-US" sz="2400" dirty="0">
                <a:latin typeface="宋体" panose="02010600030101010101" pitchFamily="2" charset="-122"/>
              </a:rPr>
              <a:t>年代之间。</a:t>
            </a:r>
            <a:endParaRPr lang="en-US" altLang="zh-CN" sz="2400" dirty="0">
              <a:latin typeface="宋体" panose="02010600030101010101" pitchFamily="2" charset="-122"/>
            </a:endParaRPr>
          </a:p>
          <a:p>
            <a:pPr marL="800100" lvl="1" indent="-342900">
              <a:buFont typeface="Wingdings" panose="05000000000000000000" pitchFamily="2" charset="2"/>
              <a:buChar char="l"/>
            </a:pPr>
            <a:r>
              <a:rPr lang="zh-CN" altLang="en-US" sz="2000" dirty="0">
                <a:latin typeface="宋体" panose="02010600030101010101" pitchFamily="2" charset="-122"/>
              </a:rPr>
              <a:t>主要是美军研制的分布式传感器网络系统、海军协同交战能力系统、用于反潜的确定性分布系统、远程战场传感器系统等。</a:t>
            </a:r>
            <a:endParaRPr lang="en-US" altLang="zh-CN" sz="2000" dirty="0">
              <a:latin typeface="宋体" panose="02010600030101010101" pitchFamily="2" charset="-122"/>
            </a:endParaRPr>
          </a:p>
          <a:p>
            <a:pPr marL="800100" lvl="1" indent="-342900">
              <a:buFont typeface="Wingdings" panose="05000000000000000000" pitchFamily="2" charset="2"/>
              <a:buChar char="l"/>
            </a:pPr>
            <a:r>
              <a:rPr lang="zh-CN" altLang="en-US" sz="2000" dirty="0">
                <a:latin typeface="宋体" panose="02010600030101010101" pitchFamily="2" charset="-122"/>
              </a:rPr>
              <a:t>这种现代微型化的传感器具备感知能力、计算能力和通信能力。</a:t>
            </a:r>
            <a:endParaRPr lang="en-US" altLang="zh-CN" sz="2000" dirty="0">
              <a:latin typeface="宋体" panose="02010600030101010101" pitchFamily="2" charset="-122"/>
            </a:endParaRPr>
          </a:p>
          <a:p>
            <a:pPr marL="800100" lvl="1" indent="-342900">
              <a:buFont typeface="Wingdings" panose="05000000000000000000" pitchFamily="2" charset="2"/>
              <a:buChar char="l"/>
            </a:pPr>
            <a:r>
              <a:rPr lang="zh-CN" altLang="en-US" sz="2000" dirty="0">
                <a:latin typeface="宋体" panose="02010600030101010101" pitchFamily="2" charset="-122"/>
              </a:rPr>
              <a:t>在</a:t>
            </a:r>
            <a:r>
              <a:rPr lang="en-US" altLang="zh-CN" sz="2000" dirty="0">
                <a:latin typeface="宋体" panose="02010600030101010101" pitchFamily="2" charset="-122"/>
              </a:rPr>
              <a:t>1999</a:t>
            </a:r>
            <a:r>
              <a:rPr lang="zh-CN" altLang="en-US" sz="2000" dirty="0">
                <a:latin typeface="宋体" panose="02010600030101010101" pitchFamily="2" charset="-122"/>
              </a:rPr>
              <a:t>年，商业周刊将传感器网络列为</a:t>
            </a:r>
            <a:r>
              <a:rPr lang="en-US" altLang="zh-CN" sz="2000" dirty="0">
                <a:latin typeface="宋体" panose="02010600030101010101" pitchFamily="2" charset="-122"/>
              </a:rPr>
              <a:t>21</a:t>
            </a:r>
            <a:r>
              <a:rPr lang="zh-CN" altLang="en-US" sz="2000" dirty="0">
                <a:latin typeface="宋体" panose="02010600030101010101" pitchFamily="2" charset="-122"/>
              </a:rPr>
              <a:t>世纪最具影响的</a:t>
            </a:r>
            <a:r>
              <a:rPr lang="en-US" altLang="zh-CN" sz="2000" dirty="0">
                <a:latin typeface="宋体" panose="02010600030101010101" pitchFamily="2" charset="-122"/>
              </a:rPr>
              <a:t>21</a:t>
            </a:r>
            <a:r>
              <a:rPr lang="zh-CN" altLang="en-US" sz="2000" dirty="0">
                <a:latin typeface="宋体" panose="02010600030101010101" pitchFamily="2" charset="-122"/>
              </a:rPr>
              <a:t>项技术之一 。 　　</a:t>
            </a:r>
            <a:endParaRPr lang="en-US" altLang="zh-CN" sz="2000" dirty="0"/>
          </a:p>
          <a:p>
            <a:pPr marL="285750" indent="-285750">
              <a:buFont typeface="Wingdings" panose="05000000000000000000" pitchFamily="2" charset="2"/>
              <a:buChar char="u"/>
            </a:pPr>
            <a:r>
              <a:rPr lang="zh-CN" altLang="en-US" sz="2000" dirty="0">
                <a:latin typeface="宋体" panose="02010600030101010101" pitchFamily="2" charset="-122"/>
              </a:rPr>
              <a:t>第三阶段：</a:t>
            </a:r>
            <a:r>
              <a:rPr lang="en-US" altLang="zh-CN" sz="2000" dirty="0">
                <a:latin typeface="宋体" panose="02010600030101010101" pitchFamily="2" charset="-122"/>
              </a:rPr>
              <a:t>21</a:t>
            </a:r>
            <a:r>
              <a:rPr lang="zh-CN" altLang="en-US" sz="2000" dirty="0">
                <a:latin typeface="宋体" panose="02010600030101010101" pitchFamily="2" charset="-122"/>
              </a:rPr>
              <a:t>世纪开始至今。也就是</a:t>
            </a:r>
            <a:r>
              <a:rPr lang="en-US" altLang="zh-CN" sz="2000" dirty="0">
                <a:latin typeface="宋体" panose="02010600030101010101" pitchFamily="2" charset="-122"/>
              </a:rPr>
              <a:t>911</a:t>
            </a:r>
            <a:r>
              <a:rPr lang="zh-CN" altLang="en-US" sz="2000" dirty="0">
                <a:latin typeface="宋体" panose="02010600030101010101" pitchFamily="2" charset="-122"/>
              </a:rPr>
              <a:t>事件发生之后。</a:t>
            </a:r>
            <a:endParaRPr lang="en-US" altLang="zh-CN" sz="2000" dirty="0">
              <a:latin typeface="宋体" panose="02010600030101010101" pitchFamily="2" charset="-122"/>
            </a:endParaRPr>
          </a:p>
          <a:p>
            <a:pPr marL="800100" lvl="1" indent="-342900">
              <a:buFont typeface="Wingdings" panose="05000000000000000000" pitchFamily="2" charset="2"/>
              <a:buChar char="l"/>
            </a:pPr>
            <a:r>
              <a:rPr lang="zh-CN" altLang="en-US" sz="2000" dirty="0">
                <a:latin typeface="宋体" panose="02010600030101010101" pitchFamily="2" charset="-122"/>
              </a:rPr>
              <a:t>该阶段的传感器网络技术特点在于网络传输自组织、节点设计低功耗。 </a:t>
            </a:r>
            <a:endParaRPr lang="en-US" altLang="zh-CN" sz="2000" dirty="0">
              <a:latin typeface="宋体" panose="02010600030101010101" pitchFamily="2" charset="-122"/>
            </a:endParaRPr>
          </a:p>
          <a:p>
            <a:pPr marL="800100" lvl="1" indent="-342900">
              <a:buFont typeface="Wingdings" panose="05000000000000000000" pitchFamily="2" charset="2"/>
              <a:buChar char="l"/>
            </a:pPr>
            <a:r>
              <a:rPr lang="zh-CN" altLang="en-US" sz="2000" dirty="0">
                <a:latin typeface="宋体" panose="02010600030101010101" pitchFamily="2" charset="-122"/>
              </a:rPr>
              <a:t>除了应用于情报部门反恐活动以外，在其它领域更是获得了很好的应用，所以</a:t>
            </a:r>
            <a:r>
              <a:rPr lang="en-US" altLang="zh-CN" sz="2000" dirty="0">
                <a:latin typeface="宋体" panose="02010600030101010101" pitchFamily="2" charset="-122"/>
              </a:rPr>
              <a:t>2002</a:t>
            </a:r>
            <a:r>
              <a:rPr lang="zh-CN" altLang="en-US" sz="2000" dirty="0">
                <a:latin typeface="宋体" panose="02010600030101010101" pitchFamily="2" charset="-122"/>
              </a:rPr>
              <a:t>年美国国家重点实验室－－橡树岭实验室提出了“网络就是传感器”的论断。</a:t>
            </a:r>
            <a:endParaRPr lang="en-US" altLang="zh-CN" sz="2000" dirty="0"/>
          </a:p>
          <a:p>
            <a:pPr marL="800100" lvl="1" indent="-342900">
              <a:buFont typeface="Wingdings" panose="05000000000000000000" pitchFamily="2" charset="2"/>
              <a:buChar char="l"/>
            </a:pPr>
            <a:r>
              <a:rPr lang="zh-CN" altLang="en-US" sz="2000" dirty="0">
                <a:latin typeface="宋体" panose="02010600030101010101" pitchFamily="2" charset="-122"/>
              </a:rPr>
              <a:t>由于无线传感网在国际上被认为是继互联网之后的第二大网络，</a:t>
            </a:r>
            <a:r>
              <a:rPr lang="en-US" altLang="zh-CN" sz="2000" dirty="0">
                <a:latin typeface="宋体" panose="02010600030101010101" pitchFamily="2" charset="-122"/>
              </a:rPr>
              <a:t>2003</a:t>
            </a:r>
            <a:r>
              <a:rPr lang="zh-CN" altLang="en-US" sz="2000" dirty="0">
                <a:latin typeface="宋体" panose="02010600030101010101" pitchFamily="2" charset="-122"/>
              </a:rPr>
              <a:t>年美国</a:t>
            </a:r>
            <a:r>
              <a:rPr lang="en-US" altLang="zh-CN" sz="2000" dirty="0">
                <a:latin typeface="宋体" panose="02010600030101010101" pitchFamily="2" charset="-122"/>
              </a:rPr>
              <a:t>《</a:t>
            </a:r>
            <a:r>
              <a:rPr lang="zh-CN" altLang="en-US" sz="2000" dirty="0">
                <a:latin typeface="宋体" panose="02010600030101010101" pitchFamily="2" charset="-122"/>
              </a:rPr>
              <a:t>技术评论</a:t>
            </a:r>
            <a:r>
              <a:rPr lang="en-US" altLang="zh-CN" sz="2000" dirty="0">
                <a:latin typeface="宋体" panose="02010600030101010101" pitchFamily="2" charset="-122"/>
              </a:rPr>
              <a:t>》</a:t>
            </a:r>
            <a:r>
              <a:rPr lang="zh-CN" altLang="en-US" sz="2000" dirty="0">
                <a:latin typeface="宋体" panose="02010600030101010101" pitchFamily="2" charset="-122"/>
              </a:rPr>
              <a:t>杂志评出对人类未来生活产生深远影响的十大新兴技术，传感器网络被列为第一。</a:t>
            </a:r>
            <a:endParaRPr lang="zh-CN" altLang="en-US" sz="2000" dirty="0"/>
          </a:p>
        </p:txBody>
      </p:sp>
      <p:sp>
        <p:nvSpPr>
          <p:cNvPr id="2" name="灯片编号占位符 11">
            <a:extLst>
              <a:ext uri="{FF2B5EF4-FFF2-40B4-BE49-F238E27FC236}">
                <a16:creationId xmlns:a16="http://schemas.microsoft.com/office/drawing/2014/main" id="{8CAB6E1D-576B-4410-9A68-410657A3E2CC}"/>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10</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785997867"/>
      </p:ext>
    </p:extLst>
  </p:cSld>
  <p:clrMapOvr>
    <a:masterClrMapping/>
  </p:clrMapOvr>
  <p:transition advTm="16782"/>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2232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232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3.3.6 </a:t>
            </a:r>
            <a:r>
              <a:rPr lang="zh-CN" altLang="en-US" sz="2400" b="1" dirty="0">
                <a:latin typeface="黑体" panose="02010609060101010101" pitchFamily="49" charset="-122"/>
                <a:ea typeface="黑体" panose="02010609060101010101" pitchFamily="49" charset="-122"/>
              </a:rPr>
              <a:t>无线传感器网络数据聚合技术安全威胁解决方案</a:t>
            </a:r>
          </a:p>
        </p:txBody>
      </p:sp>
      <p:sp>
        <p:nvSpPr>
          <p:cNvPr id="2232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223238" name="文本框 2"/>
              <p:cNvSpPr txBox="1">
                <a:spLocks noChangeArrowheads="1"/>
              </p:cNvSpPr>
              <p:nvPr/>
            </p:nvSpPr>
            <p:spPr bwMode="auto">
              <a:xfrm>
                <a:off x="330855" y="1628800"/>
                <a:ext cx="8345601" cy="32145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b="1" dirty="0">
                    <a:latin typeface="Arial" panose="020B0604020202020204" pitchFamily="34" charset="0"/>
                    <a:ea typeface="宋体" panose="02010600030101010101" pitchFamily="2" charset="-122"/>
                  </a:rPr>
                  <a:t>具有隐私保护的数据聚合方案</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例子</a:t>
                </a:r>
                <a:endParaRPr lang="en-US" altLang="zh-CN" sz="2400" b="1"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传感器设备节点将密文</a:t>
                </a:r>
                <a14:m>
                  <m:oMath xmlns:m="http://schemas.openxmlformats.org/officeDocument/2006/math">
                    <m:sSub>
                      <m:sSubPr>
                        <m:ctrlPr>
                          <a:rPr lang="en-US" altLang="zh-CN" sz="2400" i="1">
                            <a:latin typeface="Cambria Math" panose="02040503050406030204" pitchFamily="18" charset="0"/>
                            <a:ea typeface="宋体" panose="02010600030101010101" pitchFamily="2" charset="-122"/>
                          </a:rPr>
                        </m:ctrlPr>
                      </m:sSubPr>
                      <m:e>
                        <m:r>
                          <a:rPr lang="en-US" altLang="zh-CN" sz="2400" b="0" i="1" smtClean="0">
                            <a:latin typeface="Cambria Math" panose="02040503050406030204" pitchFamily="18" charset="0"/>
                            <a:ea typeface="宋体" panose="02010600030101010101" pitchFamily="2" charset="-122"/>
                          </a:rPr>
                          <m:t>𝑐</m:t>
                        </m:r>
                      </m:e>
                      <m:sub>
                        <m:r>
                          <a:rPr lang="en-US" altLang="zh-CN" sz="2400" i="1">
                            <a:latin typeface="Cambria Math" panose="02040503050406030204" pitchFamily="18" charset="0"/>
                            <a:ea typeface="宋体" panose="02010600030101010101" pitchFamily="2" charset="-122"/>
                          </a:rPr>
                          <m:t>𝑖</m:t>
                        </m:r>
                      </m:sub>
                    </m:sSub>
                  </m:oMath>
                </a14:m>
                <a:r>
                  <a:rPr lang="en-US" altLang="zh-CN" sz="2200" dirty="0">
                    <a:latin typeface="Arial" panose="020B0604020202020204" pitchFamily="34" charset="0"/>
                    <a:ea typeface="宋体" panose="02010600030101010101" pitchFamily="2" charset="-122"/>
                  </a:rPr>
                  <a:t> </a:t>
                </a:r>
                <a:r>
                  <a:rPr lang="zh-CN" altLang="en-US" sz="2200" dirty="0">
                    <a:latin typeface="Arial" panose="020B0604020202020204" pitchFamily="34" charset="0"/>
                    <a:ea typeface="宋体" panose="02010600030101010101" pitchFamily="2" charset="-122"/>
                  </a:rPr>
                  <a:t>发送至聚合器节点。</a:t>
                </a: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聚合解密：聚合器节点利用拥有的秘密信息产生聚合解密密钥</a:t>
                </a:r>
                <a14:m>
                  <m:oMath xmlns:m="http://schemas.openxmlformats.org/officeDocument/2006/math">
                    <m:sSub>
                      <m:sSubPr>
                        <m:ctrlPr>
                          <a:rPr lang="en-US" altLang="zh-CN" sz="2400" i="1">
                            <a:latin typeface="Cambria Math" panose="02040503050406030204" pitchFamily="18" charset="0"/>
                            <a:ea typeface="宋体" panose="02010600030101010101" pitchFamily="2" charset="-122"/>
                          </a:rPr>
                        </m:ctrlPr>
                      </m:sSubPr>
                      <m:e>
                        <m:r>
                          <a:rPr lang="en-US" altLang="zh-CN" sz="2400" b="0" i="1" smtClean="0">
                            <a:latin typeface="Cambria Math" panose="02040503050406030204" pitchFamily="18" charset="0"/>
                            <a:ea typeface="宋体" panose="02010600030101010101" pitchFamily="2" charset="-122"/>
                          </a:rPr>
                          <m:t>𝑘</m:t>
                        </m:r>
                      </m:e>
                      <m:sub>
                        <m:r>
                          <a:rPr lang="en-US" altLang="zh-CN" sz="2400" b="0" i="1" smtClean="0">
                            <a:latin typeface="Cambria Math" panose="02040503050406030204" pitchFamily="18" charset="0"/>
                            <a:ea typeface="宋体" panose="02010600030101010101" pitchFamily="2" charset="-122"/>
                          </a:rPr>
                          <m:t>0</m:t>
                        </m:r>
                      </m:sub>
                    </m:sSub>
                  </m:oMath>
                </a14:m>
                <a:r>
                  <a:rPr lang="zh-CN" altLang="en-US" sz="2200" dirty="0">
                    <a:latin typeface="Arial" panose="020B0604020202020204" pitchFamily="34" charset="0"/>
                    <a:ea typeface="宋体" panose="02010600030101010101" pitchFamily="2" charset="-122"/>
                  </a:rPr>
                  <a:t>，解密聚合密文得到聚合数据，即</a:t>
                </a:r>
                <a:endParaRPr lang="en-US" altLang="zh-CN" sz="2200" dirty="0">
                  <a:latin typeface="Arial" panose="020B0604020202020204" pitchFamily="34" charset="0"/>
                  <a:ea typeface="宋体" panose="02010600030101010101" pitchFamily="2" charset="-122"/>
                </a:endParaRPr>
              </a:p>
              <a:p>
                <a:pPr marL="231775" lvl="1" indent="0">
                  <a:spcBef>
                    <a:spcPct val="0"/>
                  </a:spcBef>
                  <a:buNone/>
                </a:pPr>
                <a:endParaRPr lang="en-US" altLang="zh-CN" sz="2200" dirty="0">
                  <a:latin typeface="Arial" panose="020B0604020202020204" pitchFamily="34" charset="0"/>
                  <a:ea typeface="宋体" panose="02010600030101010101" pitchFamily="2" charset="-122"/>
                </a:endParaRPr>
              </a:p>
              <a:p>
                <a:pPr marL="231775" lvl="1" indent="0">
                  <a:spcBef>
                    <a:spcPct val="0"/>
                  </a:spcBef>
                  <a:buNone/>
                </a:pPr>
                <a:endParaRPr lang="en-US" altLang="zh-CN" sz="2200" dirty="0">
                  <a:latin typeface="Arial" panose="020B0604020202020204" pitchFamily="34" charset="0"/>
                  <a:ea typeface="宋体" panose="02010600030101010101" pitchFamily="2" charset="-122"/>
                </a:endParaRPr>
              </a:p>
              <a:p>
                <a:pPr marL="231775" lvl="1" indent="0">
                  <a:spcBef>
                    <a:spcPct val="0"/>
                  </a:spcBef>
                  <a:buNone/>
                </a:pPr>
                <a:endParaRPr lang="en-US" altLang="zh-CN" sz="22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传感器设备的加密密钥和聚合器解密密钥都会通过使用伪随机函数产生，并且只需要满足公式</a:t>
                </a:r>
                <a:endParaRPr lang="en-US" altLang="zh-CN" sz="2200" dirty="0">
                  <a:latin typeface="Arial" panose="020B0604020202020204" pitchFamily="34" charset="0"/>
                  <a:ea typeface="宋体" panose="02010600030101010101" pitchFamily="2" charset="-122"/>
                </a:endParaRPr>
              </a:p>
            </p:txBody>
          </p:sp>
        </mc:Choice>
        <mc:Fallback xmlns="">
          <p:sp>
            <p:nvSpPr>
              <p:cNvPr id="223238" name="文本框 2"/>
              <p:cNvSpPr txBox="1">
                <a:spLocks noRot="1" noChangeAspect="1" noMove="1" noResize="1" noEditPoints="1" noAdjustHandles="1" noChangeArrowheads="1" noChangeShapeType="1" noTextEdit="1"/>
              </p:cNvSpPr>
              <p:nvPr/>
            </p:nvSpPr>
            <p:spPr bwMode="auto">
              <a:xfrm>
                <a:off x="330855" y="1628800"/>
                <a:ext cx="8345601" cy="3214598"/>
              </a:xfrm>
              <a:prstGeom prst="rect">
                <a:avLst/>
              </a:prstGeom>
              <a:blipFill>
                <a:blip r:embed="rId3"/>
                <a:stretch>
                  <a:fillRect l="-950" t="-2083" r="-657" b="-227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2890619" y="3068960"/>
            <a:ext cx="3362762" cy="1024842"/>
          </a:xfrm>
          <a:prstGeom prst="rect">
            <a:avLst/>
          </a:prstGeom>
        </p:spPr>
      </p:pic>
      <p:pic>
        <p:nvPicPr>
          <p:cNvPr id="6" name="图片 5"/>
          <p:cNvPicPr>
            <a:picLocks noChangeAspect="1"/>
          </p:cNvPicPr>
          <p:nvPr/>
        </p:nvPicPr>
        <p:blipFill>
          <a:blip r:embed="rId5"/>
          <a:stretch>
            <a:fillRect/>
          </a:stretch>
        </p:blipFill>
        <p:spPr>
          <a:xfrm>
            <a:off x="3059832" y="5002908"/>
            <a:ext cx="3394805" cy="1012815"/>
          </a:xfrm>
          <a:prstGeom prst="rect">
            <a:avLst/>
          </a:prstGeom>
        </p:spPr>
      </p:pic>
      <p:sp>
        <p:nvSpPr>
          <p:cNvPr id="2" name="灯片编号占位符 11">
            <a:extLst>
              <a:ext uri="{FF2B5EF4-FFF2-40B4-BE49-F238E27FC236}">
                <a16:creationId xmlns:a16="http://schemas.microsoft.com/office/drawing/2014/main" id="{3EAB6E19-45F3-4CE6-9AD9-8310422D3299}"/>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100</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73399683"/>
      </p:ext>
    </p:extLst>
  </p:cSld>
  <p:clrMapOvr>
    <a:masterClrMapping/>
  </p:clrMapOvr>
  <p:transition advTm="16782"/>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2232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232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3.3.6 </a:t>
            </a:r>
            <a:r>
              <a:rPr lang="zh-CN" altLang="en-US" sz="2400" b="1" dirty="0">
                <a:latin typeface="黑体" panose="02010609060101010101" pitchFamily="49" charset="-122"/>
                <a:ea typeface="黑体" panose="02010609060101010101" pitchFamily="49" charset="-122"/>
              </a:rPr>
              <a:t>无线传感器网络数据聚合技术安全威胁解决方案</a:t>
            </a:r>
          </a:p>
        </p:txBody>
      </p:sp>
      <p:sp>
        <p:nvSpPr>
          <p:cNvPr id="2232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23238" name="文本框 2"/>
          <p:cNvSpPr txBox="1">
            <a:spLocks noChangeArrowheads="1"/>
          </p:cNvSpPr>
          <p:nvPr/>
        </p:nvSpPr>
        <p:spPr bwMode="auto">
          <a:xfrm>
            <a:off x="791580" y="2276872"/>
            <a:ext cx="756084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b="1" dirty="0">
                <a:latin typeface="Arial" panose="020B0604020202020204" pitchFamily="34" charset="0"/>
                <a:ea typeface="宋体" panose="02010600030101010101" pitchFamily="2" charset="-122"/>
              </a:rPr>
              <a:t>具有数据完整性保护的数据聚合方案</a:t>
            </a:r>
            <a:endParaRPr lang="en-US" altLang="zh-CN" sz="2400" b="1"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无线传感器网络中，节点传输的数据很容易遭受到网络攻击者的恶意篡改。消息接收方必须要确认收到的消息是完整的且未遭到未授权的修改，从而保证最终聚合统计数据的正确性和有效性。具有数据完整性保护的数据聚合协议方案可以采用多种方法实现。</a:t>
            </a:r>
            <a:endParaRPr lang="en-US" altLang="zh-CN" sz="2200" dirty="0">
              <a:latin typeface="Arial" panose="020B0604020202020204" pitchFamily="34" charset="0"/>
              <a:ea typeface="宋体" panose="02010600030101010101" pitchFamily="2" charset="-122"/>
            </a:endParaRPr>
          </a:p>
          <a:p>
            <a:pPr marL="574675" lvl="3" indent="-342900">
              <a:spcBef>
                <a:spcPct val="0"/>
              </a:spcBef>
              <a:buFont typeface="Wingdings" panose="05000000000000000000" pitchFamily="2" charset="2"/>
              <a:buChar char="l"/>
            </a:pPr>
            <a:r>
              <a:rPr lang="zh-CN" altLang="en-US" dirty="0">
                <a:latin typeface="Arial" panose="020B0604020202020204" pitchFamily="34" charset="0"/>
                <a:ea typeface="宋体" panose="02010600030101010101" pitchFamily="2" charset="-122"/>
              </a:rPr>
              <a:t>例如数据聚合协议</a:t>
            </a:r>
            <a:r>
              <a:rPr lang="en-US" altLang="zh-CN" dirty="0">
                <a:latin typeface="Arial" panose="020B0604020202020204" pitchFamily="34" charset="0"/>
                <a:ea typeface="宋体" panose="02010600030101010101" pitchFamily="2" charset="-122"/>
              </a:rPr>
              <a:t>SIA </a:t>
            </a:r>
            <a:r>
              <a:rPr lang="zh-CN" altLang="en-US" dirty="0">
                <a:latin typeface="Arial" panose="020B0604020202020204" pitchFamily="34" charset="0"/>
                <a:ea typeface="宋体" panose="02010600030101010101" pitchFamily="2" charset="-122"/>
              </a:rPr>
              <a:t>可以保证聚合器节点能够得到需要的统计聚合数据，而且使用了</a:t>
            </a:r>
            <a:r>
              <a:rPr lang="en-US" altLang="zh-CN" dirty="0" err="1">
                <a:latin typeface="Arial" panose="020B0604020202020204" pitchFamily="34" charset="0"/>
                <a:ea typeface="宋体" panose="02010600030101010101" pitchFamily="2" charset="-122"/>
              </a:rPr>
              <a:t>Merkle</a:t>
            </a: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哈希树（见下图）保证了消息接收方接收的消息是完整的。</a:t>
            </a:r>
            <a:endParaRPr lang="en-US" altLang="zh-CN"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EB686C73-C29C-4E38-B1B4-323F27B021CF}"/>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101</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42626883"/>
      </p:ext>
    </p:extLst>
  </p:cSld>
  <p:clrMapOvr>
    <a:masterClrMapping/>
  </p:clrMapOvr>
  <p:transition advTm="16782"/>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2232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232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3.3.6 </a:t>
            </a:r>
            <a:r>
              <a:rPr lang="zh-CN" altLang="en-US" sz="2400" b="1" dirty="0">
                <a:latin typeface="黑体" panose="02010609060101010101" pitchFamily="49" charset="-122"/>
                <a:ea typeface="黑体" panose="02010609060101010101" pitchFamily="49" charset="-122"/>
              </a:rPr>
              <a:t>无线传感器网络数据聚合技术安全威胁解决方案</a:t>
            </a:r>
          </a:p>
        </p:txBody>
      </p:sp>
      <p:sp>
        <p:nvSpPr>
          <p:cNvPr id="2232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23238" name="文本框 2"/>
          <p:cNvSpPr txBox="1">
            <a:spLocks noChangeArrowheads="1"/>
          </p:cNvSpPr>
          <p:nvPr/>
        </p:nvSpPr>
        <p:spPr bwMode="auto">
          <a:xfrm>
            <a:off x="330855" y="1628800"/>
            <a:ext cx="83456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b="1" dirty="0">
                <a:latin typeface="Arial" panose="020B0604020202020204" pitchFamily="34" charset="0"/>
                <a:ea typeface="宋体" panose="02010600030101010101" pitchFamily="2" charset="-122"/>
              </a:rPr>
              <a:t>具有数据完整性保护的数据聚合方案</a:t>
            </a:r>
            <a:endParaRPr lang="en-US" altLang="zh-CN" sz="2400" b="1" dirty="0">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1242450" y="2242136"/>
            <a:ext cx="6522410" cy="4173291"/>
          </a:xfrm>
          <a:prstGeom prst="rect">
            <a:avLst/>
          </a:prstGeom>
        </p:spPr>
      </p:pic>
      <p:sp>
        <p:nvSpPr>
          <p:cNvPr id="3" name="灯片编号占位符 11">
            <a:extLst>
              <a:ext uri="{FF2B5EF4-FFF2-40B4-BE49-F238E27FC236}">
                <a16:creationId xmlns:a16="http://schemas.microsoft.com/office/drawing/2014/main" id="{23ECC4FD-FB63-463B-9590-B0E3E33F9DAE}"/>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102</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549130444"/>
      </p:ext>
    </p:extLst>
  </p:cSld>
  <p:clrMapOvr>
    <a:masterClrMapping/>
  </p:clrMapOvr>
  <p:transition advTm="16782"/>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2232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232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3.3.6 </a:t>
            </a:r>
            <a:r>
              <a:rPr lang="zh-CN" altLang="en-US" sz="2400" b="1" dirty="0">
                <a:latin typeface="黑体" panose="02010609060101010101" pitchFamily="49" charset="-122"/>
                <a:ea typeface="黑体" panose="02010609060101010101" pitchFamily="49" charset="-122"/>
              </a:rPr>
              <a:t>无线传感器网络数据聚合技术安全威胁解决方案</a:t>
            </a:r>
          </a:p>
        </p:txBody>
      </p:sp>
      <p:sp>
        <p:nvSpPr>
          <p:cNvPr id="2232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23238" name="文本框 2"/>
          <p:cNvSpPr txBox="1">
            <a:spLocks noChangeArrowheads="1"/>
          </p:cNvSpPr>
          <p:nvPr/>
        </p:nvSpPr>
        <p:spPr bwMode="auto">
          <a:xfrm>
            <a:off x="330855" y="1628800"/>
            <a:ext cx="83456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b="1" dirty="0">
                <a:latin typeface="Arial" panose="020B0604020202020204" pitchFamily="34" charset="0"/>
                <a:ea typeface="宋体" panose="02010600030101010101" pitchFamily="2" charset="-122"/>
              </a:rPr>
              <a:t>具有数据完整性保护的数据聚合方案</a:t>
            </a:r>
            <a:r>
              <a:rPr lang="en-US" altLang="zh-CN" sz="2400" b="1" dirty="0">
                <a:latin typeface="Arial" panose="020B0604020202020204" pitchFamily="34" charset="0"/>
                <a:ea typeface="宋体" panose="02010600030101010101" pitchFamily="2" charset="-122"/>
              </a:rPr>
              <a:t>——SIA</a:t>
            </a:r>
            <a:r>
              <a:rPr lang="zh-CN" altLang="en-US" sz="2400" b="1" dirty="0">
                <a:latin typeface="Arial" panose="020B0604020202020204" pitchFamily="34" charset="0"/>
                <a:ea typeface="宋体" panose="02010600030101010101" pitchFamily="2" charset="-122"/>
              </a:rPr>
              <a:t>协议</a:t>
            </a:r>
            <a:endParaRPr lang="en-US" altLang="zh-CN" sz="2400" b="1" dirty="0">
              <a:latin typeface="Arial" panose="020B060402020202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3" name="矩形 2"/>
              <p:cNvSpPr/>
              <p:nvPr/>
            </p:nvSpPr>
            <p:spPr>
              <a:xfrm>
                <a:off x="435202" y="2276227"/>
                <a:ext cx="8241253" cy="4243341"/>
              </a:xfrm>
              <a:prstGeom prst="rect">
                <a:avLst/>
              </a:prstGeom>
            </p:spPr>
            <p:txBody>
              <a:bodyPr wrap="square">
                <a:spAutoFit/>
              </a:bodyPr>
              <a:lstStyle/>
              <a:p>
                <a:pPr marL="574675" lvl="1" indent="-342900">
                  <a:buFont typeface="Wingdings" panose="05000000000000000000" pitchFamily="2" charset="2"/>
                  <a:buChar char="l"/>
                </a:pPr>
                <a:r>
                  <a:rPr lang="en-US" altLang="zh-CN" sz="2200" dirty="0"/>
                  <a:t>SIA</a:t>
                </a:r>
                <a:r>
                  <a:rPr lang="zh-CN" altLang="en-US" sz="2200" dirty="0"/>
                  <a:t>协议假设每个传感器设备节点都有一个唯一的身份标识符</a:t>
                </a:r>
                <a:r>
                  <a:rPr lang="en-US" altLang="zh-CN" sz="2200" dirty="0"/>
                  <a:t>ID </a:t>
                </a:r>
                <a:r>
                  <a:rPr lang="zh-CN" altLang="en-US" sz="2200" dirty="0"/>
                  <a:t>，并且要与聚合器节点共享一对秘密的对称加解密密钥。对称密钥不仅可以用来加密传感器设备节点采集的数据，而且可以通过使用消息认证码来实现消息的认证</a:t>
                </a:r>
                <a:r>
                  <a:rPr lang="en-US" altLang="zh-CN" sz="2200" dirty="0"/>
                  <a:t>[5]</a:t>
                </a:r>
                <a:r>
                  <a:rPr lang="zh-CN" altLang="en-US" sz="2200" dirty="0"/>
                  <a:t>。</a:t>
                </a:r>
                <a:endParaRPr lang="en-US" altLang="zh-CN" sz="2200" dirty="0"/>
              </a:p>
              <a:p>
                <a:pPr marL="809625" lvl="3" indent="-342900">
                  <a:buFont typeface="Wingdings" panose="05000000000000000000" pitchFamily="2" charset="2"/>
                  <a:buChar char="p"/>
                </a:pPr>
                <a:r>
                  <a:rPr lang="zh-CN" altLang="en-US" sz="2000" dirty="0"/>
                  <a:t>为了方便分析，假设一步直接完成哈希函数的运算。聚合器节点按照协议的要求构建如上图所示的</a:t>
                </a:r>
                <a:r>
                  <a:rPr lang="en-US" altLang="zh-CN" sz="2000" dirty="0" err="1"/>
                  <a:t>Merkle</a:t>
                </a:r>
                <a:r>
                  <a:rPr lang="en-US" altLang="zh-CN" sz="2000" dirty="0"/>
                  <a:t> </a:t>
                </a:r>
                <a:r>
                  <a:rPr lang="zh-CN" altLang="en-US" sz="2000" dirty="0"/>
                  <a:t>哈希树。其中传感器需要发送的消息分别是</a:t>
                </a:r>
                <a14:m>
                  <m:oMath xmlns:m="http://schemas.openxmlformats.org/officeDocument/2006/math">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𝑚</m:t>
                        </m:r>
                      </m:e>
                      <m:sub>
                        <m:r>
                          <a:rPr lang="en-US" altLang="zh-CN" sz="2000">
                            <a:latin typeface="Cambria Math" panose="02040503050406030204" pitchFamily="18" charset="0"/>
                          </a:rPr>
                          <m:t>𝑖</m:t>
                        </m:r>
                      </m:sub>
                    </m:sSub>
                    <m:r>
                      <a:rPr lang="en-US" altLang="zh-CN" sz="2000">
                        <a:latin typeface="Cambria Math" panose="02040503050406030204" pitchFamily="18" charset="0"/>
                      </a:rPr>
                      <m:t>(</m:t>
                    </m:r>
                    <m:r>
                      <a:rPr lang="en-US" altLang="zh-CN" sz="2000">
                        <a:latin typeface="Cambria Math" panose="02040503050406030204" pitchFamily="18" charset="0"/>
                      </a:rPr>
                      <m:t>𝑖</m:t>
                    </m:r>
                    <m:r>
                      <a:rPr lang="en-US" altLang="zh-CN" sz="2000">
                        <a:latin typeface="Cambria Math" panose="02040503050406030204" pitchFamily="18" charset="0"/>
                      </a:rPr>
                      <m:t>=0,1,2,…,7)</m:t>
                    </m:r>
                  </m:oMath>
                </a14:m>
                <a:r>
                  <a:rPr lang="zh-CN" altLang="en-US" sz="2000" dirty="0"/>
                  <a:t>。</a:t>
                </a:r>
                <a:endParaRPr lang="en-US" altLang="zh-CN" sz="2000" dirty="0"/>
              </a:p>
              <a:p>
                <a:pPr marL="809625" lvl="3" indent="-342900">
                  <a:buFont typeface="Wingdings" panose="05000000000000000000" pitchFamily="2" charset="2"/>
                  <a:buChar char="p"/>
                </a:pPr>
                <a:r>
                  <a:rPr lang="zh-CN" altLang="en-US" sz="2000" dirty="0"/>
                  <a:t>为了减少验证信息的存储代价，聚合器首先会使用安全的哈希函数对数据进行哈希运算，例如</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3,0</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oMath>
                </a14:m>
                <a:r>
                  <a:rPr lang="zh-CN" altLang="en-US" sz="2000" dirty="0"/>
                  <a:t>。这里假设传感器设备采集的数据所占用的空间比哈希运算得到的结果大</a:t>
                </a:r>
                <a:r>
                  <a:rPr lang="en-US" altLang="zh-CN" sz="2000" dirty="0"/>
                  <a:t>.</a:t>
                </a:r>
              </a:p>
              <a:p>
                <a:pPr marL="809625" lvl="3" indent="-342900">
                  <a:buFont typeface="Wingdings" panose="05000000000000000000" pitchFamily="2" charset="2"/>
                  <a:buChar char="p"/>
                </a:pPr>
                <a:r>
                  <a:rPr lang="zh-CN" altLang="en-US" sz="2000" dirty="0"/>
                  <a:t>为了成功的构建完整的</a:t>
                </a:r>
                <a:r>
                  <a:rPr lang="en-US" altLang="zh-CN" sz="2000" dirty="0" err="1"/>
                  <a:t>Merkle</a:t>
                </a:r>
                <a:r>
                  <a:rPr lang="en-US" altLang="zh-CN" sz="2000" dirty="0"/>
                  <a:t> </a:t>
                </a:r>
                <a:r>
                  <a:rPr lang="zh-CN" altLang="en-US" sz="2000" dirty="0"/>
                  <a:t>哈希树，树结构中的中间节点都可以使用两个子节点的数据运行哈希运算得到该节点的数据，即</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b="0" i="1" smtClean="0">
                            <a:latin typeface="Cambria Math" panose="02040503050406030204" pitchFamily="18" charset="0"/>
                          </a:rPr>
                          <m:t>𝑖</m:t>
                        </m:r>
                        <m:r>
                          <a:rPr lang="en-US" altLang="zh-CN" sz="2000" i="1">
                            <a:latin typeface="Cambria Math" panose="02040503050406030204" pitchFamily="18" charset="0"/>
                          </a:rPr>
                          <m:t>,</m:t>
                        </m:r>
                        <m:r>
                          <a:rPr lang="en-US" altLang="zh-CN" sz="2000" b="0" i="1" smtClean="0">
                            <a:latin typeface="Cambria Math" panose="02040503050406030204" pitchFamily="18" charset="0"/>
                          </a:rPr>
                          <m:t>𝑗</m:t>
                        </m:r>
                      </m:sub>
                    </m:sSub>
                    <m:r>
                      <a:rPr lang="en-US" altLang="zh-CN" sz="2000" i="1">
                        <a:latin typeface="Cambria Math" panose="02040503050406030204" pitchFamily="18" charset="0"/>
                      </a:rPr>
                      <m:t>=</m:t>
                    </m:r>
                    <m:r>
                      <a:rPr lang="en-US" altLang="zh-CN" sz="2000" i="1">
                        <a:latin typeface="Cambria Math" panose="02040503050406030204" pitchFamily="18" charset="0"/>
                      </a:rPr>
                      <m:t>𝐻</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𝑖</m:t>
                        </m:r>
                        <m:r>
                          <a:rPr lang="en-US" altLang="zh-CN" sz="2000" b="0" i="1" smtClean="0">
                            <a:latin typeface="Cambria Math" panose="02040503050406030204" pitchFamily="18" charset="0"/>
                          </a:rPr>
                          <m:t>+1</m:t>
                        </m:r>
                        <m:r>
                          <a:rPr lang="en-US" altLang="zh-CN" sz="2000" i="1">
                            <a:latin typeface="Cambria Math" panose="02040503050406030204" pitchFamily="18" charset="0"/>
                          </a:rPr>
                          <m:t>,</m:t>
                        </m:r>
                        <m:r>
                          <a:rPr lang="en-US" altLang="zh-CN" sz="2000" b="0" i="1" smtClean="0">
                            <a:latin typeface="Cambria Math" panose="02040503050406030204" pitchFamily="18" charset="0"/>
                          </a:rPr>
                          <m:t>2</m:t>
                        </m:r>
                        <m:r>
                          <a:rPr lang="en-US" altLang="zh-CN" sz="2000" i="1">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𝑖</m:t>
                        </m:r>
                        <m:r>
                          <a:rPr lang="en-US" altLang="zh-CN" sz="2000" b="0" i="1" smtClean="0">
                            <a:latin typeface="Cambria Math" panose="02040503050406030204" pitchFamily="18" charset="0"/>
                          </a:rPr>
                          <m:t>+1</m:t>
                        </m:r>
                        <m:r>
                          <a:rPr lang="en-US" altLang="zh-CN" sz="2000" i="1">
                            <a:latin typeface="Cambria Math" panose="02040503050406030204" pitchFamily="18" charset="0"/>
                          </a:rPr>
                          <m:t>,</m:t>
                        </m:r>
                        <m:r>
                          <a:rPr lang="en-US" altLang="zh-CN" sz="2000" b="0" i="1" smtClean="0">
                            <a:latin typeface="Cambria Math" panose="02040503050406030204" pitchFamily="18" charset="0"/>
                          </a:rPr>
                          <m:t>2</m:t>
                        </m:r>
                        <m:r>
                          <a:rPr lang="en-US" altLang="zh-CN" sz="2000" i="1">
                            <a:latin typeface="Cambria Math" panose="02040503050406030204" pitchFamily="18" charset="0"/>
                          </a:rPr>
                          <m:t>𝑗</m:t>
                        </m:r>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a14:m>
                <a:endParaRPr lang="zh-CN" altLang="en-US" sz="2000" dirty="0"/>
              </a:p>
            </p:txBody>
          </p:sp>
        </mc:Choice>
        <mc:Fallback xmlns="">
          <p:sp>
            <p:nvSpPr>
              <p:cNvPr id="3" name="矩形 2"/>
              <p:cNvSpPr>
                <a:spLocks noRot="1" noChangeAspect="1" noMove="1" noResize="1" noEditPoints="1" noAdjustHandles="1" noChangeArrowheads="1" noChangeShapeType="1" noTextEdit="1"/>
              </p:cNvSpPr>
              <p:nvPr/>
            </p:nvSpPr>
            <p:spPr>
              <a:xfrm>
                <a:off x="435202" y="2276227"/>
                <a:ext cx="8241253" cy="4243341"/>
              </a:xfrm>
              <a:prstGeom prst="rect">
                <a:avLst/>
              </a:prstGeom>
              <a:blipFill>
                <a:blip r:embed="rId3"/>
                <a:stretch>
                  <a:fillRect t="-1293" r="-592" b="-431"/>
                </a:stretch>
              </a:blipFill>
            </p:spPr>
            <p:txBody>
              <a:bodyPr/>
              <a:lstStyle/>
              <a:p>
                <a:r>
                  <a:rPr lang="zh-CN" altLang="en-US">
                    <a:noFill/>
                  </a:rPr>
                  <a:t> </a:t>
                </a:r>
              </a:p>
            </p:txBody>
          </p:sp>
        </mc:Fallback>
      </mc:AlternateContent>
      <p:sp>
        <p:nvSpPr>
          <p:cNvPr id="2" name="灯片编号占位符 11">
            <a:extLst>
              <a:ext uri="{FF2B5EF4-FFF2-40B4-BE49-F238E27FC236}">
                <a16:creationId xmlns:a16="http://schemas.microsoft.com/office/drawing/2014/main" id="{A19E457B-DAF3-4C92-81F4-A6C0CCB3B311}"/>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103</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507794469"/>
      </p:ext>
    </p:extLst>
  </p:cSld>
  <p:clrMapOvr>
    <a:masterClrMapping/>
  </p:clrMapOvr>
  <p:transition advTm="16782"/>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2232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232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3.3.6 </a:t>
            </a:r>
            <a:r>
              <a:rPr lang="zh-CN" altLang="en-US" sz="2400" b="1" dirty="0">
                <a:latin typeface="黑体" panose="02010609060101010101" pitchFamily="49" charset="-122"/>
                <a:ea typeface="黑体" panose="02010609060101010101" pitchFamily="49" charset="-122"/>
              </a:rPr>
              <a:t>无线传感器网络数据聚合技术安全威胁解决方案</a:t>
            </a:r>
          </a:p>
        </p:txBody>
      </p:sp>
      <p:sp>
        <p:nvSpPr>
          <p:cNvPr id="2232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23238" name="文本框 2"/>
          <p:cNvSpPr txBox="1">
            <a:spLocks noChangeArrowheads="1"/>
          </p:cNvSpPr>
          <p:nvPr/>
        </p:nvSpPr>
        <p:spPr bwMode="auto">
          <a:xfrm>
            <a:off x="330855" y="1821092"/>
            <a:ext cx="83456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b="1" dirty="0">
                <a:latin typeface="Arial" panose="020B0604020202020204" pitchFamily="34" charset="0"/>
                <a:ea typeface="宋体" panose="02010600030101010101" pitchFamily="2" charset="-122"/>
              </a:rPr>
              <a:t>具有数据完整性保护的数据聚合方案</a:t>
            </a:r>
            <a:r>
              <a:rPr lang="en-US" altLang="zh-CN" sz="2400" b="1" dirty="0">
                <a:latin typeface="Arial" panose="020B0604020202020204" pitchFamily="34" charset="0"/>
                <a:ea typeface="宋体" panose="02010600030101010101" pitchFamily="2" charset="-122"/>
              </a:rPr>
              <a:t>——SIA</a:t>
            </a:r>
            <a:r>
              <a:rPr lang="zh-CN" altLang="en-US" sz="2400" b="1" dirty="0">
                <a:latin typeface="Arial" panose="020B0604020202020204" pitchFamily="34" charset="0"/>
                <a:ea typeface="宋体" panose="02010600030101010101" pitchFamily="2" charset="-122"/>
              </a:rPr>
              <a:t>协议</a:t>
            </a:r>
            <a:endParaRPr lang="en-US" altLang="zh-CN" sz="2400" b="1" dirty="0">
              <a:latin typeface="Arial" panose="020B060402020202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3" name="矩形 2"/>
              <p:cNvSpPr/>
              <p:nvPr/>
            </p:nvSpPr>
            <p:spPr>
              <a:xfrm>
                <a:off x="611561" y="2640398"/>
                <a:ext cx="8064896" cy="2928750"/>
              </a:xfrm>
              <a:prstGeom prst="rect">
                <a:avLst/>
              </a:prstGeom>
            </p:spPr>
            <p:txBody>
              <a:bodyPr wrap="square">
                <a:spAutoFit/>
              </a:bodyPr>
              <a:lstStyle/>
              <a:p>
                <a:pPr marL="809625" lvl="3" indent="-342900">
                  <a:buFont typeface="Wingdings" panose="05000000000000000000" pitchFamily="2" charset="2"/>
                  <a:buChar char="p"/>
                </a:pPr>
                <a:r>
                  <a:rPr lang="zh-CN" altLang="en-US" sz="2000" dirty="0"/>
                  <a:t>整个</a:t>
                </a:r>
                <a:r>
                  <a:rPr lang="en-US" altLang="zh-CN" sz="2000" dirty="0" err="1"/>
                  <a:t>Merkle</a:t>
                </a:r>
                <a:r>
                  <a:rPr lang="en-US" altLang="zh-CN" sz="2000" dirty="0"/>
                  <a:t> </a:t>
                </a:r>
                <a:r>
                  <a:rPr lang="zh-CN" altLang="en-US" sz="2000" dirty="0"/>
                  <a:t>哈希树是由所有的叶子节点（即传感器设备节点）的数据产生的认证树。</a:t>
                </a:r>
                <a:endParaRPr lang="en-US" altLang="zh-CN" sz="2000" dirty="0"/>
              </a:p>
              <a:p>
                <a:pPr marL="809625" lvl="3" indent="-342900">
                  <a:buFont typeface="Wingdings" panose="05000000000000000000" pitchFamily="2" charset="2"/>
                  <a:buChar char="p"/>
                </a:pPr>
                <a:r>
                  <a:rPr lang="zh-CN" altLang="en-US" sz="2000" dirty="0"/>
                  <a:t>给定认证树的根节点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b="0" i="1" smtClean="0">
                            <a:latin typeface="Cambria Math" panose="02040503050406030204" pitchFamily="18" charset="0"/>
                          </a:rPr>
                          <m:t>0</m:t>
                        </m:r>
                        <m:r>
                          <a:rPr lang="en-US" altLang="zh-CN" sz="2000" i="1">
                            <a:latin typeface="Cambria Math" panose="02040503050406030204" pitchFamily="18" charset="0"/>
                          </a:rPr>
                          <m:t>,0</m:t>
                        </m:r>
                      </m:sub>
                    </m:sSub>
                  </m:oMath>
                </a14:m>
                <a:r>
                  <a:rPr lang="zh-CN" altLang="en-US" sz="2000" dirty="0"/>
                  <a:t>，验证者都可以通过验证指定路径上所有的哈希值来实现。具体说来，假设验证者需要实现对数据消息值</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b="0" i="1" smtClean="0">
                            <a:latin typeface="Cambria Math" panose="02040503050406030204" pitchFamily="18" charset="0"/>
                          </a:rPr>
                          <m:t>5</m:t>
                        </m:r>
                      </m:sub>
                    </m:sSub>
                  </m:oMath>
                </a14:m>
                <a:r>
                  <a:rPr lang="zh-CN" altLang="en-US" sz="2000" dirty="0"/>
                  <a:t>的认证，聚合器沿着路径</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3,</m:t>
                        </m:r>
                        <m:r>
                          <a:rPr lang="en-US" altLang="zh-CN" sz="2000" b="0" i="1" smtClean="0">
                            <a:latin typeface="Cambria Math" panose="02040503050406030204" pitchFamily="18" charset="0"/>
                          </a:rPr>
                          <m:t>4</m:t>
                        </m:r>
                      </m:sub>
                    </m:sSub>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b="0" i="1" smtClean="0">
                            <a:latin typeface="Cambria Math" panose="02040503050406030204" pitchFamily="18" charset="0"/>
                          </a:rPr>
                          <m:t>1</m:t>
                        </m:r>
                        <m:r>
                          <a:rPr lang="en-US" altLang="zh-CN" sz="2000" i="1">
                            <a:latin typeface="Cambria Math" panose="02040503050406030204" pitchFamily="18" charset="0"/>
                          </a:rPr>
                          <m:t>,0</m:t>
                        </m:r>
                      </m:sub>
                    </m:sSub>
                  </m:oMath>
                </a14:m>
                <a:r>
                  <a:rPr lang="zh-CN" altLang="en-US" sz="2000" dirty="0"/>
                  <a:t>发送数据消息值</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i="1">
                            <a:latin typeface="Cambria Math" panose="02040503050406030204" pitchFamily="18" charset="0"/>
                          </a:rPr>
                          <m:t>5</m:t>
                        </m:r>
                      </m:sub>
                    </m:sSub>
                  </m:oMath>
                </a14:m>
                <a:r>
                  <a:rPr lang="zh-CN" altLang="en-US" sz="2000" dirty="0"/>
                  <a:t>。如果对数据消息值</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i="1">
                            <a:latin typeface="Cambria Math" panose="02040503050406030204" pitchFamily="18" charset="0"/>
                          </a:rPr>
                          <m:t>5</m:t>
                        </m:r>
                      </m:sub>
                    </m:sSub>
                  </m:oMath>
                </a14:m>
                <a:r>
                  <a:rPr lang="zh-CN" altLang="en-US" sz="2000" dirty="0"/>
                  <a:t>的认证是正确的， 那么等式</a:t>
                </a:r>
                <a:endParaRPr lang="en-US" altLang="zh-CN" sz="2000" dirty="0"/>
              </a:p>
              <a:p>
                <a:pPr marL="466725" lvl="3"/>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b="0" i="1" smtClean="0">
                            <a:latin typeface="Cambria Math" panose="02040503050406030204" pitchFamily="18" charset="0"/>
                          </a:rPr>
                          <m:t>0</m:t>
                        </m:r>
                        <m:r>
                          <a:rPr lang="en-US" altLang="zh-CN" sz="2000" i="1">
                            <a:latin typeface="Cambria Math" panose="02040503050406030204" pitchFamily="18" charset="0"/>
                          </a:rPr>
                          <m:t>,</m:t>
                        </m:r>
                        <m:r>
                          <a:rPr lang="en-US" altLang="zh-CN" sz="2000" b="0" i="1" smtClean="0">
                            <a:latin typeface="Cambria Math" panose="02040503050406030204" pitchFamily="18" charset="0"/>
                          </a:rPr>
                          <m:t>0</m:t>
                        </m:r>
                      </m:sub>
                    </m:sSub>
                    <m:r>
                      <a:rPr lang="en-US" altLang="zh-CN" sz="2000" i="1">
                        <a:latin typeface="Cambria Math" panose="02040503050406030204" pitchFamily="18" charset="0"/>
                      </a:rPr>
                      <m:t>=</m:t>
                    </m:r>
                    <m:r>
                      <a:rPr lang="en-US" altLang="zh-CN" sz="2000" i="1">
                        <a:latin typeface="Cambria Math" panose="02040503050406030204" pitchFamily="18" charset="0"/>
                      </a:rPr>
                      <m:t>𝐻</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0</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3,4</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i="1">
                                    <a:latin typeface="Cambria Math" panose="02040503050406030204" pitchFamily="18" charset="0"/>
                                  </a:rPr>
                                  <m:t>5</m:t>
                                </m:r>
                              </m:sub>
                            </m:sSub>
                            <m:r>
                              <a:rPr lang="en-US" altLang="zh-CN" sz="2000" b="0" i="1" smtClean="0">
                                <a:latin typeface="Cambria Math" panose="02040503050406030204" pitchFamily="18" charset="0"/>
                              </a:rPr>
                              <m:t>)</m:t>
                            </m:r>
                          </m:e>
                        </m:d>
                        <m:r>
                          <a:rPr lang="en-US" altLang="zh-CN" sz="2000" b="0" i="1" smtClean="0">
                            <a:latin typeface="Cambria Math" panose="02040503050406030204" pitchFamily="18" charset="0"/>
                          </a:rPr>
                          <m:t>||</m:t>
                        </m:r>
                        <m:r>
                          <a:rPr lang="en-US" altLang="zh-CN" sz="2000" i="1">
                            <a:latin typeface="Cambria Math" panose="02040503050406030204" pitchFamily="18" charset="0"/>
                          </a:rPr>
                          <m:t>𝑉</m:t>
                        </m:r>
                      </m:e>
                      <m:sub>
                        <m:r>
                          <a:rPr lang="en-US" altLang="zh-CN" sz="2000" b="0" i="1" smtClean="0">
                            <a:latin typeface="Cambria Math" panose="02040503050406030204" pitchFamily="18" charset="0"/>
                          </a:rPr>
                          <m:t>2,3</m:t>
                        </m:r>
                      </m:sub>
                    </m:sSub>
                    <m:r>
                      <a:rPr lang="en-US" altLang="zh-CN" sz="2000" i="1">
                        <a:latin typeface="Cambria Math" panose="02040503050406030204" pitchFamily="18" charset="0"/>
                      </a:rPr>
                      <m:t>)</m:t>
                    </m:r>
                  </m:oMath>
                </a14:m>
                <a:r>
                  <a:rPr lang="en-US" altLang="zh-CN" sz="2000" dirty="0"/>
                  <a:t>)</a:t>
                </a:r>
              </a:p>
              <a:p>
                <a:pPr marL="466725" lvl="3"/>
                <a:r>
                  <a:rPr lang="en-US" altLang="zh-CN" sz="2000" dirty="0"/>
                  <a:t>	</a:t>
                </a:r>
                <a:r>
                  <a:rPr lang="zh-CN" altLang="en-US" sz="2000" dirty="0"/>
                  <a:t>一定是成立的。反之，传感器设备发送的消息值遭到了恶意的篡改，数据的完整性遭到了破坏。</a:t>
                </a:r>
              </a:p>
            </p:txBody>
          </p:sp>
        </mc:Choice>
        <mc:Fallback xmlns="">
          <p:sp>
            <p:nvSpPr>
              <p:cNvPr id="3" name="矩形 2"/>
              <p:cNvSpPr>
                <a:spLocks noRot="1" noChangeAspect="1" noMove="1" noResize="1" noEditPoints="1" noAdjustHandles="1" noChangeArrowheads="1" noChangeShapeType="1" noTextEdit="1"/>
              </p:cNvSpPr>
              <p:nvPr/>
            </p:nvSpPr>
            <p:spPr>
              <a:xfrm>
                <a:off x="611561" y="2640398"/>
                <a:ext cx="8064896" cy="2928750"/>
              </a:xfrm>
              <a:prstGeom prst="rect">
                <a:avLst/>
              </a:prstGeom>
              <a:blipFill>
                <a:blip r:embed="rId3"/>
                <a:stretch>
                  <a:fillRect t="-1455" r="-76" b="-2287"/>
                </a:stretch>
              </a:blipFill>
            </p:spPr>
            <p:txBody>
              <a:bodyPr/>
              <a:lstStyle/>
              <a:p>
                <a:r>
                  <a:rPr lang="zh-CN" altLang="en-US">
                    <a:noFill/>
                  </a:rPr>
                  <a:t> </a:t>
                </a:r>
              </a:p>
            </p:txBody>
          </p:sp>
        </mc:Fallback>
      </mc:AlternateContent>
      <p:sp>
        <p:nvSpPr>
          <p:cNvPr id="2" name="灯片编号占位符 11">
            <a:extLst>
              <a:ext uri="{FF2B5EF4-FFF2-40B4-BE49-F238E27FC236}">
                <a16:creationId xmlns:a16="http://schemas.microsoft.com/office/drawing/2014/main" id="{208F44AE-823A-459A-93BE-9A97ED13B6FA}"/>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104</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35266557"/>
      </p:ext>
    </p:extLst>
  </p:cSld>
  <p:clrMapOvr>
    <a:masterClrMapping/>
  </p:clrMapOvr>
  <p:transition advTm="16782"/>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3A54B681-D1F6-4BA1-A554-7A0D1B878D43}"/>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第三章  无线传感器网络安全</a:t>
            </a:r>
            <a:endParaRPr lang="zh-CN" altLang="en-US" sz="4000" dirty="0">
              <a:latin typeface="黑体" panose="02010609060101010101" pitchFamily="49" charset="-122"/>
              <a:ea typeface="黑体" panose="02010609060101010101" pitchFamily="49" charset="-122"/>
            </a:endParaRPr>
          </a:p>
        </p:txBody>
      </p:sp>
      <p:grpSp>
        <p:nvGrpSpPr>
          <p:cNvPr id="11267" name="组合 1"/>
          <p:cNvGrpSpPr>
            <a:grpSpLocks/>
          </p:cNvGrpSpPr>
          <p:nvPr/>
        </p:nvGrpSpPr>
        <p:grpSpPr bwMode="auto">
          <a:xfrm>
            <a:off x="1907704" y="2431342"/>
            <a:ext cx="4724400" cy="1044575"/>
            <a:chOff x="2286000" y="2889056"/>
            <a:chExt cx="4724400" cy="1044000"/>
          </a:xfrm>
        </p:grpSpPr>
        <p:sp>
          <p:nvSpPr>
            <p:cNvPr id="27"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8"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9"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路由技术</a:t>
              </a:r>
            </a:p>
          </p:txBody>
        </p:sp>
        <p:sp>
          <p:nvSpPr>
            <p:cNvPr id="30"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633811" y="3178974"/>
              <a:ext cx="354013" cy="45720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2</a:t>
              </a:r>
            </a:p>
          </p:txBody>
        </p:sp>
      </p:grpSp>
      <p:grpSp>
        <p:nvGrpSpPr>
          <p:cNvPr id="11269" name="组合 1"/>
          <p:cNvGrpSpPr>
            <a:grpSpLocks/>
          </p:cNvGrpSpPr>
          <p:nvPr/>
        </p:nvGrpSpPr>
        <p:grpSpPr bwMode="auto">
          <a:xfrm>
            <a:off x="1891432" y="3760797"/>
            <a:ext cx="4724400" cy="1044575"/>
            <a:chOff x="2286000" y="2889056"/>
            <a:chExt cx="4724400" cy="1044000"/>
          </a:xfrm>
        </p:grpSpPr>
        <p:sp>
          <p:nvSpPr>
            <p:cNvPr id="37"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8"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9"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聚合技术</a:t>
              </a:r>
            </a:p>
          </p:txBody>
        </p:sp>
        <p:sp>
          <p:nvSpPr>
            <p:cNvPr id="40"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632723" y="3178974"/>
              <a:ext cx="35618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3</a:t>
              </a:r>
            </a:p>
          </p:txBody>
        </p:sp>
      </p:grpSp>
      <p:grpSp>
        <p:nvGrpSpPr>
          <p:cNvPr id="11270" name="组合 1"/>
          <p:cNvGrpSpPr>
            <a:grpSpLocks/>
          </p:cNvGrpSpPr>
          <p:nvPr/>
        </p:nvGrpSpPr>
        <p:grpSpPr bwMode="auto">
          <a:xfrm>
            <a:off x="1907704" y="5090252"/>
            <a:ext cx="4724400" cy="1044575"/>
            <a:chOff x="2286000" y="2889056"/>
            <a:chExt cx="4724400" cy="1044000"/>
          </a:xfrm>
        </p:grpSpPr>
        <p:sp>
          <p:nvSpPr>
            <p:cNvPr id="47"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8"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9"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rgbClr val="FFFF00"/>
                  </a:solidFill>
                  <a:effectLst>
                    <a:outerShdw blurRad="38100" dist="38100" dir="2700000" algn="tl">
                      <a:srgbClr val="000000">
                        <a:alpha val="43137"/>
                      </a:srgbClr>
                    </a:outerShdw>
                  </a:effectLst>
                  <a:latin typeface="Arial" panose="020B0604020202020204" pitchFamily="34" charset="0"/>
                </a:rPr>
                <a:t>定位技术</a:t>
              </a:r>
            </a:p>
          </p:txBody>
        </p:sp>
        <p:sp>
          <p:nvSpPr>
            <p:cNvPr id="50"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632723" y="3178974"/>
              <a:ext cx="35618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4</a:t>
              </a:r>
            </a:p>
          </p:txBody>
        </p:sp>
      </p:grpSp>
      <p:grpSp>
        <p:nvGrpSpPr>
          <p:cNvPr id="23" name="组合 1"/>
          <p:cNvGrpSpPr>
            <a:grpSpLocks/>
          </p:cNvGrpSpPr>
          <p:nvPr/>
        </p:nvGrpSpPr>
        <p:grpSpPr bwMode="auto">
          <a:xfrm>
            <a:off x="1907704" y="1191241"/>
            <a:ext cx="4724400" cy="1044575"/>
            <a:chOff x="2286000" y="2889056"/>
            <a:chExt cx="4724400" cy="1044000"/>
          </a:xfrm>
        </p:grpSpPr>
        <p:sp>
          <p:nvSpPr>
            <p:cNvPr id="24"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5"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6"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概述</a:t>
              </a:r>
            </a:p>
          </p:txBody>
        </p:sp>
        <p:sp>
          <p:nvSpPr>
            <p:cNvPr id="31"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632723" y="3178974"/>
              <a:ext cx="35618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1</a:t>
              </a:r>
            </a:p>
          </p:txBody>
        </p:sp>
      </p:grpSp>
      <p:sp>
        <p:nvSpPr>
          <p:cNvPr id="2" name="灯片编号占位符 11">
            <a:extLst>
              <a:ext uri="{FF2B5EF4-FFF2-40B4-BE49-F238E27FC236}">
                <a16:creationId xmlns:a16="http://schemas.microsoft.com/office/drawing/2014/main" id="{134996DB-1455-4BC3-8E86-8194800B0898}"/>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105</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0229133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2630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2630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3.4.1 </a:t>
            </a:r>
            <a:r>
              <a:rPr lang="zh-CN" altLang="en-US" sz="2400" b="1">
                <a:latin typeface="黑体" panose="02010609060101010101" pitchFamily="49" charset="-122"/>
                <a:ea typeface="黑体" panose="02010609060101010101" pitchFamily="49" charset="-122"/>
              </a:rPr>
              <a:t>概述</a:t>
            </a:r>
          </a:p>
        </p:txBody>
      </p:sp>
      <p:sp>
        <p:nvSpPr>
          <p:cNvPr id="226309"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26310" name="文本框 2"/>
          <p:cNvSpPr txBox="1">
            <a:spLocks noChangeArrowheads="1"/>
          </p:cNvSpPr>
          <p:nvPr/>
        </p:nvSpPr>
        <p:spPr bwMode="auto">
          <a:xfrm>
            <a:off x="522289" y="2205038"/>
            <a:ext cx="8010152"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在无线传感器网络中，传感器节点自身位置信息的获取是大多数应用的基础。</a:t>
            </a: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首先，传感器节点必须明确自身位置才能详细说明“在什么位置发生了什么事件”，从而实现对外部目标的定位和跟踪； </a:t>
            </a: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其次，了解传感器节点的位置分布状况可以对提高网络的路由效率， 从而实现网络的负载均衡以及网络拓扑的自动配置，改善整个网络的覆盖质量。 </a:t>
            </a:r>
          </a:p>
        </p:txBody>
      </p:sp>
      <p:sp>
        <p:nvSpPr>
          <p:cNvPr id="2" name="灯片编号占位符 11">
            <a:extLst>
              <a:ext uri="{FF2B5EF4-FFF2-40B4-BE49-F238E27FC236}">
                <a16:creationId xmlns:a16="http://schemas.microsoft.com/office/drawing/2014/main" id="{73507DD7-DC39-4B59-BF23-9569590EBDA3}"/>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106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283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283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3.4.1 </a:t>
            </a:r>
            <a:r>
              <a:rPr lang="zh-CN" altLang="en-US" sz="2400" b="1">
                <a:latin typeface="黑体" panose="02010609060101010101" pitchFamily="49" charset="-122"/>
                <a:ea typeface="黑体" panose="02010609060101010101" pitchFamily="49" charset="-122"/>
              </a:rPr>
              <a:t>概述</a:t>
            </a:r>
          </a:p>
        </p:txBody>
      </p:sp>
      <p:sp>
        <p:nvSpPr>
          <p:cNvPr id="22835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28358" name="文本框 2"/>
          <p:cNvSpPr txBox="1">
            <a:spLocks noChangeArrowheads="1"/>
          </p:cNvSpPr>
          <p:nvPr/>
        </p:nvSpPr>
        <p:spPr bwMode="auto">
          <a:xfrm>
            <a:off x="1010462" y="2276872"/>
            <a:ext cx="7521977"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无线传感器网络定位最简单的方法是为每个节点</a:t>
            </a:r>
            <a:r>
              <a:rPr lang="zh-CN" altLang="en-US" sz="2400" dirty="0" smtClean="0">
                <a:latin typeface="Arial" panose="020B0604020202020204" pitchFamily="34" charset="0"/>
                <a:ea typeface="宋体" panose="02010600030101010101" pitchFamily="2" charset="-122"/>
              </a:rPr>
              <a:t>装载卫星定位</a:t>
            </a:r>
            <a:r>
              <a:rPr lang="zh-CN" altLang="en-US" sz="2400" dirty="0">
                <a:latin typeface="Arial" panose="020B0604020202020204" pitchFamily="34" charset="0"/>
                <a:ea typeface="宋体" panose="02010600030101010101" pitchFamily="2" charset="-122"/>
              </a:rPr>
              <a:t>系统</a:t>
            </a:r>
            <a:r>
              <a:rPr lang="en-US" altLang="zh-CN" sz="2400" dirty="0" smtClean="0">
                <a:latin typeface="Arial" panose="020B0604020202020204" pitchFamily="34" charset="0"/>
                <a:ea typeface="宋体" panose="02010600030101010101" pitchFamily="2" charset="-122"/>
              </a:rPr>
              <a:t>(</a:t>
            </a:r>
            <a:r>
              <a:rPr lang="zh-CN" altLang="en-US" sz="2400" dirty="0" smtClean="0">
                <a:latin typeface="Arial" panose="020B0604020202020204" pitchFamily="34" charset="0"/>
                <a:ea typeface="宋体" panose="02010600030101010101" pitchFamily="2" charset="-122"/>
              </a:rPr>
              <a:t>如北斗、</a:t>
            </a:r>
            <a:r>
              <a:rPr lang="en-US" altLang="zh-CN" sz="2400" dirty="0" smtClean="0">
                <a:latin typeface="Arial" panose="020B0604020202020204" pitchFamily="34" charset="0"/>
                <a:ea typeface="宋体" panose="02010600030101010101" pitchFamily="2" charset="-122"/>
              </a:rPr>
              <a:t>GPS</a:t>
            </a:r>
            <a:r>
              <a:rPr lang="en-US" altLang="zh-CN" sz="2400" dirty="0">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接收器</a:t>
            </a:r>
            <a:r>
              <a:rPr lang="en-US" altLang="zh-CN" sz="2400" dirty="0">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用以确定节点位置。</a:t>
            </a:r>
            <a:endParaRPr lang="en-US" altLang="zh-CN" sz="2400" dirty="0">
              <a:latin typeface="Arial" panose="020B0604020202020204" pitchFamily="34" charset="0"/>
              <a:ea typeface="宋体" panose="02010600030101010101" pitchFamily="2" charset="-122"/>
            </a:endParaRPr>
          </a:p>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但是</a:t>
            </a:r>
            <a:r>
              <a:rPr lang="en-US" altLang="zh-CN" sz="2400" dirty="0">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由于经济因素、节点能量制约和卫星定位系统对于部署环境有一定要求等条件的限制</a:t>
            </a:r>
            <a:r>
              <a:rPr lang="en-US" altLang="zh-CN" sz="2400" dirty="0">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导致方案的可行性较差。</a:t>
            </a:r>
          </a:p>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因此</a:t>
            </a:r>
            <a:r>
              <a:rPr lang="en-US" altLang="zh-CN" sz="2400" dirty="0">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一般只有少量节点通过装载卫星定位系统或通过预先部署在特定位置的方式获取自身坐标。</a:t>
            </a:r>
          </a:p>
        </p:txBody>
      </p:sp>
      <p:sp>
        <p:nvSpPr>
          <p:cNvPr id="2" name="灯片编号占位符 11">
            <a:extLst>
              <a:ext uri="{FF2B5EF4-FFF2-40B4-BE49-F238E27FC236}">
                <a16:creationId xmlns:a16="http://schemas.microsoft.com/office/drawing/2014/main" id="{F6AD8B0F-3AF1-4DB7-A56B-00BF36E64C63}"/>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107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3040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3040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3.4.1 </a:t>
            </a:r>
            <a:r>
              <a:rPr lang="zh-CN" altLang="en-US" sz="2400" b="1">
                <a:latin typeface="黑体" panose="02010609060101010101" pitchFamily="49" charset="-122"/>
                <a:ea typeface="黑体" panose="02010609060101010101" pitchFamily="49" charset="-122"/>
              </a:rPr>
              <a:t>概述</a:t>
            </a:r>
          </a:p>
        </p:txBody>
      </p:sp>
      <p:sp>
        <p:nvSpPr>
          <p:cNvPr id="230405"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30406" name="文本框 2"/>
          <p:cNvSpPr txBox="1">
            <a:spLocks noChangeArrowheads="1"/>
          </p:cNvSpPr>
          <p:nvPr/>
        </p:nvSpPr>
        <p:spPr bwMode="auto">
          <a:xfrm>
            <a:off x="460375" y="1844824"/>
            <a:ext cx="7864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定位技术：指网络中位置信息未知的节点，根据少数已知位置的节点，按照某种算法计算出自身位置信息的过程。</a:t>
            </a:r>
          </a:p>
        </p:txBody>
      </p:sp>
      <p:pic>
        <p:nvPicPr>
          <p:cNvPr id="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35931" y="3044974"/>
            <a:ext cx="5672137"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1A535873-C1A8-448C-94E6-33A86446DD2A}"/>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108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3449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3450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3.4.1 </a:t>
            </a:r>
            <a:r>
              <a:rPr lang="zh-CN" altLang="en-US" sz="2400" b="1">
                <a:latin typeface="黑体" panose="02010609060101010101" pitchFamily="49" charset="-122"/>
                <a:ea typeface="黑体" panose="02010609060101010101" pitchFamily="49" charset="-122"/>
              </a:rPr>
              <a:t>概述</a:t>
            </a:r>
          </a:p>
        </p:txBody>
      </p:sp>
      <p:sp>
        <p:nvSpPr>
          <p:cNvPr id="234501"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34502" name="文本框 2"/>
          <p:cNvSpPr txBox="1">
            <a:spLocks noChangeArrowheads="1"/>
          </p:cNvSpPr>
          <p:nvPr/>
        </p:nvSpPr>
        <p:spPr bwMode="auto">
          <a:xfrm>
            <a:off x="709613" y="2343150"/>
            <a:ext cx="7822827"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当特定的事件被传感器节点发现时，提供该事件的位置信息。</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使用传感器网络提供一串位置序列用来跟踪一个正在移动的对象。</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为每个单独的传感器获得的测量数据提供位置标记。</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solidFill>
                  <a:srgbClr val="92D050"/>
                </a:solidFill>
                <a:latin typeface="Arial" panose="020B0604020202020204" pitchFamily="34" charset="0"/>
                <a:ea typeface="宋体" panose="02010600030101010101" pitchFamily="2" charset="-122"/>
              </a:rPr>
              <a:t>使用活跃节点的位置信息来确定它们覆盖质量。</a:t>
            </a:r>
            <a:endParaRPr lang="en-US" altLang="zh-CN" sz="2200" dirty="0">
              <a:solidFill>
                <a:srgbClr val="92D050"/>
              </a:solidFill>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基于几何技术控制网络拓扑来维持连通性以及节约能源。</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根据当前节点，它的邻居节点和目的地的位置来制定路由决策，使用基于位置的路由选择来减少路由代价。</a:t>
            </a:r>
            <a:endParaRPr lang="en-US" altLang="zh-CN" sz="2200" dirty="0">
              <a:latin typeface="Arial" panose="020B0604020202020204" pitchFamily="34" charset="0"/>
              <a:ea typeface="宋体" panose="02010600030101010101" pitchFamily="2" charset="-122"/>
            </a:endParaRPr>
          </a:p>
        </p:txBody>
      </p:sp>
      <p:sp>
        <p:nvSpPr>
          <p:cNvPr id="234503" name="文本框 2"/>
          <p:cNvSpPr txBox="1">
            <a:spLocks noChangeArrowheads="1"/>
          </p:cNvSpPr>
          <p:nvPr/>
        </p:nvSpPr>
        <p:spPr bwMode="auto">
          <a:xfrm>
            <a:off x="155575" y="1710639"/>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定位技术的作用：</a:t>
            </a:r>
          </a:p>
        </p:txBody>
      </p:sp>
      <p:sp>
        <p:nvSpPr>
          <p:cNvPr id="2" name="灯片编号占位符 11">
            <a:extLst>
              <a:ext uri="{FF2B5EF4-FFF2-40B4-BE49-F238E27FC236}">
                <a16:creationId xmlns:a16="http://schemas.microsoft.com/office/drawing/2014/main" id="{5E244F2B-2328-4106-A0DE-132086803682}"/>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109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3.1.4 </a:t>
            </a:r>
            <a:r>
              <a:rPr lang="zh-CN" altLang="en-US" sz="2400" b="1" dirty="0">
                <a:latin typeface="黑体" panose="02010609060101010101" pitchFamily="49" charset="-122"/>
                <a:ea typeface="黑体" panose="02010609060101010101" pitchFamily="49" charset="-122"/>
              </a:rPr>
              <a:t>中国无线传感器网络发展现状</a:t>
            </a:r>
          </a:p>
        </p:txBody>
      </p:sp>
      <p:sp>
        <p:nvSpPr>
          <p:cNvPr id="9" name="矩形 8"/>
          <p:cNvSpPr/>
          <p:nvPr/>
        </p:nvSpPr>
        <p:spPr>
          <a:xfrm>
            <a:off x="526018" y="2125189"/>
            <a:ext cx="7998302" cy="3785652"/>
          </a:xfrm>
          <a:prstGeom prst="rect">
            <a:avLst/>
          </a:prstGeom>
        </p:spPr>
        <p:txBody>
          <a:bodyPr wrap="square">
            <a:spAutoFit/>
          </a:bodyPr>
          <a:lstStyle/>
          <a:p>
            <a:pPr marL="285750" indent="-285750">
              <a:buFont typeface="Wingdings" panose="05000000000000000000" pitchFamily="2" charset="2"/>
              <a:buChar char="u"/>
            </a:pPr>
            <a:r>
              <a:rPr lang="zh-CN" altLang="en-US" sz="2400" dirty="0">
                <a:solidFill>
                  <a:srgbClr val="333333"/>
                </a:solidFill>
                <a:latin typeface="Verdana" panose="020B0604030504040204" pitchFamily="34" charset="0"/>
              </a:rPr>
              <a:t>中国进入无线传感器网络技术研究领域比较晚。</a:t>
            </a:r>
            <a:r>
              <a:rPr lang="en-US" altLang="zh-CN" sz="2400" dirty="0">
                <a:solidFill>
                  <a:srgbClr val="333333"/>
                </a:solidFill>
                <a:latin typeface="Verdana" panose="020B0604030504040204" pitchFamily="34" charset="0"/>
              </a:rPr>
              <a:t>2002</a:t>
            </a:r>
            <a:r>
              <a:rPr lang="zh-CN" altLang="en-US" sz="2400" dirty="0">
                <a:solidFill>
                  <a:srgbClr val="333333"/>
                </a:solidFill>
                <a:latin typeface="Verdana" panose="020B0604030504040204" pitchFamily="34" charset="0"/>
              </a:rPr>
              <a:t>年中国科学院才进入该研究领域。</a:t>
            </a:r>
            <a:endParaRPr lang="en-US" altLang="zh-CN" sz="2400" dirty="0">
              <a:solidFill>
                <a:srgbClr val="333333"/>
              </a:solidFill>
              <a:latin typeface="Verdana" panose="020B0604030504040204" pitchFamily="34" charset="0"/>
            </a:endParaRPr>
          </a:p>
          <a:p>
            <a:pPr marL="285750" indent="-285750">
              <a:buFont typeface="Wingdings" panose="05000000000000000000" pitchFamily="2" charset="2"/>
              <a:buChar char="u"/>
            </a:pPr>
            <a:r>
              <a:rPr lang="en-US" altLang="zh-CN" sz="2400" dirty="0">
                <a:solidFill>
                  <a:srgbClr val="333333"/>
                </a:solidFill>
                <a:latin typeface="Verdana" panose="020B0604030504040204" pitchFamily="34" charset="0"/>
              </a:rPr>
              <a:t>2009</a:t>
            </a:r>
            <a:r>
              <a:rPr lang="zh-CN" altLang="en-US" sz="2400" dirty="0">
                <a:solidFill>
                  <a:srgbClr val="333333"/>
                </a:solidFill>
                <a:latin typeface="Verdana" panose="020B0604030504040204" pitchFamily="34" charset="0"/>
              </a:rPr>
              <a:t>年我国第一次提出“感知中国”战略起，传感器网络开始进入了高速发展</a:t>
            </a:r>
            <a:r>
              <a:rPr lang="zh-CN" altLang="en-US" sz="2400">
                <a:solidFill>
                  <a:srgbClr val="333333"/>
                </a:solidFill>
                <a:latin typeface="Verdana" panose="020B0604030504040204" pitchFamily="34" charset="0"/>
              </a:rPr>
              <a:t>的快车道。</a:t>
            </a:r>
            <a:endParaRPr lang="en-US" altLang="zh-CN" sz="2400" dirty="0">
              <a:solidFill>
                <a:srgbClr val="333333"/>
              </a:solidFill>
              <a:latin typeface="Verdana" panose="020B0604030504040204" pitchFamily="34" charset="0"/>
            </a:endParaRPr>
          </a:p>
          <a:p>
            <a:pPr marL="285750" indent="-285750">
              <a:buFont typeface="Wingdings" panose="05000000000000000000" pitchFamily="2" charset="2"/>
              <a:buChar char="u"/>
            </a:pPr>
            <a:r>
              <a:rPr lang="en-US" altLang="zh-CN" sz="2400" dirty="0">
                <a:solidFill>
                  <a:srgbClr val="333333"/>
                </a:solidFill>
                <a:latin typeface="Verdana" panose="020B0604030504040204" pitchFamily="34" charset="0"/>
              </a:rPr>
              <a:t>2012</a:t>
            </a:r>
            <a:r>
              <a:rPr lang="zh-CN" altLang="en-US" sz="2400" dirty="0">
                <a:solidFill>
                  <a:srgbClr val="333333"/>
                </a:solidFill>
                <a:latin typeface="Verdana" panose="020B0604030504040204" pitchFamily="34" charset="0"/>
              </a:rPr>
              <a:t>年工业和信息化部发布的</a:t>
            </a:r>
            <a:r>
              <a:rPr lang="en-US" altLang="zh-CN" sz="2400" dirty="0">
                <a:solidFill>
                  <a:srgbClr val="333333"/>
                </a:solidFill>
                <a:latin typeface="Verdana" panose="020B0604030504040204" pitchFamily="34" charset="0"/>
              </a:rPr>
              <a:t>《</a:t>
            </a:r>
            <a:r>
              <a:rPr lang="zh-CN" altLang="en-US" sz="2400" dirty="0">
                <a:solidFill>
                  <a:srgbClr val="333333"/>
                </a:solidFill>
                <a:latin typeface="Verdana" panose="020B0604030504040204" pitchFamily="34" charset="0"/>
              </a:rPr>
              <a:t>物联网“十二五”发展规划</a:t>
            </a:r>
            <a:r>
              <a:rPr lang="en-US" altLang="zh-CN" sz="2400" dirty="0">
                <a:solidFill>
                  <a:srgbClr val="333333"/>
                </a:solidFill>
                <a:latin typeface="Verdana" panose="020B0604030504040204" pitchFamily="34" charset="0"/>
              </a:rPr>
              <a:t>》</a:t>
            </a:r>
            <a:r>
              <a:rPr lang="zh-CN" altLang="en-US" sz="2400" dirty="0">
                <a:solidFill>
                  <a:srgbClr val="333333"/>
                </a:solidFill>
                <a:latin typeface="Verdana" panose="020B0604030504040204" pitchFamily="34" charset="0"/>
              </a:rPr>
              <a:t>，明确提出要在传感器网络技术研发和标准研制取得突破，攻克一批物联网核心关键技术，在感知、传输、处理、应用等技术领域取得</a:t>
            </a:r>
            <a:r>
              <a:rPr lang="en-US" altLang="zh-CN" sz="2400" dirty="0">
                <a:solidFill>
                  <a:srgbClr val="333333"/>
                </a:solidFill>
                <a:latin typeface="Verdana" panose="020B0604030504040204" pitchFamily="34" charset="0"/>
              </a:rPr>
              <a:t>500</a:t>
            </a:r>
            <a:r>
              <a:rPr lang="zh-CN" altLang="en-US" sz="2400" dirty="0">
                <a:solidFill>
                  <a:srgbClr val="333333"/>
                </a:solidFill>
                <a:latin typeface="Verdana" panose="020B0604030504040204" pitchFamily="34" charset="0"/>
              </a:rPr>
              <a:t>项以上重要研究成果；研究制定</a:t>
            </a:r>
            <a:r>
              <a:rPr lang="en-US" altLang="zh-CN" sz="2400" dirty="0">
                <a:solidFill>
                  <a:srgbClr val="333333"/>
                </a:solidFill>
                <a:latin typeface="Verdana" panose="020B0604030504040204" pitchFamily="34" charset="0"/>
              </a:rPr>
              <a:t>200</a:t>
            </a:r>
            <a:r>
              <a:rPr lang="zh-CN" altLang="en-US" sz="2400" dirty="0">
                <a:solidFill>
                  <a:srgbClr val="333333"/>
                </a:solidFill>
                <a:latin typeface="Verdana" panose="020B0604030504040204" pitchFamily="34" charset="0"/>
              </a:rPr>
              <a:t>项以上国家和行业标准。</a:t>
            </a:r>
            <a:endParaRPr lang="en-US" altLang="zh-CN" sz="2400" dirty="0">
              <a:solidFill>
                <a:srgbClr val="333333"/>
              </a:solidFill>
              <a:latin typeface="Verdana" panose="020B0604030504040204" pitchFamily="34" charset="0"/>
            </a:endParaRPr>
          </a:p>
          <a:p>
            <a:endParaRPr lang="en-US" altLang="zh-CN" sz="2400" dirty="0">
              <a:solidFill>
                <a:srgbClr val="333333"/>
              </a:solidFill>
              <a:latin typeface="Verdana" panose="020B0604030504040204" pitchFamily="34" charset="0"/>
            </a:endParaRPr>
          </a:p>
        </p:txBody>
      </p:sp>
      <p:sp>
        <p:nvSpPr>
          <p:cNvPr id="2" name="灯片编号占位符 11">
            <a:extLst>
              <a:ext uri="{FF2B5EF4-FFF2-40B4-BE49-F238E27FC236}">
                <a16:creationId xmlns:a16="http://schemas.microsoft.com/office/drawing/2014/main" id="{6C87752E-130E-4774-B75F-02A63C4B7B1C}"/>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11</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035879907"/>
      </p:ext>
    </p:extLst>
  </p:cSld>
  <p:clrMapOvr>
    <a:masterClrMapping/>
  </p:clrMapOvr>
  <p:transition advTm="16782"/>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3654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3654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3.4.1 </a:t>
            </a:r>
            <a:r>
              <a:rPr lang="zh-CN" altLang="en-US" sz="2400" b="1">
                <a:latin typeface="黑体" panose="02010609060101010101" pitchFamily="49" charset="-122"/>
                <a:ea typeface="黑体" panose="02010609060101010101" pitchFamily="49" charset="-122"/>
              </a:rPr>
              <a:t>概述</a:t>
            </a:r>
          </a:p>
        </p:txBody>
      </p:sp>
      <p:sp>
        <p:nvSpPr>
          <p:cNvPr id="236549"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36550" name="文本框 2"/>
          <p:cNvSpPr txBox="1">
            <a:spLocks noChangeArrowheads="1"/>
          </p:cNvSpPr>
          <p:nvPr/>
        </p:nvSpPr>
        <p:spPr bwMode="auto">
          <a:xfrm>
            <a:off x="779463" y="2343150"/>
            <a:ext cx="7513637"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在路由协议中通过基于位置信息广播通信来获取负载均衡。</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为多种多样的位置感知服务提供使用者的位置信息，例如找到附近的服务器或打印机。</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支持</a:t>
            </a:r>
            <a:r>
              <a:rPr lang="en-US" altLang="zh-CN" sz="2200" dirty="0" err="1">
                <a:latin typeface="Arial" panose="020B0604020202020204" pitchFamily="34" charset="0"/>
                <a:ea typeface="宋体" panose="02010600030101010101" pitchFamily="2" charset="-122"/>
              </a:rPr>
              <a:t>geocast</a:t>
            </a:r>
            <a:r>
              <a:rPr lang="zh-CN" altLang="en-US" sz="2200" dirty="0">
                <a:latin typeface="Arial" panose="020B0604020202020204" pitchFamily="34" charset="0"/>
                <a:ea typeface="宋体" panose="02010600030101010101" pitchFamily="2" charset="-122"/>
              </a:rPr>
              <a:t>和</a:t>
            </a:r>
            <a:r>
              <a:rPr lang="en-US" altLang="zh-CN" sz="2200" dirty="0" err="1">
                <a:solidFill>
                  <a:srgbClr val="92D050"/>
                </a:solidFill>
                <a:latin typeface="Arial" panose="020B0604020202020204" pitchFamily="34" charset="0"/>
                <a:ea typeface="宋体" panose="02010600030101010101" pitchFamily="2" charset="-122"/>
              </a:rPr>
              <a:t>mobicast</a:t>
            </a:r>
            <a:r>
              <a:rPr lang="zh-CN" altLang="en-US" sz="2200" dirty="0">
                <a:solidFill>
                  <a:srgbClr val="92D050"/>
                </a:solidFill>
                <a:latin typeface="Arial" panose="020B0604020202020204" pitchFamily="34" charset="0"/>
                <a:ea typeface="宋体" panose="02010600030101010101" pitchFamily="2" charset="-122"/>
              </a:rPr>
              <a:t>服务</a:t>
            </a:r>
            <a:r>
              <a:rPr lang="zh-CN" altLang="en-US" sz="2200" dirty="0">
                <a:latin typeface="Arial" panose="020B0604020202020204" pitchFamily="34" charset="0"/>
                <a:ea typeface="宋体" panose="02010600030101010101" pitchFamily="2" charset="-122"/>
              </a:rPr>
              <a:t>，使得用户能够在特定的时间向特定的区域发信息。</a:t>
            </a:r>
            <a:endParaRPr lang="en-US" altLang="zh-CN" sz="2200" dirty="0">
              <a:latin typeface="Arial" panose="020B0604020202020204" pitchFamily="34" charset="0"/>
              <a:ea typeface="宋体" panose="02010600030101010101" pitchFamily="2" charset="-122"/>
            </a:endParaRPr>
          </a:p>
        </p:txBody>
      </p:sp>
      <p:sp>
        <p:nvSpPr>
          <p:cNvPr id="236551" name="文本框 2"/>
          <p:cNvSpPr txBox="1">
            <a:spLocks noChangeArrowheads="1"/>
          </p:cNvSpPr>
          <p:nvPr/>
        </p:nvSpPr>
        <p:spPr bwMode="auto">
          <a:xfrm>
            <a:off x="155575" y="1662113"/>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a:latin typeface="Arial" panose="020B0604020202020204" pitchFamily="34" charset="0"/>
                <a:ea typeface="宋体" panose="02010600030101010101" pitchFamily="2" charset="-122"/>
              </a:rPr>
              <a:t>定位技术的作用：</a:t>
            </a:r>
          </a:p>
        </p:txBody>
      </p:sp>
      <p:sp>
        <p:nvSpPr>
          <p:cNvPr id="2" name="灯片编号占位符 11">
            <a:extLst>
              <a:ext uri="{FF2B5EF4-FFF2-40B4-BE49-F238E27FC236}">
                <a16:creationId xmlns:a16="http://schemas.microsoft.com/office/drawing/2014/main" id="{9CB6A24C-CD0A-4A1E-A9D1-9351E1A8FECD}"/>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110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3859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3859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3.4.2 </a:t>
            </a:r>
            <a:r>
              <a:rPr lang="zh-CN" altLang="en-US" sz="2400" b="1">
                <a:latin typeface="黑体" panose="02010609060101010101" pitchFamily="49" charset="-122"/>
                <a:ea typeface="黑体" panose="02010609060101010101" pitchFamily="49" charset="-122"/>
              </a:rPr>
              <a:t>定位技术的分类</a:t>
            </a:r>
          </a:p>
        </p:txBody>
      </p:sp>
      <p:sp>
        <p:nvSpPr>
          <p:cNvPr id="23859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38598" name="文本框 2"/>
          <p:cNvSpPr txBox="1">
            <a:spLocks noChangeArrowheads="1"/>
          </p:cNvSpPr>
          <p:nvPr/>
        </p:nvSpPr>
        <p:spPr bwMode="auto">
          <a:xfrm>
            <a:off x="155575" y="1662113"/>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a:latin typeface="Arial" panose="020B0604020202020204" pitchFamily="34" charset="0"/>
                <a:ea typeface="宋体" panose="02010600030101010101" pitchFamily="2" charset="-122"/>
              </a:rPr>
              <a:t>根据定位结果坐标类型的不同</a:t>
            </a:r>
          </a:p>
        </p:txBody>
      </p:sp>
      <p:grpSp>
        <p:nvGrpSpPr>
          <p:cNvPr id="238599" name="组合 56"/>
          <p:cNvGrpSpPr>
            <a:grpSpLocks/>
          </p:cNvGrpSpPr>
          <p:nvPr/>
        </p:nvGrpSpPr>
        <p:grpSpPr bwMode="auto">
          <a:xfrm>
            <a:off x="4572000" y="2343150"/>
            <a:ext cx="3381375" cy="1838325"/>
            <a:chOff x="5305319" y="1953117"/>
            <a:chExt cx="3381481" cy="1838325"/>
          </a:xfrm>
        </p:grpSpPr>
        <p:sp>
          <p:nvSpPr>
            <p:cNvPr id="238613" name="AutoShape 5"/>
            <p:cNvSpPr>
              <a:spLocks noChangeArrowheads="1"/>
            </p:cNvSpPr>
            <p:nvPr/>
          </p:nvSpPr>
          <p:spPr bwMode="gray">
            <a:xfrm rot="-5400000">
              <a:off x="6041177" y="1217259"/>
              <a:ext cx="1838325" cy="3310042"/>
            </a:xfrm>
            <a:prstGeom prst="roundRect">
              <a:avLst>
                <a:gd name="adj" fmla="val 16667"/>
              </a:avLst>
            </a:prstGeom>
            <a:solidFill>
              <a:schemeClr val="accent1"/>
            </a:solidFill>
            <a:ln w="38100">
              <a:solidFill>
                <a:schemeClr val="bg1"/>
              </a:solidFill>
              <a:round/>
              <a:headEnd/>
              <a:tailEnd/>
            </a:ln>
            <a:effectLst>
              <a:outerShdw dist="107763" dir="2700000" algn="ctr" rotWithShape="0">
                <a:srgbClr val="808080">
                  <a:alpha val="50000"/>
                </a:srgbClr>
              </a:outerShdw>
            </a:effectLst>
          </p:spPr>
          <p:txBody>
            <a:bodyPr vert="eaVert"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2400">
                <a:solidFill>
                  <a:schemeClr val="bg1"/>
                </a:solidFill>
                <a:latin typeface="Arial" panose="020B0604020202020204" pitchFamily="34" charset="0"/>
                <a:ea typeface="宋体" panose="02010600030101010101" pitchFamily="2" charset="-122"/>
              </a:endParaRPr>
            </a:p>
          </p:txBody>
        </p:sp>
        <p:sp>
          <p:nvSpPr>
            <p:cNvPr id="238614" name="TextBox 54"/>
            <p:cNvSpPr txBox="1">
              <a:spLocks noChangeArrowheads="1"/>
            </p:cNvSpPr>
            <p:nvPr/>
          </p:nvSpPr>
          <p:spPr bwMode="auto">
            <a:xfrm>
              <a:off x="5410097" y="2132505"/>
              <a:ext cx="3276703"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0000"/>
                </a:lnSpc>
                <a:buClr>
                  <a:schemeClr val="folHlink"/>
                </a:buClr>
                <a:buSzPct val="60000"/>
                <a:buFont typeface="Wingdings" panose="05000000000000000000" pitchFamily="2" charset="2"/>
                <a:buNone/>
              </a:pPr>
              <a:r>
                <a:rPr lang="zh-CN" altLang="en-US" sz="2400">
                  <a:solidFill>
                    <a:schemeClr val="bg1"/>
                  </a:solidFill>
                  <a:latin typeface="Tahoma" panose="020B0604030504040204" pitchFamily="34" charset="0"/>
                  <a:ea typeface="宋体" panose="02010600030101010101" pitchFamily="2" charset="-122"/>
                </a:rPr>
                <a:t>网络中存在已知位置的锚节点，所有节点根据锚节点确定自己的位置，使用同一个坐标系。</a:t>
              </a:r>
            </a:p>
            <a:p>
              <a:pPr eaLnBrk="1" hangingPunct="1">
                <a:lnSpc>
                  <a:spcPct val="80000"/>
                </a:lnSpc>
                <a:buClr>
                  <a:schemeClr val="folHlink"/>
                </a:buClr>
                <a:buSzPct val="60000"/>
                <a:buFont typeface="Wingdings" panose="05000000000000000000" pitchFamily="2" charset="2"/>
                <a:buNone/>
              </a:pPr>
              <a:endParaRPr lang="en-US" altLang="zh-CN" sz="2400">
                <a:solidFill>
                  <a:schemeClr val="bg1"/>
                </a:solidFill>
                <a:latin typeface="Tahoma" panose="020B0604030504040204" pitchFamily="34" charset="0"/>
                <a:ea typeface="宋体" panose="02010600030101010101" pitchFamily="2" charset="-122"/>
              </a:endParaRPr>
            </a:p>
          </p:txBody>
        </p:sp>
      </p:grpSp>
      <p:grpSp>
        <p:nvGrpSpPr>
          <p:cNvPr id="238600" name="组合 1"/>
          <p:cNvGrpSpPr>
            <a:grpSpLocks/>
          </p:cNvGrpSpPr>
          <p:nvPr/>
        </p:nvGrpSpPr>
        <p:grpSpPr bwMode="auto">
          <a:xfrm>
            <a:off x="4572000" y="4476750"/>
            <a:ext cx="3309938" cy="2354172"/>
            <a:chOff x="5300905" y="4185606"/>
            <a:chExt cx="3309938" cy="2354172"/>
          </a:xfrm>
        </p:grpSpPr>
        <p:sp>
          <p:nvSpPr>
            <p:cNvPr id="238611" name="AutoShape 5"/>
            <p:cNvSpPr>
              <a:spLocks noChangeArrowheads="1"/>
            </p:cNvSpPr>
            <p:nvPr/>
          </p:nvSpPr>
          <p:spPr bwMode="gray">
            <a:xfrm rot="-5400000">
              <a:off x="6036711" y="3449800"/>
              <a:ext cx="1838325" cy="3309938"/>
            </a:xfrm>
            <a:prstGeom prst="roundRect">
              <a:avLst>
                <a:gd name="adj" fmla="val 16667"/>
              </a:avLst>
            </a:prstGeom>
            <a:solidFill>
              <a:schemeClr val="accent1"/>
            </a:solidFill>
            <a:ln w="38100">
              <a:solidFill>
                <a:schemeClr val="bg1"/>
              </a:solidFill>
              <a:round/>
              <a:headEnd/>
              <a:tailEnd/>
            </a:ln>
            <a:effectLst>
              <a:outerShdw dist="107763" dir="2700000" algn="ctr" rotWithShape="0">
                <a:srgbClr val="808080">
                  <a:alpha val="50000"/>
                </a:srgbClr>
              </a:outerShdw>
            </a:effectLst>
          </p:spPr>
          <p:txBody>
            <a:bodyPr vert="eaVert"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2400">
                <a:solidFill>
                  <a:schemeClr val="bg1"/>
                </a:solidFill>
                <a:latin typeface="Arial" panose="020B0604020202020204" pitchFamily="34" charset="0"/>
                <a:ea typeface="宋体" panose="02010600030101010101" pitchFamily="2" charset="-122"/>
              </a:endParaRPr>
            </a:p>
          </p:txBody>
        </p:sp>
        <p:sp>
          <p:nvSpPr>
            <p:cNvPr id="238612" name="TextBox 57"/>
            <p:cNvSpPr txBox="1">
              <a:spLocks noChangeArrowheads="1"/>
            </p:cNvSpPr>
            <p:nvPr/>
          </p:nvSpPr>
          <p:spPr bwMode="auto">
            <a:xfrm>
              <a:off x="5396154" y="4526919"/>
              <a:ext cx="3200400" cy="201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0000"/>
                </a:lnSpc>
                <a:buClr>
                  <a:schemeClr val="folHlink"/>
                </a:buClr>
                <a:buSzPct val="60000"/>
                <a:buFont typeface="Wingdings" panose="05000000000000000000" pitchFamily="2" charset="2"/>
                <a:buNone/>
              </a:pPr>
              <a:r>
                <a:rPr lang="zh-CN" altLang="en-US" sz="2400">
                  <a:solidFill>
                    <a:schemeClr val="bg1"/>
                  </a:solidFill>
                  <a:latin typeface="Tahoma" panose="020B0604030504040204" pitchFamily="34" charset="0"/>
                  <a:ea typeface="宋体" panose="02010600030101010101" pitchFamily="2" charset="-122"/>
                </a:rPr>
                <a:t>网络中不存在已知位置的参考节点，所有节点确定到其它节点的相对位置。</a:t>
              </a:r>
            </a:p>
            <a:p>
              <a:pPr eaLnBrk="1" hangingPunct="1">
                <a:lnSpc>
                  <a:spcPct val="80000"/>
                </a:lnSpc>
                <a:buClr>
                  <a:schemeClr val="folHlink"/>
                </a:buClr>
                <a:buSzPct val="60000"/>
                <a:buFont typeface="Wingdings" panose="05000000000000000000" pitchFamily="2" charset="2"/>
                <a:buNone/>
              </a:pPr>
              <a:endParaRPr lang="zh-CN" altLang="en-US" sz="2400">
                <a:solidFill>
                  <a:schemeClr val="bg1"/>
                </a:solidFill>
                <a:latin typeface="Arial" panose="020B0604020202020204" pitchFamily="34" charset="0"/>
                <a:ea typeface="宋体" panose="02010600030101010101" pitchFamily="2" charset="-122"/>
              </a:endParaRPr>
            </a:p>
            <a:p>
              <a:pPr eaLnBrk="1" hangingPunct="1">
                <a:spcBef>
                  <a:spcPct val="0"/>
                </a:spcBef>
                <a:buFontTx/>
                <a:buNone/>
              </a:pPr>
              <a:endParaRPr lang="en-US" altLang="zh-CN" sz="2400">
                <a:solidFill>
                  <a:schemeClr val="bg1"/>
                </a:solidFill>
                <a:latin typeface="宋体" panose="02010600030101010101" pitchFamily="2" charset="-122"/>
                <a:ea typeface="宋体" panose="02010600030101010101" pitchFamily="2" charset="-122"/>
              </a:endParaRPr>
            </a:p>
          </p:txBody>
        </p:sp>
      </p:grpSp>
      <p:grpSp>
        <p:nvGrpSpPr>
          <p:cNvPr id="238601" name="Group 28"/>
          <p:cNvGrpSpPr>
            <a:grpSpLocks/>
          </p:cNvGrpSpPr>
          <p:nvPr/>
        </p:nvGrpSpPr>
        <p:grpSpPr bwMode="auto">
          <a:xfrm>
            <a:off x="1143000" y="2495550"/>
            <a:ext cx="3333750" cy="1652588"/>
            <a:chOff x="1008" y="1824"/>
            <a:chExt cx="2100" cy="1041"/>
          </a:xfrm>
        </p:grpSpPr>
        <p:grpSp>
          <p:nvGrpSpPr>
            <p:cNvPr id="238607" name="Group 23"/>
            <p:cNvGrpSpPr>
              <a:grpSpLocks/>
            </p:cNvGrpSpPr>
            <p:nvPr/>
          </p:nvGrpSpPr>
          <p:grpSpPr bwMode="auto">
            <a:xfrm>
              <a:off x="1008" y="1824"/>
              <a:ext cx="2100" cy="1041"/>
              <a:chOff x="1008" y="1968"/>
              <a:chExt cx="2100" cy="1041"/>
            </a:xfrm>
          </p:grpSpPr>
          <p:sp>
            <p:nvSpPr>
              <p:cNvPr id="18" name="圆角矩形 17"/>
              <p:cNvSpPr/>
              <p:nvPr/>
            </p:nvSpPr>
            <p:spPr bwMode="auto">
              <a:xfrm>
                <a:off x="1175" y="2112"/>
                <a:ext cx="1772" cy="711"/>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rgbClr val="000000"/>
                  </a:solidFill>
                  <a:latin typeface="微软雅黑" pitchFamily="34" charset="-122"/>
                </a:endParaRPr>
              </a:p>
            </p:txBody>
          </p:sp>
          <p:sp>
            <p:nvSpPr>
              <p:cNvPr id="238610" name="Line 22"/>
              <p:cNvSpPr>
                <a:spLocks noChangeShapeType="1"/>
              </p:cNvSpPr>
              <p:nvPr/>
            </p:nvSpPr>
            <p:spPr bwMode="auto">
              <a:xfrm flipV="1">
                <a:off x="2928" y="2352"/>
                <a:ext cx="144"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38608" name="Text Box 8"/>
            <p:cNvSpPr txBox="1">
              <a:spLocks noChangeArrowheads="1"/>
            </p:cNvSpPr>
            <p:nvPr/>
          </p:nvSpPr>
          <p:spPr bwMode="auto">
            <a:xfrm>
              <a:off x="1728" y="2208"/>
              <a:ext cx="8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400" dirty="0">
                  <a:latin typeface="Tahoma" panose="020B0604030504040204" pitchFamily="34" charset="0"/>
                  <a:ea typeface="宋体" panose="02010600030101010101" pitchFamily="2" charset="-122"/>
                </a:rPr>
                <a:t>绝对定位</a:t>
              </a:r>
            </a:p>
          </p:txBody>
        </p:sp>
      </p:grpSp>
      <p:grpSp>
        <p:nvGrpSpPr>
          <p:cNvPr id="238602" name="Group 32"/>
          <p:cNvGrpSpPr>
            <a:grpSpLocks/>
          </p:cNvGrpSpPr>
          <p:nvPr/>
        </p:nvGrpSpPr>
        <p:grpSpPr bwMode="auto">
          <a:xfrm>
            <a:off x="1371600" y="4705350"/>
            <a:ext cx="3482975" cy="1190625"/>
            <a:chOff x="-144" y="3341"/>
            <a:chExt cx="2194" cy="750"/>
          </a:xfrm>
        </p:grpSpPr>
        <p:sp>
          <p:nvSpPr>
            <p:cNvPr id="238603" name="Line 16"/>
            <p:cNvSpPr>
              <a:spLocks noChangeShapeType="1"/>
            </p:cNvSpPr>
            <p:nvPr/>
          </p:nvSpPr>
          <p:spPr bwMode="auto">
            <a:xfrm>
              <a:off x="1680" y="3677"/>
              <a:ext cx="144"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38604" name="Group 31"/>
            <p:cNvGrpSpPr>
              <a:grpSpLocks/>
            </p:cNvGrpSpPr>
            <p:nvPr/>
          </p:nvGrpSpPr>
          <p:grpSpPr bwMode="auto">
            <a:xfrm>
              <a:off x="-144" y="3341"/>
              <a:ext cx="2194" cy="750"/>
              <a:chOff x="1152" y="2976"/>
              <a:chExt cx="2194" cy="750"/>
            </a:xfrm>
          </p:grpSpPr>
          <p:sp>
            <p:nvSpPr>
              <p:cNvPr id="23" name="圆角矩形 22"/>
              <p:cNvSpPr/>
              <p:nvPr/>
            </p:nvSpPr>
            <p:spPr bwMode="auto">
              <a:xfrm>
                <a:off x="1152" y="2976"/>
                <a:ext cx="1787" cy="75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rgbClr val="000000"/>
                  </a:solidFill>
                  <a:latin typeface="微软雅黑" pitchFamily="34" charset="-122"/>
                </a:endParaRPr>
              </a:p>
            </p:txBody>
          </p:sp>
          <p:sp>
            <p:nvSpPr>
              <p:cNvPr id="238606" name="矩形 87"/>
              <p:cNvSpPr>
                <a:spLocks noChangeArrowheads="1"/>
              </p:cNvSpPr>
              <p:nvPr/>
            </p:nvSpPr>
            <p:spPr bwMode="auto">
              <a:xfrm>
                <a:off x="1728" y="3216"/>
                <a:ext cx="1618"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0000"/>
                  </a:lnSpc>
                  <a:spcBef>
                    <a:spcPct val="0"/>
                  </a:spcBef>
                  <a:buFontTx/>
                  <a:buNone/>
                </a:pPr>
                <a:r>
                  <a:rPr lang="zh-CN" altLang="en-US" sz="2400" dirty="0">
                    <a:latin typeface="Tahoma" panose="020B0604030504040204" pitchFamily="34" charset="0"/>
                    <a:ea typeface="宋体" panose="02010600030101010101" pitchFamily="2" charset="-122"/>
                  </a:rPr>
                  <a:t>相对定位</a:t>
                </a:r>
              </a:p>
            </p:txBody>
          </p:sp>
        </p:grpSp>
      </p:grpSp>
      <p:sp>
        <p:nvSpPr>
          <p:cNvPr id="2" name="灯片编号占位符 11">
            <a:extLst>
              <a:ext uri="{FF2B5EF4-FFF2-40B4-BE49-F238E27FC236}">
                <a16:creationId xmlns:a16="http://schemas.microsoft.com/office/drawing/2014/main" id="{7A3CE3DA-D567-4431-BB07-7860190FA1BE}"/>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111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4064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4064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3.4.2 </a:t>
            </a:r>
            <a:r>
              <a:rPr lang="zh-CN" altLang="en-US" sz="2400" b="1">
                <a:latin typeface="黑体" panose="02010609060101010101" pitchFamily="49" charset="-122"/>
                <a:ea typeface="黑体" panose="02010609060101010101" pitchFamily="49" charset="-122"/>
              </a:rPr>
              <a:t>定位技术的分类</a:t>
            </a:r>
          </a:p>
        </p:txBody>
      </p:sp>
      <p:sp>
        <p:nvSpPr>
          <p:cNvPr id="240645"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40646" name="文本框 2"/>
          <p:cNvSpPr txBox="1">
            <a:spLocks noChangeArrowheads="1"/>
          </p:cNvSpPr>
          <p:nvPr/>
        </p:nvSpPr>
        <p:spPr bwMode="auto">
          <a:xfrm>
            <a:off x="503237" y="1702595"/>
            <a:ext cx="81375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根据在定位过程中是否把信息传送到某个后台中心或服务器进行节点坐标的计算</a:t>
            </a:r>
          </a:p>
        </p:txBody>
      </p:sp>
      <p:grpSp>
        <p:nvGrpSpPr>
          <p:cNvPr id="240647" name="组合 56"/>
          <p:cNvGrpSpPr>
            <a:grpSpLocks/>
          </p:cNvGrpSpPr>
          <p:nvPr/>
        </p:nvGrpSpPr>
        <p:grpSpPr bwMode="auto">
          <a:xfrm>
            <a:off x="4427538" y="2565400"/>
            <a:ext cx="3381375" cy="2118380"/>
            <a:chOff x="5305319" y="1953117"/>
            <a:chExt cx="3381481" cy="2118380"/>
          </a:xfrm>
        </p:grpSpPr>
        <p:sp>
          <p:nvSpPr>
            <p:cNvPr id="240660" name="AutoShape 5"/>
            <p:cNvSpPr>
              <a:spLocks noChangeArrowheads="1"/>
            </p:cNvSpPr>
            <p:nvPr/>
          </p:nvSpPr>
          <p:spPr bwMode="gray">
            <a:xfrm rot="-5400000">
              <a:off x="6041177" y="1217259"/>
              <a:ext cx="1838325" cy="3310042"/>
            </a:xfrm>
            <a:prstGeom prst="roundRect">
              <a:avLst>
                <a:gd name="adj" fmla="val 16667"/>
              </a:avLst>
            </a:prstGeom>
            <a:solidFill>
              <a:schemeClr val="accent1"/>
            </a:solidFill>
            <a:ln w="38100">
              <a:solidFill>
                <a:schemeClr val="bg1"/>
              </a:solidFill>
              <a:round/>
              <a:headEnd/>
              <a:tailEnd/>
            </a:ln>
            <a:effectLst>
              <a:outerShdw dist="107763" dir="2700000" algn="ctr" rotWithShape="0">
                <a:srgbClr val="808080">
                  <a:alpha val="50000"/>
                </a:srgbClr>
              </a:outerShdw>
            </a:effectLst>
          </p:spPr>
          <p:txBody>
            <a:bodyPr vert="eaVert"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2400">
                <a:solidFill>
                  <a:schemeClr val="bg1"/>
                </a:solidFill>
                <a:latin typeface="Arial" panose="020B0604020202020204" pitchFamily="34" charset="0"/>
                <a:ea typeface="宋体" panose="02010600030101010101" pitchFamily="2" charset="-122"/>
              </a:endParaRPr>
            </a:p>
          </p:txBody>
        </p:sp>
        <p:sp>
          <p:nvSpPr>
            <p:cNvPr id="240661" name="TextBox 54"/>
            <p:cNvSpPr txBox="1">
              <a:spLocks noChangeArrowheads="1"/>
            </p:cNvSpPr>
            <p:nvPr/>
          </p:nvSpPr>
          <p:spPr bwMode="auto">
            <a:xfrm>
              <a:off x="5410097" y="2132505"/>
              <a:ext cx="327670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400">
                  <a:solidFill>
                    <a:schemeClr val="bg1"/>
                  </a:solidFill>
                  <a:latin typeface="Tahoma" panose="020B0604030504040204" pitchFamily="34" charset="0"/>
                  <a:ea typeface="宋体" panose="02010600030101010101" pitchFamily="2" charset="-122"/>
                </a:rPr>
                <a:t>把所需信息传送到某个中心节点</a:t>
              </a:r>
              <a:r>
                <a:rPr lang="en-US" altLang="zh-CN" sz="2400">
                  <a:solidFill>
                    <a:schemeClr val="bg1"/>
                  </a:solidFill>
                  <a:latin typeface="Tahoma" panose="020B0604030504040204" pitchFamily="34" charset="0"/>
                  <a:ea typeface="宋体" panose="02010600030101010101" pitchFamily="2" charset="-122"/>
                </a:rPr>
                <a:t>(</a:t>
              </a:r>
              <a:r>
                <a:rPr lang="zh-CN" altLang="en-US" sz="2400">
                  <a:solidFill>
                    <a:schemeClr val="bg1"/>
                  </a:solidFill>
                  <a:latin typeface="Tahoma" panose="020B0604030504040204" pitchFamily="34" charset="0"/>
                  <a:ea typeface="宋体" panose="02010600030101010101" pitchFamily="2" charset="-122"/>
                </a:rPr>
                <a:t>例如，一台服务器</a:t>
              </a:r>
              <a:r>
                <a:rPr lang="en-US" altLang="zh-CN" sz="2400">
                  <a:solidFill>
                    <a:schemeClr val="bg1"/>
                  </a:solidFill>
                  <a:latin typeface="Tahoma" panose="020B0604030504040204" pitchFamily="34" charset="0"/>
                  <a:ea typeface="宋体" panose="02010600030101010101" pitchFamily="2" charset="-122"/>
                </a:rPr>
                <a:t>)</a:t>
              </a:r>
              <a:r>
                <a:rPr lang="zh-CN" altLang="en-US" sz="2400">
                  <a:solidFill>
                    <a:schemeClr val="bg1"/>
                  </a:solidFill>
                  <a:latin typeface="Tahoma" panose="020B0604030504040204" pitchFamily="34" charset="0"/>
                  <a:ea typeface="宋体" panose="02010600030101010101" pitchFamily="2" charset="-122"/>
                </a:rPr>
                <a:t>，并在那里进行节点定位计算的方式</a:t>
              </a:r>
            </a:p>
            <a:p>
              <a:pPr eaLnBrk="1" hangingPunct="1">
                <a:lnSpc>
                  <a:spcPct val="80000"/>
                </a:lnSpc>
                <a:buClr>
                  <a:schemeClr val="folHlink"/>
                </a:buClr>
                <a:buSzPct val="60000"/>
                <a:buFont typeface="Wingdings" panose="05000000000000000000" pitchFamily="2" charset="2"/>
                <a:buNone/>
              </a:pPr>
              <a:endParaRPr lang="en-US" altLang="zh-CN" sz="2400">
                <a:solidFill>
                  <a:schemeClr val="bg1"/>
                </a:solidFill>
                <a:latin typeface="Tahoma" panose="020B0604030504040204" pitchFamily="34" charset="0"/>
                <a:ea typeface="宋体" panose="02010600030101010101" pitchFamily="2" charset="-122"/>
              </a:endParaRPr>
            </a:p>
          </p:txBody>
        </p:sp>
      </p:grpSp>
      <p:grpSp>
        <p:nvGrpSpPr>
          <p:cNvPr id="240648" name="组合 1"/>
          <p:cNvGrpSpPr>
            <a:grpSpLocks/>
          </p:cNvGrpSpPr>
          <p:nvPr/>
        </p:nvGrpSpPr>
        <p:grpSpPr bwMode="auto">
          <a:xfrm>
            <a:off x="4427538" y="4851400"/>
            <a:ext cx="3309937" cy="1838325"/>
            <a:chOff x="5072305" y="4109406"/>
            <a:chExt cx="3309938" cy="1838325"/>
          </a:xfrm>
        </p:grpSpPr>
        <p:sp>
          <p:nvSpPr>
            <p:cNvPr id="240658" name="AutoShape 5"/>
            <p:cNvSpPr>
              <a:spLocks noChangeArrowheads="1"/>
            </p:cNvSpPr>
            <p:nvPr/>
          </p:nvSpPr>
          <p:spPr bwMode="gray">
            <a:xfrm rot="-5400000">
              <a:off x="5808111" y="3373600"/>
              <a:ext cx="1838325" cy="3309938"/>
            </a:xfrm>
            <a:prstGeom prst="roundRect">
              <a:avLst>
                <a:gd name="adj" fmla="val 16667"/>
              </a:avLst>
            </a:prstGeom>
            <a:solidFill>
              <a:schemeClr val="accent1"/>
            </a:solidFill>
            <a:ln w="38100">
              <a:solidFill>
                <a:schemeClr val="bg1"/>
              </a:solidFill>
              <a:round/>
              <a:headEnd/>
              <a:tailEnd/>
            </a:ln>
            <a:effectLst>
              <a:outerShdw dist="107763" dir="2700000" algn="ctr" rotWithShape="0">
                <a:srgbClr val="808080">
                  <a:alpha val="50000"/>
                </a:srgbClr>
              </a:outerShdw>
            </a:effectLst>
          </p:spPr>
          <p:txBody>
            <a:bodyPr vert="eaVert"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2400">
                <a:solidFill>
                  <a:schemeClr val="bg1"/>
                </a:solidFill>
                <a:latin typeface="Arial" panose="020B0604020202020204" pitchFamily="34" charset="0"/>
                <a:ea typeface="宋体" panose="02010600030101010101" pitchFamily="2" charset="-122"/>
              </a:endParaRPr>
            </a:p>
          </p:txBody>
        </p:sp>
        <p:sp>
          <p:nvSpPr>
            <p:cNvPr id="240659" name="TextBox 57"/>
            <p:cNvSpPr txBox="1">
              <a:spLocks noChangeArrowheads="1"/>
            </p:cNvSpPr>
            <p:nvPr/>
          </p:nvSpPr>
          <p:spPr bwMode="auto">
            <a:xfrm>
              <a:off x="5148505" y="4566606"/>
              <a:ext cx="3200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400">
                  <a:solidFill>
                    <a:schemeClr val="bg1"/>
                  </a:solidFill>
                  <a:latin typeface="Tahoma" panose="020B0604030504040204" pitchFamily="34" charset="0"/>
                  <a:ea typeface="宋体" panose="02010600030101010101" pitchFamily="2" charset="-122"/>
                </a:rPr>
                <a:t>指依赖节点间的信息交换和协调，由节点自行计算的定位方式。</a:t>
              </a:r>
            </a:p>
          </p:txBody>
        </p:sp>
      </p:grpSp>
      <p:grpSp>
        <p:nvGrpSpPr>
          <p:cNvPr id="240649" name="Group 19"/>
          <p:cNvGrpSpPr>
            <a:grpSpLocks/>
          </p:cNvGrpSpPr>
          <p:nvPr/>
        </p:nvGrpSpPr>
        <p:grpSpPr bwMode="auto">
          <a:xfrm>
            <a:off x="1339850" y="3098800"/>
            <a:ext cx="3011488" cy="1128713"/>
            <a:chOff x="-361" y="2112"/>
            <a:chExt cx="1897" cy="711"/>
          </a:xfrm>
        </p:grpSpPr>
        <p:sp>
          <p:nvSpPr>
            <p:cNvPr id="32" name="圆角矩形 31"/>
            <p:cNvSpPr/>
            <p:nvPr/>
          </p:nvSpPr>
          <p:spPr bwMode="auto">
            <a:xfrm>
              <a:off x="-361" y="2112"/>
              <a:ext cx="1772" cy="711"/>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spcBef>
                  <a:spcPts val="0"/>
                </a:spcBef>
                <a:spcAft>
                  <a:spcPts val="0"/>
                </a:spcAft>
                <a:buClr>
                  <a:srgbClr val="FF0000"/>
                </a:buClr>
                <a:buSzPct val="70000"/>
                <a:buFont typeface="Wingdings" pitchFamily="2" charset="2"/>
                <a:buChar char="n"/>
                <a:tabLst>
                  <a:tab pos="136525" algn="l"/>
                </a:tabLst>
                <a:defRPr/>
              </a:pPr>
              <a:endParaRPr lang="zh-CN" altLang="en-US" sz="2400" dirty="0">
                <a:solidFill>
                  <a:srgbClr val="000000"/>
                </a:solidFill>
                <a:latin typeface="微软雅黑" pitchFamily="34" charset="-122"/>
              </a:endParaRPr>
            </a:p>
          </p:txBody>
        </p:sp>
        <p:sp>
          <p:nvSpPr>
            <p:cNvPr id="240656" name="Line 14"/>
            <p:cNvSpPr>
              <a:spLocks noChangeShapeType="1"/>
            </p:cNvSpPr>
            <p:nvPr/>
          </p:nvSpPr>
          <p:spPr bwMode="auto">
            <a:xfrm flipV="1">
              <a:off x="1392" y="2400"/>
              <a:ext cx="144"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a:p>
          </p:txBody>
        </p:sp>
        <p:sp>
          <p:nvSpPr>
            <p:cNvPr id="240657" name="Text Box 17"/>
            <p:cNvSpPr txBox="1">
              <a:spLocks noChangeArrowheads="1"/>
            </p:cNvSpPr>
            <p:nvPr/>
          </p:nvSpPr>
          <p:spPr bwMode="auto">
            <a:xfrm>
              <a:off x="96" y="2352"/>
              <a:ext cx="108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400">
                  <a:latin typeface="Tahoma" panose="020B0604030504040204" pitchFamily="34" charset="0"/>
                  <a:ea typeface="宋体" panose="02010600030101010101" pitchFamily="2" charset="-122"/>
                </a:rPr>
                <a:t>集中式计算</a:t>
              </a:r>
            </a:p>
          </p:txBody>
        </p:sp>
      </p:grpSp>
      <p:grpSp>
        <p:nvGrpSpPr>
          <p:cNvPr id="240650" name="Group 20"/>
          <p:cNvGrpSpPr>
            <a:grpSpLocks/>
          </p:cNvGrpSpPr>
          <p:nvPr/>
        </p:nvGrpSpPr>
        <p:grpSpPr bwMode="auto">
          <a:xfrm>
            <a:off x="1303338" y="4927600"/>
            <a:ext cx="3222625" cy="1190625"/>
            <a:chOff x="-172" y="3387"/>
            <a:chExt cx="2030" cy="750"/>
          </a:xfrm>
        </p:grpSpPr>
        <p:sp>
          <p:nvSpPr>
            <p:cNvPr id="240651" name="Line 21"/>
            <p:cNvSpPr>
              <a:spLocks noChangeShapeType="1"/>
            </p:cNvSpPr>
            <p:nvPr/>
          </p:nvSpPr>
          <p:spPr bwMode="auto">
            <a:xfrm>
              <a:off x="1632" y="3744"/>
              <a:ext cx="144"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a:p>
          </p:txBody>
        </p:sp>
        <p:grpSp>
          <p:nvGrpSpPr>
            <p:cNvPr id="240652" name="Group 22"/>
            <p:cNvGrpSpPr>
              <a:grpSpLocks/>
            </p:cNvGrpSpPr>
            <p:nvPr/>
          </p:nvGrpSpPr>
          <p:grpSpPr bwMode="auto">
            <a:xfrm>
              <a:off x="-172" y="3387"/>
              <a:ext cx="2030" cy="750"/>
              <a:chOff x="1124" y="3022"/>
              <a:chExt cx="2030" cy="750"/>
            </a:xfrm>
          </p:grpSpPr>
          <p:sp>
            <p:nvSpPr>
              <p:cNvPr id="38" name="圆角矩形 37"/>
              <p:cNvSpPr/>
              <p:nvPr/>
            </p:nvSpPr>
            <p:spPr bwMode="auto">
              <a:xfrm>
                <a:off x="1124" y="3022"/>
                <a:ext cx="1787" cy="75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spcBef>
                    <a:spcPts val="0"/>
                  </a:spcBef>
                  <a:spcAft>
                    <a:spcPts val="0"/>
                  </a:spcAft>
                  <a:buClr>
                    <a:srgbClr val="FF0000"/>
                  </a:buClr>
                  <a:buSzPct val="70000"/>
                  <a:buFont typeface="Wingdings" pitchFamily="2" charset="2"/>
                  <a:buChar char="n"/>
                  <a:tabLst>
                    <a:tab pos="136525" algn="l"/>
                  </a:tabLst>
                  <a:defRPr/>
                </a:pPr>
                <a:endParaRPr lang="zh-CN" altLang="en-US" sz="2400" dirty="0">
                  <a:solidFill>
                    <a:srgbClr val="000000"/>
                  </a:solidFill>
                  <a:latin typeface="微软雅黑" pitchFamily="34" charset="-122"/>
                </a:endParaRPr>
              </a:p>
            </p:txBody>
          </p:sp>
          <p:sp>
            <p:nvSpPr>
              <p:cNvPr id="240654" name="矩形 87"/>
              <p:cNvSpPr>
                <a:spLocks noChangeArrowheads="1"/>
              </p:cNvSpPr>
              <p:nvPr/>
            </p:nvSpPr>
            <p:spPr bwMode="auto">
              <a:xfrm>
                <a:off x="1536" y="3264"/>
                <a:ext cx="1618"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0000"/>
                  </a:lnSpc>
                  <a:spcBef>
                    <a:spcPct val="0"/>
                  </a:spcBef>
                  <a:buFontTx/>
                  <a:buNone/>
                </a:pPr>
                <a:r>
                  <a:rPr lang="zh-CN" altLang="en-US" sz="2400">
                    <a:latin typeface="Tahoma" panose="020B0604030504040204" pitchFamily="34" charset="0"/>
                    <a:ea typeface="宋体" panose="02010600030101010101" pitchFamily="2" charset="-122"/>
                  </a:rPr>
                  <a:t>分布式计算</a:t>
                </a:r>
              </a:p>
            </p:txBody>
          </p:sp>
        </p:grpSp>
      </p:grpSp>
      <p:sp>
        <p:nvSpPr>
          <p:cNvPr id="2" name="灯片编号占位符 11">
            <a:extLst>
              <a:ext uri="{FF2B5EF4-FFF2-40B4-BE49-F238E27FC236}">
                <a16:creationId xmlns:a16="http://schemas.microsoft.com/office/drawing/2014/main" id="{13ECB62F-960F-4044-8A65-CEEF0D3824A4}"/>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112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426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426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3.4.2 </a:t>
            </a:r>
            <a:r>
              <a:rPr lang="zh-CN" altLang="en-US" sz="2400" b="1">
                <a:latin typeface="黑体" panose="02010609060101010101" pitchFamily="49" charset="-122"/>
                <a:ea typeface="黑体" panose="02010609060101010101" pitchFamily="49" charset="-122"/>
              </a:rPr>
              <a:t>定位技术的分类</a:t>
            </a:r>
          </a:p>
        </p:txBody>
      </p:sp>
      <p:sp>
        <p:nvSpPr>
          <p:cNvPr id="242693"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42694" name="文本框 2"/>
          <p:cNvSpPr txBox="1">
            <a:spLocks noChangeArrowheads="1"/>
          </p:cNvSpPr>
          <p:nvPr/>
        </p:nvSpPr>
        <p:spPr bwMode="auto">
          <a:xfrm>
            <a:off x="155575" y="1662113"/>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a:latin typeface="Arial" panose="020B0604020202020204" pitchFamily="34" charset="0"/>
                <a:ea typeface="宋体" panose="02010600030101010101" pitchFamily="2" charset="-122"/>
              </a:rPr>
              <a:t>根据各节点定位的先后次序</a:t>
            </a:r>
          </a:p>
        </p:txBody>
      </p:sp>
      <p:sp>
        <p:nvSpPr>
          <p:cNvPr id="9" name="圆角矩形 8"/>
          <p:cNvSpPr/>
          <p:nvPr/>
        </p:nvSpPr>
        <p:spPr bwMode="auto">
          <a:xfrm>
            <a:off x="1303784" y="2799625"/>
            <a:ext cx="2812673" cy="1129402"/>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spcBef>
                <a:spcPts val="0"/>
              </a:spcBef>
              <a:spcAft>
                <a:spcPts val="0"/>
              </a:spcAft>
              <a:buClr>
                <a:srgbClr val="FF0000"/>
              </a:buClr>
              <a:buSzPct val="70000"/>
              <a:buFont typeface="Wingdings" pitchFamily="2" charset="2"/>
              <a:buChar char="n"/>
              <a:tabLst>
                <a:tab pos="136525" algn="l"/>
              </a:tabLst>
              <a:defRPr/>
            </a:pPr>
            <a:endParaRPr lang="zh-CN" altLang="en-US" sz="2400" dirty="0">
              <a:solidFill>
                <a:srgbClr val="000000"/>
              </a:solidFill>
              <a:latin typeface="微软雅黑" pitchFamily="34" charset="-122"/>
            </a:endParaRPr>
          </a:p>
        </p:txBody>
      </p:sp>
      <p:grpSp>
        <p:nvGrpSpPr>
          <p:cNvPr id="242696" name="组合 56"/>
          <p:cNvGrpSpPr>
            <a:grpSpLocks/>
          </p:cNvGrpSpPr>
          <p:nvPr/>
        </p:nvGrpSpPr>
        <p:grpSpPr bwMode="auto">
          <a:xfrm>
            <a:off x="4427537" y="2343150"/>
            <a:ext cx="3793183" cy="2821532"/>
            <a:chOff x="5305319" y="1953117"/>
            <a:chExt cx="3350117" cy="2821532"/>
          </a:xfrm>
        </p:grpSpPr>
        <p:sp>
          <p:nvSpPr>
            <p:cNvPr id="242707" name="AutoShape 5"/>
            <p:cNvSpPr>
              <a:spLocks noChangeArrowheads="1"/>
            </p:cNvSpPr>
            <p:nvPr/>
          </p:nvSpPr>
          <p:spPr bwMode="gray">
            <a:xfrm rot="-5400000">
              <a:off x="6041177" y="1217259"/>
              <a:ext cx="1838325" cy="3310042"/>
            </a:xfrm>
            <a:prstGeom prst="roundRect">
              <a:avLst>
                <a:gd name="adj" fmla="val 16667"/>
              </a:avLst>
            </a:prstGeom>
            <a:solidFill>
              <a:schemeClr val="accent1"/>
            </a:solidFill>
            <a:ln w="38100">
              <a:solidFill>
                <a:schemeClr val="bg1"/>
              </a:solidFill>
              <a:round/>
              <a:headEnd/>
              <a:tailEnd/>
            </a:ln>
            <a:effectLst>
              <a:outerShdw dist="107763" dir="2700000" algn="ctr" rotWithShape="0">
                <a:srgbClr val="808080">
                  <a:alpha val="50000"/>
                </a:srgbClr>
              </a:outerShdw>
            </a:effectLst>
          </p:spPr>
          <p:txBody>
            <a:bodyPr vert="eaVert"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2400">
                <a:solidFill>
                  <a:schemeClr val="bg1"/>
                </a:solidFill>
                <a:latin typeface="Arial" panose="020B0604020202020204" pitchFamily="34" charset="0"/>
                <a:ea typeface="宋体" panose="02010600030101010101" pitchFamily="2" charset="-122"/>
              </a:endParaRPr>
            </a:p>
          </p:txBody>
        </p:sp>
        <p:sp>
          <p:nvSpPr>
            <p:cNvPr id="242708" name="TextBox 54"/>
            <p:cNvSpPr txBox="1">
              <a:spLocks noChangeArrowheads="1"/>
            </p:cNvSpPr>
            <p:nvPr/>
          </p:nvSpPr>
          <p:spPr bwMode="auto">
            <a:xfrm>
              <a:off x="5378733" y="2096993"/>
              <a:ext cx="327670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zh-CN" sz="2400" dirty="0">
                  <a:solidFill>
                    <a:schemeClr val="bg1"/>
                  </a:solidFill>
                  <a:latin typeface="Tahoma" panose="020B0604030504040204" pitchFamily="34" charset="0"/>
                  <a:ea typeface="宋体" panose="02010600030101010101" pitchFamily="2" charset="-122"/>
                </a:rPr>
                <a:t>从信标节点开始，首先它的邻居节点开始定位，然后逐渐向外围进行延伸，即各个节点依次实现定位。</a:t>
              </a:r>
            </a:p>
            <a:p>
              <a:pPr eaLnBrk="1" hangingPunct="1">
                <a:spcBef>
                  <a:spcPct val="0"/>
                </a:spcBef>
                <a:buFontTx/>
                <a:buNone/>
              </a:pPr>
              <a:endParaRPr lang="zh-CN" altLang="en-US" sz="2400" dirty="0">
                <a:solidFill>
                  <a:schemeClr val="bg1"/>
                </a:solidFill>
                <a:latin typeface="Tahoma" panose="020B0604030504040204" pitchFamily="34" charset="0"/>
                <a:ea typeface="宋体" panose="02010600030101010101" pitchFamily="2" charset="-122"/>
              </a:endParaRPr>
            </a:p>
            <a:p>
              <a:pPr eaLnBrk="1" hangingPunct="1">
                <a:spcBef>
                  <a:spcPct val="0"/>
                </a:spcBef>
                <a:buFontTx/>
                <a:buNone/>
              </a:pPr>
              <a:r>
                <a:rPr lang="zh-CN" altLang="en-US" sz="2400" dirty="0">
                  <a:solidFill>
                    <a:schemeClr val="bg1"/>
                  </a:solidFill>
                  <a:latin typeface="Tahoma" panose="020B0604030504040204" pitchFamily="34" charset="0"/>
                  <a:ea typeface="宋体" panose="02010600030101010101" pitchFamily="2" charset="-122"/>
                </a:rPr>
                <a:t>   </a:t>
              </a:r>
            </a:p>
            <a:p>
              <a:pPr eaLnBrk="1" hangingPunct="1">
                <a:lnSpc>
                  <a:spcPct val="80000"/>
                </a:lnSpc>
                <a:buClr>
                  <a:schemeClr val="folHlink"/>
                </a:buClr>
                <a:buSzPct val="60000"/>
                <a:buFont typeface="Wingdings" panose="05000000000000000000" pitchFamily="2" charset="2"/>
                <a:buNone/>
              </a:pPr>
              <a:endParaRPr lang="en-US" altLang="zh-CN" sz="2400" dirty="0">
                <a:solidFill>
                  <a:schemeClr val="bg1"/>
                </a:solidFill>
                <a:latin typeface="Tahoma" panose="020B0604030504040204" pitchFamily="34" charset="0"/>
                <a:ea typeface="宋体" panose="02010600030101010101" pitchFamily="2" charset="-122"/>
              </a:endParaRPr>
            </a:p>
          </p:txBody>
        </p:sp>
      </p:grpSp>
      <p:grpSp>
        <p:nvGrpSpPr>
          <p:cNvPr id="242697" name="组合 1"/>
          <p:cNvGrpSpPr>
            <a:grpSpLocks/>
          </p:cNvGrpSpPr>
          <p:nvPr/>
        </p:nvGrpSpPr>
        <p:grpSpPr bwMode="auto">
          <a:xfrm>
            <a:off x="4351338" y="4552950"/>
            <a:ext cx="3821062" cy="1838325"/>
            <a:chOff x="4996105" y="4033205"/>
            <a:chExt cx="3309938" cy="1838325"/>
          </a:xfrm>
        </p:grpSpPr>
        <p:sp>
          <p:nvSpPr>
            <p:cNvPr id="242705" name="AutoShape 5"/>
            <p:cNvSpPr>
              <a:spLocks noChangeArrowheads="1"/>
            </p:cNvSpPr>
            <p:nvPr/>
          </p:nvSpPr>
          <p:spPr bwMode="gray">
            <a:xfrm rot="-5400000">
              <a:off x="5731911" y="3297399"/>
              <a:ext cx="1838325" cy="3309938"/>
            </a:xfrm>
            <a:prstGeom prst="roundRect">
              <a:avLst>
                <a:gd name="adj" fmla="val 16667"/>
              </a:avLst>
            </a:prstGeom>
            <a:solidFill>
              <a:schemeClr val="accent1"/>
            </a:solidFill>
            <a:ln w="38100">
              <a:solidFill>
                <a:schemeClr val="bg1"/>
              </a:solidFill>
              <a:round/>
              <a:headEnd/>
              <a:tailEnd/>
            </a:ln>
            <a:effectLst>
              <a:outerShdw dist="107763" dir="2700000" algn="ctr" rotWithShape="0">
                <a:srgbClr val="808080">
                  <a:alpha val="50000"/>
                </a:srgbClr>
              </a:outerShdw>
            </a:effectLst>
          </p:spPr>
          <p:txBody>
            <a:bodyPr vert="eaVert"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2400">
                <a:solidFill>
                  <a:schemeClr val="bg1"/>
                </a:solidFill>
                <a:latin typeface="Arial" panose="020B0604020202020204" pitchFamily="34" charset="0"/>
                <a:ea typeface="宋体" panose="02010600030101010101" pitchFamily="2" charset="-122"/>
              </a:endParaRPr>
            </a:p>
          </p:txBody>
        </p:sp>
        <p:sp>
          <p:nvSpPr>
            <p:cNvPr id="242706" name="TextBox 57"/>
            <p:cNvSpPr txBox="1">
              <a:spLocks noChangeArrowheads="1"/>
            </p:cNvSpPr>
            <p:nvPr/>
          </p:nvSpPr>
          <p:spPr bwMode="auto">
            <a:xfrm>
              <a:off x="5072304" y="4223155"/>
              <a:ext cx="3200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zh-CN" sz="2400" dirty="0">
                  <a:solidFill>
                    <a:schemeClr val="bg1"/>
                  </a:solidFill>
                  <a:latin typeface="Tahoma" panose="020B0604030504040204" pitchFamily="34" charset="0"/>
                  <a:ea typeface="宋体" panose="02010600030101010101" pitchFamily="2" charset="-122"/>
                </a:rPr>
                <a:t>定位一旦开始，所有的节点同时进行位置坐标的计算，即定位。不存在先后次序</a:t>
              </a:r>
              <a:r>
                <a:rPr lang="zh-CN" altLang="en-US" sz="2400" dirty="0">
                  <a:solidFill>
                    <a:schemeClr val="bg1"/>
                  </a:solidFill>
                  <a:latin typeface="Tahoma" panose="020B0604030504040204" pitchFamily="34" charset="0"/>
                  <a:ea typeface="宋体" panose="02010600030101010101" pitchFamily="2" charset="-122"/>
                </a:rPr>
                <a:t>。</a:t>
              </a:r>
              <a:endParaRPr lang="zh-CN" altLang="zh-CN" sz="2400" dirty="0">
                <a:solidFill>
                  <a:schemeClr val="bg1"/>
                </a:solidFill>
                <a:latin typeface="Tahoma" panose="020B0604030504040204" pitchFamily="34" charset="0"/>
                <a:ea typeface="宋体" panose="02010600030101010101" pitchFamily="2" charset="-122"/>
              </a:endParaRPr>
            </a:p>
          </p:txBody>
        </p:sp>
      </p:grpSp>
      <p:grpSp>
        <p:nvGrpSpPr>
          <p:cNvPr id="242698" name="Group 16"/>
          <p:cNvGrpSpPr>
            <a:grpSpLocks/>
          </p:cNvGrpSpPr>
          <p:nvPr/>
        </p:nvGrpSpPr>
        <p:grpSpPr bwMode="auto">
          <a:xfrm>
            <a:off x="1447801" y="3181357"/>
            <a:ext cx="2903538" cy="461964"/>
            <a:chOff x="1051" y="2256"/>
            <a:chExt cx="1829" cy="291"/>
          </a:xfrm>
        </p:grpSpPr>
        <p:sp>
          <p:nvSpPr>
            <p:cNvPr id="242703" name="Text Box 7"/>
            <p:cNvSpPr txBox="1">
              <a:spLocks noChangeArrowheads="1"/>
            </p:cNvSpPr>
            <p:nvPr/>
          </p:nvSpPr>
          <p:spPr bwMode="auto">
            <a:xfrm>
              <a:off x="1051" y="2256"/>
              <a:ext cx="166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400" dirty="0">
                  <a:latin typeface="Tahoma" panose="020B0604030504040204" pitchFamily="34" charset="0"/>
                  <a:ea typeface="宋体" panose="02010600030101010101" pitchFamily="2" charset="-122"/>
                </a:rPr>
                <a:t>递增式的定位算法</a:t>
              </a:r>
            </a:p>
          </p:txBody>
        </p:sp>
        <p:sp>
          <p:nvSpPr>
            <p:cNvPr id="242704" name="Line 14"/>
            <p:cNvSpPr>
              <a:spLocks noChangeShapeType="1"/>
            </p:cNvSpPr>
            <p:nvPr/>
          </p:nvSpPr>
          <p:spPr bwMode="auto">
            <a:xfrm flipV="1">
              <a:off x="2736" y="2304"/>
              <a:ext cx="144"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a:p>
          </p:txBody>
        </p:sp>
      </p:grpSp>
      <p:grpSp>
        <p:nvGrpSpPr>
          <p:cNvPr id="242699" name="Group 17"/>
          <p:cNvGrpSpPr>
            <a:grpSpLocks/>
          </p:cNvGrpSpPr>
          <p:nvPr/>
        </p:nvGrpSpPr>
        <p:grpSpPr bwMode="auto">
          <a:xfrm>
            <a:off x="1227138" y="4705350"/>
            <a:ext cx="3124200" cy="1190625"/>
            <a:chOff x="720" y="2880"/>
            <a:chExt cx="1968" cy="750"/>
          </a:xfrm>
        </p:grpSpPr>
        <p:sp>
          <p:nvSpPr>
            <p:cNvPr id="20" name="圆角矩形 19"/>
            <p:cNvSpPr/>
            <p:nvPr/>
          </p:nvSpPr>
          <p:spPr bwMode="auto">
            <a:xfrm>
              <a:off x="720" y="2880"/>
              <a:ext cx="1787" cy="75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spcBef>
                  <a:spcPts val="0"/>
                </a:spcBef>
                <a:spcAft>
                  <a:spcPts val="0"/>
                </a:spcAft>
                <a:buClr>
                  <a:srgbClr val="FF0000"/>
                </a:buClr>
                <a:buSzPct val="70000"/>
                <a:buFont typeface="Wingdings" pitchFamily="2" charset="2"/>
                <a:buChar char="n"/>
                <a:tabLst>
                  <a:tab pos="136525" algn="l"/>
                </a:tabLst>
                <a:defRPr/>
              </a:pPr>
              <a:endParaRPr lang="zh-CN" altLang="en-US" sz="2400" dirty="0">
                <a:solidFill>
                  <a:srgbClr val="000000"/>
                </a:solidFill>
                <a:latin typeface="微软雅黑" pitchFamily="34" charset="-122"/>
              </a:endParaRPr>
            </a:p>
          </p:txBody>
        </p:sp>
        <p:sp>
          <p:nvSpPr>
            <p:cNvPr id="242701" name="矩形 87"/>
            <p:cNvSpPr>
              <a:spLocks noChangeArrowheads="1"/>
            </p:cNvSpPr>
            <p:nvPr/>
          </p:nvSpPr>
          <p:spPr bwMode="auto">
            <a:xfrm>
              <a:off x="813" y="3156"/>
              <a:ext cx="1699"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0000"/>
                </a:lnSpc>
                <a:spcBef>
                  <a:spcPct val="0"/>
                </a:spcBef>
                <a:buFontTx/>
                <a:buNone/>
              </a:pPr>
              <a:r>
                <a:rPr lang="zh-CN" altLang="en-US" sz="2400" dirty="0">
                  <a:latin typeface="Tahoma" panose="020B0604030504040204" pitchFamily="34" charset="0"/>
                  <a:ea typeface="宋体" panose="02010600030101010101" pitchFamily="2" charset="-122"/>
                </a:rPr>
                <a:t>并发式的定位算法</a:t>
              </a:r>
            </a:p>
          </p:txBody>
        </p:sp>
        <p:sp>
          <p:nvSpPr>
            <p:cNvPr id="242702" name="Line 15"/>
            <p:cNvSpPr>
              <a:spLocks noChangeShapeType="1"/>
            </p:cNvSpPr>
            <p:nvPr/>
          </p:nvSpPr>
          <p:spPr bwMode="auto">
            <a:xfrm>
              <a:off x="2544" y="3216"/>
              <a:ext cx="144"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a:p>
          </p:txBody>
        </p:sp>
      </p:grpSp>
      <p:sp>
        <p:nvSpPr>
          <p:cNvPr id="2" name="灯片编号占位符 11">
            <a:extLst>
              <a:ext uri="{FF2B5EF4-FFF2-40B4-BE49-F238E27FC236}">
                <a16:creationId xmlns:a16="http://schemas.microsoft.com/office/drawing/2014/main" id="{3AE7561C-2E0F-476E-8D04-BBBABA02D1C2}"/>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113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4473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4474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3.4.2 </a:t>
            </a:r>
            <a:r>
              <a:rPr lang="zh-CN" altLang="en-US" sz="2400" b="1">
                <a:latin typeface="黑体" panose="02010609060101010101" pitchFamily="49" charset="-122"/>
                <a:ea typeface="黑体" panose="02010609060101010101" pitchFamily="49" charset="-122"/>
              </a:rPr>
              <a:t>定位技术的分类</a:t>
            </a:r>
          </a:p>
        </p:txBody>
      </p:sp>
      <p:sp>
        <p:nvSpPr>
          <p:cNvPr id="244741"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44742" name="文本框 2"/>
          <p:cNvSpPr txBox="1">
            <a:spLocks noChangeArrowheads="1"/>
          </p:cNvSpPr>
          <p:nvPr/>
        </p:nvSpPr>
        <p:spPr bwMode="auto">
          <a:xfrm>
            <a:off x="155575" y="1662113"/>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根据定位过程中实际测量节点间的距离和角度与否</a:t>
            </a:r>
          </a:p>
        </p:txBody>
      </p:sp>
      <p:grpSp>
        <p:nvGrpSpPr>
          <p:cNvPr id="244743" name="组合 56"/>
          <p:cNvGrpSpPr>
            <a:grpSpLocks/>
          </p:cNvGrpSpPr>
          <p:nvPr/>
        </p:nvGrpSpPr>
        <p:grpSpPr bwMode="auto">
          <a:xfrm>
            <a:off x="4644008" y="2276872"/>
            <a:ext cx="3352800" cy="1838325"/>
            <a:chOff x="3552665" y="1876915"/>
            <a:chExt cx="3352903" cy="1838325"/>
          </a:xfrm>
        </p:grpSpPr>
        <p:sp>
          <p:nvSpPr>
            <p:cNvPr id="244756" name="AutoShape 5"/>
            <p:cNvSpPr>
              <a:spLocks noChangeArrowheads="1"/>
            </p:cNvSpPr>
            <p:nvPr/>
          </p:nvSpPr>
          <p:spPr bwMode="gray">
            <a:xfrm rot="-5400000">
              <a:off x="4288522" y="1141058"/>
              <a:ext cx="1838325" cy="3310039"/>
            </a:xfrm>
            <a:prstGeom prst="roundRect">
              <a:avLst>
                <a:gd name="adj" fmla="val 16667"/>
              </a:avLst>
            </a:prstGeom>
            <a:solidFill>
              <a:schemeClr val="accent1"/>
            </a:solidFill>
            <a:ln w="38100">
              <a:solidFill>
                <a:schemeClr val="bg1"/>
              </a:solidFill>
              <a:round/>
              <a:headEnd/>
              <a:tailEnd/>
            </a:ln>
            <a:effectLst>
              <a:outerShdw dist="107763" dir="2700000" algn="ctr" rotWithShape="0">
                <a:srgbClr val="808080">
                  <a:alpha val="50000"/>
                </a:srgbClr>
              </a:outerShdw>
            </a:effectLst>
          </p:spPr>
          <p:txBody>
            <a:bodyPr vert="eaVert"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2400">
                <a:solidFill>
                  <a:schemeClr val="bg1"/>
                </a:solidFill>
                <a:latin typeface="Arial" panose="020B0604020202020204" pitchFamily="34" charset="0"/>
                <a:ea typeface="宋体" panose="02010600030101010101" pitchFamily="2" charset="-122"/>
              </a:endParaRPr>
            </a:p>
          </p:txBody>
        </p:sp>
        <p:sp>
          <p:nvSpPr>
            <p:cNvPr id="244757" name="TextBox 54"/>
            <p:cNvSpPr txBox="1">
              <a:spLocks noChangeArrowheads="1"/>
            </p:cNvSpPr>
            <p:nvPr/>
          </p:nvSpPr>
          <p:spPr bwMode="auto">
            <a:xfrm>
              <a:off x="3628866" y="2410316"/>
              <a:ext cx="3276702"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0000"/>
                </a:lnSpc>
                <a:buClr>
                  <a:schemeClr val="folHlink"/>
                </a:buClr>
                <a:buSzPct val="60000"/>
                <a:buFont typeface="Wingdings" panose="05000000000000000000" pitchFamily="2" charset="2"/>
                <a:buNone/>
              </a:pPr>
              <a:r>
                <a:rPr lang="zh-CN" altLang="en-US" sz="2400">
                  <a:solidFill>
                    <a:schemeClr val="bg1"/>
                  </a:solidFill>
                  <a:latin typeface="Tahoma" panose="020B0604030504040204" pitchFamily="34" charset="0"/>
                  <a:ea typeface="宋体" panose="02010600030101010101" pitchFamily="2" charset="-122"/>
                </a:rPr>
                <a:t>通过测量节点间点到点的距离或角度等信息进行位置估计；</a:t>
              </a:r>
            </a:p>
          </p:txBody>
        </p:sp>
      </p:grpSp>
      <p:grpSp>
        <p:nvGrpSpPr>
          <p:cNvPr id="244744" name="组合 1"/>
          <p:cNvGrpSpPr>
            <a:grpSpLocks/>
          </p:cNvGrpSpPr>
          <p:nvPr/>
        </p:nvGrpSpPr>
        <p:grpSpPr bwMode="auto">
          <a:xfrm>
            <a:off x="4685283" y="4353321"/>
            <a:ext cx="3309937" cy="2403192"/>
            <a:chOff x="7358307" y="4484342"/>
            <a:chExt cx="3309938" cy="2307543"/>
          </a:xfrm>
        </p:grpSpPr>
        <p:sp>
          <p:nvSpPr>
            <p:cNvPr id="244754" name="AutoShape 5"/>
            <p:cNvSpPr>
              <a:spLocks noChangeArrowheads="1"/>
            </p:cNvSpPr>
            <p:nvPr/>
          </p:nvSpPr>
          <p:spPr bwMode="gray">
            <a:xfrm rot="-5400000">
              <a:off x="8094113" y="3748536"/>
              <a:ext cx="1838325" cy="3309938"/>
            </a:xfrm>
            <a:prstGeom prst="roundRect">
              <a:avLst>
                <a:gd name="adj" fmla="val 16667"/>
              </a:avLst>
            </a:prstGeom>
            <a:solidFill>
              <a:schemeClr val="accent1"/>
            </a:solidFill>
            <a:ln w="38100">
              <a:solidFill>
                <a:schemeClr val="bg1"/>
              </a:solidFill>
              <a:round/>
              <a:headEnd/>
              <a:tailEnd/>
            </a:ln>
            <a:effectLst>
              <a:outerShdw dist="107763" dir="2700000" algn="ctr" rotWithShape="0">
                <a:srgbClr val="808080">
                  <a:alpha val="50000"/>
                </a:srgbClr>
              </a:outerShdw>
            </a:effectLst>
          </p:spPr>
          <p:txBody>
            <a:bodyPr vert="eaVert"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2400">
                <a:solidFill>
                  <a:schemeClr val="bg1"/>
                </a:solidFill>
                <a:latin typeface="Arial" panose="020B0604020202020204" pitchFamily="34" charset="0"/>
                <a:ea typeface="宋体" panose="02010600030101010101" pitchFamily="2" charset="-122"/>
              </a:endParaRPr>
            </a:p>
          </p:txBody>
        </p:sp>
        <p:sp>
          <p:nvSpPr>
            <p:cNvPr id="244755" name="TextBox 57"/>
            <p:cNvSpPr txBox="1">
              <a:spLocks noChangeArrowheads="1"/>
            </p:cNvSpPr>
            <p:nvPr/>
          </p:nvSpPr>
          <p:spPr bwMode="auto">
            <a:xfrm>
              <a:off x="7434506" y="5142846"/>
              <a:ext cx="3200400" cy="164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0000"/>
                </a:lnSpc>
                <a:buClr>
                  <a:schemeClr val="folHlink"/>
                </a:buClr>
                <a:buSzPct val="60000"/>
                <a:buFont typeface="Wingdings" panose="05000000000000000000" pitchFamily="2" charset="2"/>
                <a:buNone/>
              </a:pPr>
              <a:r>
                <a:rPr lang="zh-CN" altLang="en-US" sz="2400">
                  <a:solidFill>
                    <a:schemeClr val="bg1"/>
                  </a:solidFill>
                  <a:latin typeface="Tahoma" panose="020B0604030504040204" pitchFamily="34" charset="0"/>
                  <a:ea typeface="宋体" panose="02010600030101010101" pitchFamily="2" charset="-122"/>
                </a:rPr>
                <a:t>无须距离和角度信息，仅根据网络连通性等信息即可实现。</a:t>
              </a:r>
            </a:p>
            <a:p>
              <a:pPr eaLnBrk="1" hangingPunct="1">
                <a:lnSpc>
                  <a:spcPct val="80000"/>
                </a:lnSpc>
                <a:buClr>
                  <a:schemeClr val="folHlink"/>
                </a:buClr>
                <a:buSzPct val="60000"/>
                <a:buFont typeface="Wingdings" panose="05000000000000000000" pitchFamily="2" charset="2"/>
                <a:buNone/>
              </a:pPr>
              <a:endParaRPr lang="zh-CN" altLang="en-US" sz="2400">
                <a:solidFill>
                  <a:schemeClr val="bg1"/>
                </a:solidFill>
                <a:latin typeface="Arial" panose="020B0604020202020204" pitchFamily="34" charset="0"/>
                <a:ea typeface="宋体" panose="02010600030101010101" pitchFamily="2" charset="-122"/>
              </a:endParaRPr>
            </a:p>
            <a:p>
              <a:pPr eaLnBrk="1" hangingPunct="1">
                <a:spcBef>
                  <a:spcPct val="0"/>
                </a:spcBef>
                <a:buFontTx/>
                <a:buNone/>
              </a:pPr>
              <a:endParaRPr lang="en-US" altLang="zh-CN" sz="2400">
                <a:solidFill>
                  <a:schemeClr val="bg1"/>
                </a:solidFill>
                <a:latin typeface="宋体" panose="02010600030101010101" pitchFamily="2" charset="-122"/>
                <a:ea typeface="宋体" panose="02010600030101010101" pitchFamily="2" charset="-122"/>
              </a:endParaRPr>
            </a:p>
          </p:txBody>
        </p:sp>
      </p:grpSp>
      <p:grpSp>
        <p:nvGrpSpPr>
          <p:cNvPr id="244745" name="Group 60"/>
          <p:cNvGrpSpPr>
            <a:grpSpLocks/>
          </p:cNvGrpSpPr>
          <p:nvPr/>
        </p:nvGrpSpPr>
        <p:grpSpPr bwMode="auto">
          <a:xfrm>
            <a:off x="611561" y="5039119"/>
            <a:ext cx="3713360" cy="881065"/>
            <a:chOff x="164" y="3262"/>
            <a:chExt cx="2264" cy="750"/>
          </a:xfrm>
        </p:grpSpPr>
        <p:grpSp>
          <p:nvGrpSpPr>
            <p:cNvPr id="244750" name="组合 47"/>
            <p:cNvGrpSpPr>
              <a:grpSpLocks/>
            </p:cNvGrpSpPr>
            <p:nvPr/>
          </p:nvGrpSpPr>
          <p:grpSpPr bwMode="auto">
            <a:xfrm>
              <a:off x="164" y="3262"/>
              <a:ext cx="1787" cy="750"/>
              <a:chOff x="4727956" y="3917139"/>
              <a:chExt cx="2833774" cy="628650"/>
            </a:xfrm>
          </p:grpSpPr>
          <p:sp>
            <p:nvSpPr>
              <p:cNvPr id="18" name="圆角矩形 17"/>
              <p:cNvSpPr/>
              <p:nvPr/>
            </p:nvSpPr>
            <p:spPr bwMode="auto">
              <a:xfrm>
                <a:off x="4727956" y="3917139"/>
                <a:ext cx="2833774" cy="62865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spcBef>
                    <a:spcPts val="0"/>
                  </a:spcBef>
                  <a:spcAft>
                    <a:spcPts val="0"/>
                  </a:spcAft>
                  <a:buClr>
                    <a:srgbClr val="FF0000"/>
                  </a:buClr>
                  <a:buSzPct val="70000"/>
                  <a:buFont typeface="Wingdings" pitchFamily="2" charset="2"/>
                  <a:buChar char="n"/>
                  <a:tabLst>
                    <a:tab pos="136525" algn="l"/>
                  </a:tabLst>
                  <a:defRPr/>
                </a:pPr>
                <a:endParaRPr lang="zh-CN" altLang="en-US" sz="2400" dirty="0">
                  <a:solidFill>
                    <a:srgbClr val="000000"/>
                  </a:solidFill>
                  <a:latin typeface="微软雅黑" pitchFamily="34" charset="-122"/>
                </a:endParaRPr>
              </a:p>
            </p:txBody>
          </p:sp>
          <p:sp>
            <p:nvSpPr>
              <p:cNvPr id="244753" name="矩形 87"/>
              <p:cNvSpPr>
                <a:spLocks noChangeArrowheads="1"/>
              </p:cNvSpPr>
              <p:nvPr/>
            </p:nvSpPr>
            <p:spPr bwMode="auto">
              <a:xfrm>
                <a:off x="4854312" y="4092936"/>
                <a:ext cx="2566050" cy="35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0000"/>
                  </a:lnSpc>
                  <a:spcBef>
                    <a:spcPct val="0"/>
                  </a:spcBef>
                  <a:buFontTx/>
                  <a:buNone/>
                </a:pPr>
                <a:r>
                  <a:rPr lang="zh-CN" altLang="en-US" sz="2400" dirty="0">
                    <a:latin typeface="Tahoma" panose="020B0604030504040204" pitchFamily="34" charset="0"/>
                    <a:ea typeface="宋体" panose="02010600030101010101" pitchFamily="2" charset="-122"/>
                  </a:rPr>
                  <a:t>与距离无关的定位</a:t>
                </a:r>
              </a:p>
            </p:txBody>
          </p:sp>
        </p:grpSp>
        <p:sp>
          <p:nvSpPr>
            <p:cNvPr id="244751" name="Line 16"/>
            <p:cNvSpPr>
              <a:spLocks noChangeShapeType="1"/>
            </p:cNvSpPr>
            <p:nvPr/>
          </p:nvSpPr>
          <p:spPr bwMode="auto">
            <a:xfrm>
              <a:off x="2284" y="3590"/>
              <a:ext cx="144"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a:p>
          </p:txBody>
        </p:sp>
      </p:grpSp>
      <p:grpSp>
        <p:nvGrpSpPr>
          <p:cNvPr id="244746" name="Group 59"/>
          <p:cNvGrpSpPr>
            <a:grpSpLocks/>
          </p:cNvGrpSpPr>
          <p:nvPr/>
        </p:nvGrpSpPr>
        <p:grpSpPr bwMode="auto">
          <a:xfrm>
            <a:off x="611561" y="3106486"/>
            <a:ext cx="3710395" cy="881066"/>
            <a:chOff x="2456" y="2242"/>
            <a:chExt cx="2317" cy="711"/>
          </a:xfrm>
        </p:grpSpPr>
        <p:sp>
          <p:nvSpPr>
            <p:cNvPr id="21" name="圆角矩形 20"/>
            <p:cNvSpPr/>
            <p:nvPr/>
          </p:nvSpPr>
          <p:spPr bwMode="auto">
            <a:xfrm>
              <a:off x="2456" y="2242"/>
              <a:ext cx="1772" cy="711"/>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spcBef>
                  <a:spcPts val="0"/>
                </a:spcBef>
                <a:spcAft>
                  <a:spcPts val="0"/>
                </a:spcAft>
                <a:buClr>
                  <a:srgbClr val="FF0000"/>
                </a:buClr>
                <a:buSzPct val="70000"/>
                <a:buFont typeface="Wingdings" pitchFamily="2" charset="2"/>
                <a:buChar char="n"/>
                <a:tabLst>
                  <a:tab pos="136525" algn="l"/>
                </a:tabLst>
                <a:defRPr/>
              </a:pPr>
              <a:endParaRPr lang="zh-CN" altLang="en-US" sz="2400" dirty="0">
                <a:solidFill>
                  <a:srgbClr val="000000"/>
                </a:solidFill>
                <a:latin typeface="微软雅黑" pitchFamily="34" charset="-122"/>
              </a:endParaRPr>
            </a:p>
          </p:txBody>
        </p:sp>
        <p:sp>
          <p:nvSpPr>
            <p:cNvPr id="244748" name="Text Box 57"/>
            <p:cNvSpPr txBox="1">
              <a:spLocks noChangeArrowheads="1"/>
            </p:cNvSpPr>
            <p:nvPr/>
          </p:nvSpPr>
          <p:spPr bwMode="auto">
            <a:xfrm>
              <a:off x="2575" y="2405"/>
              <a:ext cx="1955"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400" dirty="0">
                  <a:latin typeface="Tahoma" panose="020B0604030504040204" pitchFamily="34" charset="0"/>
                  <a:ea typeface="宋体" panose="02010600030101010101" pitchFamily="2" charset="-122"/>
                </a:rPr>
                <a:t>基于测距的定位</a:t>
              </a:r>
            </a:p>
          </p:txBody>
        </p:sp>
        <p:sp>
          <p:nvSpPr>
            <p:cNvPr id="244749" name="Line 58"/>
            <p:cNvSpPr>
              <a:spLocks noChangeShapeType="1"/>
            </p:cNvSpPr>
            <p:nvPr/>
          </p:nvSpPr>
          <p:spPr bwMode="auto">
            <a:xfrm flipV="1">
              <a:off x="4629" y="2502"/>
              <a:ext cx="144"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a:p>
          </p:txBody>
        </p:sp>
      </p:grpSp>
      <p:sp>
        <p:nvSpPr>
          <p:cNvPr id="2" name="灯片编号占位符 11">
            <a:extLst>
              <a:ext uri="{FF2B5EF4-FFF2-40B4-BE49-F238E27FC236}">
                <a16:creationId xmlns:a16="http://schemas.microsoft.com/office/drawing/2014/main" id="{04ECCD1E-B295-4971-B6B5-DFA2A34824AC}"/>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114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extBox 4"/>
          <p:cNvSpPr txBox="1">
            <a:spLocks noChangeArrowheads="1"/>
          </p:cNvSpPr>
          <p:nvPr/>
        </p:nvSpPr>
        <p:spPr bwMode="auto">
          <a:xfrm>
            <a:off x="107504" y="2852192"/>
            <a:ext cx="1981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1800">
                <a:latin typeface="Tahoma" panose="020B0604030504040204" pitchFamily="34" charset="0"/>
                <a:ea typeface="宋体" panose="02010600030101010101" pitchFamily="2" charset="-122"/>
              </a:rPr>
              <a:t>基于测距的定位（</a:t>
            </a:r>
            <a:r>
              <a:rPr lang="en-US" altLang="zh-CN" sz="1800">
                <a:latin typeface="Tahoma" panose="020B0604030504040204" pitchFamily="34" charset="0"/>
                <a:ea typeface="宋体" panose="02010600030101010101" pitchFamily="2" charset="-122"/>
              </a:rPr>
              <a:t>range-based</a:t>
            </a:r>
            <a:r>
              <a:rPr lang="zh-CN" altLang="en-US" sz="1800">
                <a:latin typeface="Tahoma" panose="020B0604030504040204" pitchFamily="34" charset="0"/>
                <a:ea typeface="宋体" panose="02010600030101010101" pitchFamily="2" charset="-122"/>
              </a:rPr>
              <a:t>）</a:t>
            </a:r>
          </a:p>
        </p:txBody>
      </p:sp>
      <p:sp>
        <p:nvSpPr>
          <p:cNvPr id="7" name="左大括号 6"/>
          <p:cNvSpPr/>
          <p:nvPr/>
        </p:nvSpPr>
        <p:spPr>
          <a:xfrm>
            <a:off x="1895128" y="1785392"/>
            <a:ext cx="228600" cy="25146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46788" name="TextBox 8"/>
          <p:cNvSpPr txBox="1">
            <a:spLocks noChangeArrowheads="1"/>
          </p:cNvSpPr>
          <p:nvPr/>
        </p:nvSpPr>
        <p:spPr bwMode="auto">
          <a:xfrm>
            <a:off x="2148880" y="1556792"/>
            <a:ext cx="4724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1800" dirty="0">
                <a:latin typeface="Tahoma" panose="020B0604030504040204" pitchFamily="34" charset="0"/>
                <a:ea typeface="宋体" panose="02010600030101010101" pitchFamily="2" charset="-122"/>
              </a:rPr>
              <a:t>基于信号传输时间的方法（到</a:t>
            </a:r>
            <a:r>
              <a:rPr lang="en-US" altLang="zh-CN" sz="1800" dirty="0">
                <a:latin typeface="Tahoma" panose="020B0604030504040204" pitchFamily="34" charset="0"/>
                <a:ea typeface="宋体" panose="02010600030101010101" pitchFamily="2" charset="-122"/>
              </a:rPr>
              <a:t>3</a:t>
            </a:r>
            <a:r>
              <a:rPr lang="zh-CN" altLang="en-US" sz="1800" dirty="0">
                <a:latin typeface="Tahoma" panose="020B0604030504040204" pitchFamily="34" charset="0"/>
                <a:ea typeface="宋体" panose="02010600030101010101" pitchFamily="2" charset="-122"/>
              </a:rPr>
              <a:t>点距离）</a:t>
            </a:r>
          </a:p>
          <a:p>
            <a:pPr eaLnBrk="1" hangingPunct="1">
              <a:spcBef>
                <a:spcPct val="0"/>
              </a:spcBef>
              <a:buFontTx/>
              <a:buNone/>
            </a:pPr>
            <a:r>
              <a:rPr lang="en-US" altLang="zh-CN" sz="1800" dirty="0">
                <a:latin typeface="Tahoma" panose="020B0604030504040204" pitchFamily="34" charset="0"/>
                <a:ea typeface="宋体" panose="02010600030101010101" pitchFamily="2" charset="-122"/>
              </a:rPr>
              <a:t>(time of arrival, TOA)</a:t>
            </a:r>
            <a:endParaRPr lang="zh-CN" altLang="en-US" sz="1800" dirty="0">
              <a:latin typeface="Tahoma" panose="020B0604030504040204" pitchFamily="34" charset="0"/>
              <a:ea typeface="宋体" panose="02010600030101010101" pitchFamily="2" charset="-122"/>
            </a:endParaRPr>
          </a:p>
        </p:txBody>
      </p:sp>
      <p:sp>
        <p:nvSpPr>
          <p:cNvPr id="246789" name="TextBox 9"/>
          <p:cNvSpPr txBox="1">
            <a:spLocks noChangeArrowheads="1"/>
          </p:cNvSpPr>
          <p:nvPr/>
        </p:nvSpPr>
        <p:spPr bwMode="auto">
          <a:xfrm>
            <a:off x="2148880" y="2318792"/>
            <a:ext cx="457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1800" dirty="0">
                <a:latin typeface="Tahoma" panose="020B0604030504040204" pitchFamily="34" charset="0"/>
                <a:ea typeface="宋体" panose="02010600030101010101" pitchFamily="2" charset="-122"/>
              </a:rPr>
              <a:t>基于信号传输时间差的方法</a:t>
            </a:r>
            <a:endParaRPr lang="en-US" altLang="zh-CN" sz="1800" dirty="0">
              <a:latin typeface="Tahoma" panose="020B0604030504040204" pitchFamily="34" charset="0"/>
              <a:ea typeface="宋体" panose="02010600030101010101" pitchFamily="2" charset="-122"/>
            </a:endParaRPr>
          </a:p>
          <a:p>
            <a:pPr eaLnBrk="1" hangingPunct="1">
              <a:spcBef>
                <a:spcPct val="0"/>
              </a:spcBef>
              <a:buFontTx/>
              <a:buNone/>
            </a:pPr>
            <a:r>
              <a:rPr lang="en-US" altLang="zh-CN" sz="1800" dirty="0">
                <a:latin typeface="Tahoma" panose="020B0604030504040204" pitchFamily="34" charset="0"/>
                <a:ea typeface="宋体" panose="02010600030101010101" pitchFamily="2" charset="-122"/>
              </a:rPr>
              <a:t>(time difference of arrival, TDOA)</a:t>
            </a:r>
            <a:endParaRPr lang="zh-CN" altLang="en-US" sz="1800" dirty="0">
              <a:latin typeface="Tahoma" panose="020B0604030504040204" pitchFamily="34" charset="0"/>
              <a:ea typeface="宋体" panose="02010600030101010101" pitchFamily="2" charset="-122"/>
            </a:endParaRPr>
          </a:p>
        </p:txBody>
      </p:sp>
      <p:sp>
        <p:nvSpPr>
          <p:cNvPr id="246790" name="TextBox 10"/>
          <p:cNvSpPr txBox="1">
            <a:spLocks noChangeArrowheads="1"/>
          </p:cNvSpPr>
          <p:nvPr/>
        </p:nvSpPr>
        <p:spPr bwMode="auto">
          <a:xfrm>
            <a:off x="2148880" y="3080792"/>
            <a:ext cx="3352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1800" dirty="0">
                <a:latin typeface="Tahoma" panose="020B0604030504040204" pitchFamily="34" charset="0"/>
                <a:ea typeface="宋体" panose="02010600030101010101" pitchFamily="2" charset="-122"/>
              </a:rPr>
              <a:t>基于信号角度的方法</a:t>
            </a:r>
            <a:endParaRPr lang="en-US" altLang="zh-CN" sz="1800" dirty="0">
              <a:latin typeface="Tahoma" panose="020B0604030504040204" pitchFamily="34" charset="0"/>
              <a:ea typeface="宋体" panose="02010600030101010101" pitchFamily="2" charset="-122"/>
            </a:endParaRPr>
          </a:p>
          <a:p>
            <a:pPr eaLnBrk="1" hangingPunct="1">
              <a:spcBef>
                <a:spcPct val="0"/>
              </a:spcBef>
              <a:buFontTx/>
              <a:buNone/>
            </a:pPr>
            <a:r>
              <a:rPr lang="en-US" altLang="zh-CN" sz="1800" dirty="0">
                <a:latin typeface="Tahoma" panose="020B0604030504040204" pitchFamily="34" charset="0"/>
                <a:ea typeface="宋体" panose="02010600030101010101" pitchFamily="2" charset="-122"/>
              </a:rPr>
              <a:t>(angle of arrival, AOA)</a:t>
            </a:r>
            <a:endParaRPr lang="zh-CN" altLang="en-US" sz="1800" dirty="0">
              <a:latin typeface="Tahoma" panose="020B0604030504040204" pitchFamily="34" charset="0"/>
              <a:ea typeface="宋体" panose="02010600030101010101" pitchFamily="2" charset="-122"/>
            </a:endParaRPr>
          </a:p>
        </p:txBody>
      </p:sp>
      <p:sp>
        <p:nvSpPr>
          <p:cNvPr id="246791" name="TextBox 11"/>
          <p:cNvSpPr txBox="1">
            <a:spLocks noChangeArrowheads="1"/>
          </p:cNvSpPr>
          <p:nvPr/>
        </p:nvSpPr>
        <p:spPr bwMode="auto">
          <a:xfrm>
            <a:off x="2148880" y="3789040"/>
            <a:ext cx="5029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1800" dirty="0">
                <a:latin typeface="Tahoma" panose="020B0604030504040204" pitchFamily="34" charset="0"/>
                <a:ea typeface="宋体" panose="02010600030101010101" pitchFamily="2" charset="-122"/>
              </a:rPr>
              <a:t>基于信号接收信号强度的方法</a:t>
            </a:r>
            <a:endParaRPr lang="en-US" altLang="zh-CN" sz="1800" dirty="0">
              <a:latin typeface="Tahoma" panose="020B0604030504040204" pitchFamily="34" charset="0"/>
              <a:ea typeface="宋体" panose="02010600030101010101" pitchFamily="2" charset="-122"/>
            </a:endParaRPr>
          </a:p>
          <a:p>
            <a:pPr eaLnBrk="1" hangingPunct="1">
              <a:spcBef>
                <a:spcPct val="0"/>
              </a:spcBef>
              <a:buFontTx/>
              <a:buNone/>
            </a:pPr>
            <a:r>
              <a:rPr lang="en-US" altLang="zh-CN" sz="1800" dirty="0">
                <a:latin typeface="Tahoma" panose="020B0604030504040204" pitchFamily="34" charset="0"/>
                <a:ea typeface="宋体" panose="02010600030101010101" pitchFamily="2" charset="-122"/>
              </a:rPr>
              <a:t>(received signal strength indicator, RSSI)</a:t>
            </a:r>
            <a:endParaRPr lang="zh-CN" altLang="en-US" sz="1800" dirty="0">
              <a:latin typeface="Tahoma" panose="020B0604030504040204" pitchFamily="34" charset="0"/>
              <a:ea typeface="宋体" panose="02010600030101010101" pitchFamily="2" charset="-122"/>
            </a:endParaRPr>
          </a:p>
        </p:txBody>
      </p:sp>
      <p:sp>
        <p:nvSpPr>
          <p:cNvPr id="16"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46793"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3.4.3 </a:t>
            </a:r>
            <a:r>
              <a:rPr lang="zh-CN" altLang="en-US" sz="2400" b="1">
                <a:latin typeface="黑体" panose="02010609060101010101" pitchFamily="49" charset="-122"/>
                <a:ea typeface="黑体" panose="02010609060101010101" pitchFamily="49" charset="-122"/>
              </a:rPr>
              <a:t>定位算法</a:t>
            </a:r>
          </a:p>
        </p:txBody>
      </p:sp>
      <p:pic>
        <p:nvPicPr>
          <p:cNvPr id="10" name="Picture 14" descr="C:\Users\Administrator\AppData\Roaming\Tencent\Users\547394983\QQ\WinTemp\RichOle\S([~_NCM5$CAOQPUSX_M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0320" y="4402812"/>
            <a:ext cx="414337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986F639C-C8BF-4523-BC6A-48EB7B4AA29F}"/>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115</a:t>
            </a:fld>
            <a:endParaRPr lang="zh-CN" altLang="en-US" sz="1800" dirty="0">
              <a:latin typeface="Calibri" panose="020F0502020204030204" pitchFamily="34" charset="0"/>
              <a:ea typeface="宋体" panose="02010600030101010101" pitchFamily="2" charset="-122"/>
            </a:endParaRPr>
          </a:p>
        </p:txBody>
      </p:sp>
      <p:sp>
        <p:nvSpPr>
          <p:cNvPr id="13" name="文本框 2"/>
          <p:cNvSpPr txBox="1">
            <a:spLocks noChangeArrowheads="1"/>
          </p:cNvSpPr>
          <p:nvPr/>
        </p:nvSpPr>
        <p:spPr bwMode="auto">
          <a:xfrm>
            <a:off x="6538316" y="1556792"/>
            <a:ext cx="26421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None/>
            </a:pPr>
            <a:r>
              <a:rPr lang="zh-CN" altLang="en-US" sz="2000" dirty="0">
                <a:latin typeface="Arial" panose="020B0604020202020204" pitchFamily="34" charset="0"/>
                <a:ea typeface="宋体" panose="02010600030101010101" pitchFamily="2" charset="-122"/>
              </a:rPr>
              <a:t>至少</a:t>
            </a:r>
            <a:r>
              <a:rPr lang="en-US" altLang="zh-CN" sz="2000" dirty="0">
                <a:latin typeface="Arial" panose="020B0604020202020204" pitchFamily="34" charset="0"/>
                <a:ea typeface="宋体" panose="02010600030101010101" pitchFamily="2" charset="-122"/>
              </a:rPr>
              <a:t>3</a:t>
            </a:r>
            <a:r>
              <a:rPr lang="zh-CN" altLang="en-US" sz="2000" dirty="0">
                <a:latin typeface="Arial" panose="020B0604020202020204" pitchFamily="34" charset="0"/>
                <a:ea typeface="宋体" panose="02010600030101010101" pitchFamily="2" charset="-122"/>
              </a:rPr>
              <a:t>个节点辅助</a:t>
            </a:r>
          </a:p>
        </p:txBody>
      </p:sp>
      <p:sp>
        <p:nvSpPr>
          <p:cNvPr id="14" name="文本框 2"/>
          <p:cNvSpPr txBox="1">
            <a:spLocks noChangeArrowheads="1"/>
          </p:cNvSpPr>
          <p:nvPr/>
        </p:nvSpPr>
        <p:spPr bwMode="auto">
          <a:xfrm>
            <a:off x="6525742" y="3181722"/>
            <a:ext cx="25202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None/>
            </a:pPr>
            <a:r>
              <a:rPr lang="zh-CN" altLang="en-US" sz="2000" dirty="0">
                <a:latin typeface="Arial" panose="020B0604020202020204" pitchFamily="34" charset="0"/>
                <a:ea typeface="宋体" panose="02010600030101010101" pitchFamily="2" charset="-122"/>
              </a:rPr>
              <a:t>至少</a:t>
            </a:r>
            <a:r>
              <a:rPr lang="en-US" altLang="zh-CN" sz="2000" dirty="0">
                <a:latin typeface="Arial" panose="020B0604020202020204" pitchFamily="34" charset="0"/>
                <a:ea typeface="宋体" panose="02010600030101010101" pitchFamily="2" charset="-122"/>
              </a:rPr>
              <a:t>2</a:t>
            </a:r>
            <a:r>
              <a:rPr lang="zh-CN" altLang="en-US" sz="2000" dirty="0">
                <a:latin typeface="Arial" panose="020B0604020202020204" pitchFamily="34" charset="0"/>
                <a:ea typeface="宋体" panose="02010600030101010101" pitchFamily="2" charset="-122"/>
              </a:rPr>
              <a:t>个节点辅助</a:t>
            </a:r>
          </a:p>
        </p:txBody>
      </p:sp>
      <p:sp>
        <p:nvSpPr>
          <p:cNvPr id="15" name="文本框 2"/>
          <p:cNvSpPr txBox="1">
            <a:spLocks noChangeArrowheads="1"/>
          </p:cNvSpPr>
          <p:nvPr/>
        </p:nvSpPr>
        <p:spPr bwMode="auto">
          <a:xfrm>
            <a:off x="6577136" y="3969283"/>
            <a:ext cx="25573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None/>
            </a:pPr>
            <a:r>
              <a:rPr lang="zh-CN" altLang="en-US" sz="2000" dirty="0">
                <a:latin typeface="Arial" panose="020B0604020202020204" pitchFamily="34" charset="0"/>
                <a:ea typeface="宋体" panose="02010600030101010101" pitchFamily="2" charset="-122"/>
              </a:rPr>
              <a:t>至少</a:t>
            </a:r>
            <a:r>
              <a:rPr lang="en-US" altLang="zh-CN" sz="2000" dirty="0">
                <a:latin typeface="Arial" panose="020B0604020202020204" pitchFamily="34" charset="0"/>
                <a:ea typeface="宋体" panose="02010600030101010101" pitchFamily="2" charset="-122"/>
              </a:rPr>
              <a:t>3</a:t>
            </a:r>
            <a:r>
              <a:rPr lang="zh-CN" altLang="en-US" sz="2000" dirty="0">
                <a:latin typeface="Arial" panose="020B0604020202020204" pitchFamily="34" charset="0"/>
                <a:ea typeface="宋体" panose="02010600030101010101" pitchFamily="2" charset="-122"/>
              </a:rPr>
              <a:t>个节点辅助</a:t>
            </a:r>
          </a:p>
        </p:txBody>
      </p:sp>
      <p:sp>
        <p:nvSpPr>
          <p:cNvPr id="18" name="文本框 2"/>
          <p:cNvSpPr txBox="1">
            <a:spLocks noChangeArrowheads="1"/>
          </p:cNvSpPr>
          <p:nvPr/>
        </p:nvSpPr>
        <p:spPr bwMode="auto">
          <a:xfrm>
            <a:off x="6535266" y="2217058"/>
            <a:ext cx="199717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None/>
            </a:pPr>
            <a:r>
              <a:rPr lang="zh-CN" altLang="en-US" sz="2000" dirty="0" smtClean="0">
                <a:latin typeface="Arial" panose="020B0604020202020204" pitchFamily="34" charset="0"/>
                <a:ea typeface="宋体" panose="02010600030101010101" pitchFamily="2" charset="-122"/>
              </a:rPr>
              <a:t>至少</a:t>
            </a:r>
            <a:r>
              <a:rPr lang="en-US" altLang="zh-CN" sz="2000" dirty="0" smtClean="0">
                <a:latin typeface="Arial" panose="020B0604020202020204" pitchFamily="34" charset="0"/>
                <a:ea typeface="宋体" panose="02010600030101010101" pitchFamily="2" charset="-122"/>
              </a:rPr>
              <a:t>3</a:t>
            </a:r>
            <a:r>
              <a:rPr lang="zh-CN" altLang="en-US" sz="2000" dirty="0" smtClean="0">
                <a:latin typeface="Arial" panose="020B0604020202020204" pitchFamily="34" charset="0"/>
                <a:ea typeface="宋体" panose="02010600030101010101" pitchFamily="2" charset="-122"/>
              </a:rPr>
              <a:t>个</a:t>
            </a:r>
            <a:r>
              <a:rPr lang="zh-CN" altLang="en-US" sz="2000" dirty="0">
                <a:latin typeface="Arial" panose="020B0604020202020204" pitchFamily="34" charset="0"/>
                <a:ea typeface="宋体" panose="02010600030101010101" pitchFamily="2" charset="-122"/>
              </a:rPr>
              <a:t>节点</a:t>
            </a:r>
            <a:r>
              <a:rPr lang="zh-CN" altLang="en-US" sz="2000" dirty="0" smtClean="0">
                <a:latin typeface="Arial" panose="020B0604020202020204" pitchFamily="34" charset="0"/>
                <a:ea typeface="宋体" panose="02010600030101010101" pitchFamily="2" charset="-122"/>
              </a:rPr>
              <a:t>辅助，通常要</a:t>
            </a:r>
            <a:r>
              <a:rPr lang="en-US" altLang="zh-CN" sz="2000" dirty="0" smtClean="0">
                <a:latin typeface="Arial" panose="020B0604020202020204" pitchFamily="34" charset="0"/>
                <a:ea typeface="宋体" panose="02010600030101010101" pitchFamily="2" charset="-122"/>
              </a:rPr>
              <a:t>4</a:t>
            </a:r>
            <a:r>
              <a:rPr lang="zh-CN" altLang="en-US" sz="2000" dirty="0" smtClean="0">
                <a:latin typeface="Arial" panose="020B0604020202020204" pitchFamily="34" charset="0"/>
                <a:ea typeface="宋体" panose="02010600030101010101" pitchFamily="2" charset="-122"/>
              </a:rPr>
              <a:t>个</a:t>
            </a:r>
            <a:endParaRPr lang="zh-CN" altLang="en-US" sz="2000" dirty="0">
              <a:latin typeface="Arial" panose="020B0604020202020204" pitchFamily="34" charset="0"/>
              <a:ea typeface="宋体" panose="02010600030101010101" pitchFamily="2"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46793"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3.4.3 </a:t>
            </a:r>
            <a:r>
              <a:rPr lang="zh-CN" altLang="en-US" sz="2400" b="1">
                <a:latin typeface="黑体" panose="02010609060101010101" pitchFamily="49" charset="-122"/>
                <a:ea typeface="黑体" panose="02010609060101010101" pitchFamily="49" charset="-122"/>
              </a:rPr>
              <a:t>定位算法</a:t>
            </a:r>
          </a:p>
        </p:txBody>
      </p:sp>
      <p:sp>
        <p:nvSpPr>
          <p:cNvPr id="2" name="灯片编号占位符 11">
            <a:extLst>
              <a:ext uri="{FF2B5EF4-FFF2-40B4-BE49-F238E27FC236}">
                <a16:creationId xmlns:a16="http://schemas.microsoft.com/office/drawing/2014/main" id="{986F639C-C8BF-4523-BC6A-48EB7B4AA29F}"/>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116</a:t>
            </a:fld>
            <a:endParaRPr lang="zh-CN" altLang="en-US" sz="1800" dirty="0">
              <a:latin typeface="Calibri" panose="020F0502020204030204" pitchFamily="34" charset="0"/>
              <a:ea typeface="宋体" panose="02010600030101010101" pitchFamily="2" charset="-122"/>
            </a:endParaRPr>
          </a:p>
        </p:txBody>
      </p:sp>
      <p:pic>
        <p:nvPicPr>
          <p:cNvPr id="9218" name="Picture 2" descr="toa"/>
          <p:cNvPicPr>
            <a:picLocks noChangeAspect="1" noChangeArrowheads="1"/>
          </p:cNvPicPr>
          <p:nvPr/>
        </p:nvPicPr>
        <p:blipFill rotWithShape="1">
          <a:blip r:embed="rId3">
            <a:extLst>
              <a:ext uri="{28A0092B-C50C-407E-A947-70E740481C1C}">
                <a14:useLocalDpi xmlns:a14="http://schemas.microsoft.com/office/drawing/2010/main" val="0"/>
              </a:ext>
            </a:extLst>
          </a:blip>
          <a:srcRect t="5388" b="8487"/>
          <a:stretch/>
        </p:blipFill>
        <p:spPr bwMode="auto">
          <a:xfrm>
            <a:off x="946889" y="1581959"/>
            <a:ext cx="2737653" cy="259951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oa"/>
          <p:cNvPicPr>
            <a:picLocks noChangeAspect="1" noChangeArrowheads="1"/>
          </p:cNvPicPr>
          <p:nvPr/>
        </p:nvPicPr>
        <p:blipFill rotWithShape="1">
          <a:blip r:embed="rId4">
            <a:extLst>
              <a:ext uri="{28A0092B-C50C-407E-A947-70E740481C1C}">
                <a14:useLocalDpi xmlns:a14="http://schemas.microsoft.com/office/drawing/2010/main" val="0"/>
              </a:ext>
            </a:extLst>
          </a:blip>
          <a:srcRect b="10323"/>
          <a:stretch/>
        </p:blipFill>
        <p:spPr bwMode="auto">
          <a:xfrm>
            <a:off x="793176" y="4320393"/>
            <a:ext cx="2921876" cy="198892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5b0988e595225.cdn.sohucs.com/images/20190628/9ad83a02fe564246a78f99320013b5bf.jpeg"/>
          <p:cNvPicPr>
            <a:picLocks noChangeAspect="1" noChangeArrowheads="1"/>
          </p:cNvPicPr>
          <p:nvPr/>
        </p:nvPicPr>
        <p:blipFill rotWithShape="1">
          <a:blip r:embed="rId5">
            <a:extLst>
              <a:ext uri="{28A0092B-C50C-407E-A947-70E740481C1C}">
                <a14:useLocalDpi xmlns:a14="http://schemas.microsoft.com/office/drawing/2010/main" val="0"/>
              </a:ext>
            </a:extLst>
          </a:blip>
          <a:srcRect b="5831"/>
          <a:stretch/>
        </p:blipFill>
        <p:spPr bwMode="auto">
          <a:xfrm>
            <a:off x="5076056" y="1581959"/>
            <a:ext cx="2808312" cy="2256141"/>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在这里插入图片描述"/>
          <p:cNvPicPr>
            <a:picLocks noChangeAspect="1" noChangeArrowheads="1"/>
          </p:cNvPicPr>
          <p:nvPr/>
        </p:nvPicPr>
        <p:blipFill rotWithShape="1">
          <a:blip r:embed="rId6">
            <a:extLst>
              <a:ext uri="{28A0092B-C50C-407E-A947-70E740481C1C}">
                <a14:useLocalDpi xmlns:a14="http://schemas.microsoft.com/office/drawing/2010/main" val="0"/>
              </a:ext>
            </a:extLst>
          </a:blip>
          <a:srcRect t="46602" b="6402"/>
          <a:stretch/>
        </p:blipFill>
        <p:spPr bwMode="auto">
          <a:xfrm>
            <a:off x="4434371" y="4221088"/>
            <a:ext cx="4399086" cy="194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1156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矩形 87"/>
          <p:cNvSpPr>
            <a:spLocks noChangeArrowheads="1"/>
          </p:cNvSpPr>
          <p:nvPr/>
        </p:nvSpPr>
        <p:spPr bwMode="auto">
          <a:xfrm>
            <a:off x="995535" y="3482975"/>
            <a:ext cx="2152651"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0000"/>
              </a:lnSpc>
              <a:spcBef>
                <a:spcPct val="0"/>
              </a:spcBef>
              <a:buFontTx/>
              <a:buNone/>
            </a:pPr>
            <a:r>
              <a:rPr lang="zh-CN" altLang="en-US" sz="1800">
                <a:latin typeface="Tahoma" panose="020B0604030504040204" pitchFamily="34" charset="0"/>
                <a:ea typeface="宋体" panose="02010600030101010101" pitchFamily="2" charset="-122"/>
              </a:rPr>
              <a:t>与距离无关的定位</a:t>
            </a:r>
            <a:endParaRPr lang="en-US" altLang="zh-CN" sz="1800">
              <a:latin typeface="Tahoma" panose="020B0604030504040204" pitchFamily="34" charset="0"/>
              <a:ea typeface="宋体" panose="02010600030101010101" pitchFamily="2" charset="-122"/>
            </a:endParaRPr>
          </a:p>
          <a:p>
            <a:pPr eaLnBrk="1" hangingPunct="1">
              <a:lnSpc>
                <a:spcPct val="80000"/>
              </a:lnSpc>
              <a:spcBef>
                <a:spcPct val="0"/>
              </a:spcBef>
              <a:buFontTx/>
              <a:buNone/>
            </a:pPr>
            <a:r>
              <a:rPr lang="zh-CN" altLang="en-US" sz="1800">
                <a:latin typeface="Tahoma" panose="020B0604030504040204" pitchFamily="34" charset="0"/>
                <a:ea typeface="宋体" panose="02010600030101010101" pitchFamily="2" charset="-122"/>
              </a:rPr>
              <a:t>  （</a:t>
            </a:r>
            <a:r>
              <a:rPr lang="en-US" altLang="zh-CN" sz="1800">
                <a:latin typeface="Tahoma" panose="020B0604030504040204" pitchFamily="34" charset="0"/>
                <a:ea typeface="宋体" panose="02010600030101010101" pitchFamily="2" charset="-122"/>
              </a:rPr>
              <a:t>range-free</a:t>
            </a:r>
            <a:r>
              <a:rPr lang="zh-CN" altLang="en-US" sz="1800">
                <a:latin typeface="Tahoma" panose="020B0604030504040204" pitchFamily="34" charset="0"/>
                <a:ea typeface="宋体" panose="02010600030101010101" pitchFamily="2" charset="-122"/>
              </a:rPr>
              <a:t>）</a:t>
            </a:r>
          </a:p>
        </p:txBody>
      </p:sp>
      <p:sp>
        <p:nvSpPr>
          <p:cNvPr id="8" name="左大括号 7"/>
          <p:cNvSpPr/>
          <p:nvPr/>
        </p:nvSpPr>
        <p:spPr>
          <a:xfrm>
            <a:off x="3205336" y="2492375"/>
            <a:ext cx="228600" cy="25146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47812" name="Rectangle 36"/>
          <p:cNvSpPr>
            <a:spLocks noChangeArrowheads="1"/>
          </p:cNvSpPr>
          <p:nvPr/>
        </p:nvSpPr>
        <p:spPr bwMode="auto">
          <a:xfrm>
            <a:off x="3586336" y="2720975"/>
            <a:ext cx="155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fontAlgn="ctr">
              <a:spcBef>
                <a:spcPct val="0"/>
              </a:spcBef>
              <a:buClr>
                <a:srgbClr val="FF0000"/>
              </a:buClr>
              <a:buSzPct val="70000"/>
              <a:buFontTx/>
              <a:buNone/>
            </a:pPr>
            <a:r>
              <a:rPr lang="zh-CN" altLang="en-US" sz="1800">
                <a:solidFill>
                  <a:srgbClr val="000000"/>
                </a:solidFill>
                <a:latin typeface="Tahoma" panose="020B0604030504040204" pitchFamily="34" charset="0"/>
                <a:ea typeface="宋体" panose="02010600030101010101" pitchFamily="2" charset="-122"/>
              </a:rPr>
              <a:t>质心定位算法</a:t>
            </a:r>
          </a:p>
        </p:txBody>
      </p:sp>
      <p:sp>
        <p:nvSpPr>
          <p:cNvPr id="247813" name="矩形 87"/>
          <p:cNvSpPr>
            <a:spLocks noChangeArrowheads="1"/>
          </p:cNvSpPr>
          <p:nvPr/>
        </p:nvSpPr>
        <p:spPr bwMode="auto">
          <a:xfrm>
            <a:off x="3357736" y="3482975"/>
            <a:ext cx="2438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fontAlgn="ctr">
              <a:spcBef>
                <a:spcPct val="0"/>
              </a:spcBef>
              <a:buClr>
                <a:srgbClr val="FF0000"/>
              </a:buClr>
              <a:buSzPct val="70000"/>
              <a:buFontTx/>
              <a:buNone/>
            </a:pPr>
            <a:r>
              <a:rPr lang="en-US" altLang="zh-CN" sz="1800">
                <a:solidFill>
                  <a:srgbClr val="000000"/>
                </a:solidFill>
                <a:latin typeface="Tahoma" panose="020B0604030504040204" pitchFamily="34" charset="0"/>
                <a:ea typeface="宋体" panose="02010600030101010101" pitchFamily="2" charset="-122"/>
              </a:rPr>
              <a:t>DV-HOP </a:t>
            </a:r>
            <a:r>
              <a:rPr lang="zh-CN" altLang="en-US" sz="1800">
                <a:solidFill>
                  <a:srgbClr val="000000"/>
                </a:solidFill>
                <a:latin typeface="Tahoma" panose="020B0604030504040204" pitchFamily="34" charset="0"/>
                <a:ea typeface="宋体" panose="02010600030101010101" pitchFamily="2" charset="-122"/>
              </a:rPr>
              <a:t>定位算法</a:t>
            </a:r>
          </a:p>
        </p:txBody>
      </p:sp>
      <p:sp>
        <p:nvSpPr>
          <p:cNvPr id="247814" name="矩形 87"/>
          <p:cNvSpPr>
            <a:spLocks noChangeArrowheads="1"/>
          </p:cNvSpPr>
          <p:nvPr/>
        </p:nvSpPr>
        <p:spPr bwMode="auto">
          <a:xfrm>
            <a:off x="3510136" y="4321175"/>
            <a:ext cx="160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fontAlgn="ctr">
              <a:spcBef>
                <a:spcPct val="0"/>
              </a:spcBef>
              <a:buClr>
                <a:srgbClr val="FF0000"/>
              </a:buClr>
              <a:buSzPct val="70000"/>
              <a:buFontTx/>
              <a:buNone/>
            </a:pPr>
            <a:r>
              <a:rPr lang="en-US" altLang="zh-CN" sz="1800">
                <a:solidFill>
                  <a:srgbClr val="000000"/>
                </a:solidFill>
                <a:latin typeface="Arial" panose="020B0604020202020204" pitchFamily="34" charset="0"/>
                <a:ea typeface="宋体" panose="02010600030101010101" pitchFamily="2" charset="-122"/>
              </a:rPr>
              <a:t>APIT</a:t>
            </a:r>
            <a:endParaRPr lang="en-US" altLang="zh-CN" sz="1800">
              <a:solidFill>
                <a:srgbClr val="000000"/>
              </a:solidFill>
            </a:endParaRPr>
          </a:p>
        </p:txBody>
      </p:sp>
      <p:sp>
        <p:nvSpPr>
          <p:cNvPr id="16"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47817"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3.4.3 </a:t>
            </a:r>
            <a:r>
              <a:rPr lang="zh-CN" altLang="en-US" sz="2400" b="1">
                <a:latin typeface="黑体" panose="02010609060101010101" pitchFamily="49" charset="-122"/>
                <a:ea typeface="黑体" panose="02010609060101010101" pitchFamily="49" charset="-122"/>
              </a:rPr>
              <a:t>定位算法</a:t>
            </a:r>
          </a:p>
        </p:txBody>
      </p:sp>
      <p:sp>
        <p:nvSpPr>
          <p:cNvPr id="2" name="灯片编号占位符 11">
            <a:extLst>
              <a:ext uri="{FF2B5EF4-FFF2-40B4-BE49-F238E27FC236}">
                <a16:creationId xmlns:a16="http://schemas.microsoft.com/office/drawing/2014/main" id="{316412D1-FF3E-44FD-BC48-A0665C47ADB5}"/>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117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488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488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3.4.3 </a:t>
            </a:r>
            <a:r>
              <a:rPr lang="zh-CN" altLang="en-US" sz="2400" b="1">
                <a:latin typeface="黑体" panose="02010609060101010101" pitchFamily="49" charset="-122"/>
                <a:ea typeface="黑体" panose="02010609060101010101" pitchFamily="49" charset="-122"/>
              </a:rPr>
              <a:t>定位算法</a:t>
            </a:r>
          </a:p>
        </p:txBody>
      </p:sp>
      <p:sp>
        <p:nvSpPr>
          <p:cNvPr id="2488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48838" name="矩形 1"/>
          <p:cNvSpPr>
            <a:spLocks noChangeArrowheads="1"/>
          </p:cNvSpPr>
          <p:nvPr/>
        </p:nvSpPr>
        <p:spPr bwMode="auto">
          <a:xfrm>
            <a:off x="1403648" y="3140968"/>
            <a:ext cx="45720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三边测量法；</a:t>
            </a: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三角测量法；</a:t>
            </a: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最大似然估计法。</a:t>
            </a:r>
          </a:p>
        </p:txBody>
      </p:sp>
      <p:sp>
        <p:nvSpPr>
          <p:cNvPr id="248839" name="文本框 2"/>
          <p:cNvSpPr txBox="1">
            <a:spLocks noChangeArrowheads="1"/>
          </p:cNvSpPr>
          <p:nvPr/>
        </p:nvSpPr>
        <p:spPr bwMode="auto">
          <a:xfrm>
            <a:off x="683568" y="2390080"/>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基于测距技术的定位算法：</a:t>
            </a:r>
          </a:p>
        </p:txBody>
      </p:sp>
      <p:sp>
        <p:nvSpPr>
          <p:cNvPr id="2" name="灯片编号占位符 11">
            <a:extLst>
              <a:ext uri="{FF2B5EF4-FFF2-40B4-BE49-F238E27FC236}">
                <a16:creationId xmlns:a16="http://schemas.microsoft.com/office/drawing/2014/main" id="{8EFD2618-A02D-45BF-B918-F0EA76E04557}"/>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118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488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488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3.4.3 </a:t>
            </a:r>
            <a:r>
              <a:rPr lang="zh-CN" altLang="en-US" sz="2400" b="1">
                <a:latin typeface="黑体" panose="02010609060101010101" pitchFamily="49" charset="-122"/>
                <a:ea typeface="黑体" panose="02010609060101010101" pitchFamily="49" charset="-122"/>
              </a:rPr>
              <a:t>定位算法</a:t>
            </a:r>
          </a:p>
        </p:txBody>
      </p:sp>
      <p:sp>
        <p:nvSpPr>
          <p:cNvPr id="2488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grpSp>
        <p:nvGrpSpPr>
          <p:cNvPr id="2" name="组合 1"/>
          <p:cNvGrpSpPr/>
          <p:nvPr/>
        </p:nvGrpSpPr>
        <p:grpSpPr>
          <a:xfrm>
            <a:off x="611188" y="908720"/>
            <a:ext cx="7848600" cy="5381625"/>
            <a:chOff x="611188" y="1340768"/>
            <a:chExt cx="7848600" cy="5381625"/>
          </a:xfrm>
        </p:grpSpPr>
        <p:sp>
          <p:nvSpPr>
            <p:cNvPr id="20" name="Rectangle 3"/>
            <p:cNvSpPr txBox="1">
              <a:spLocks noChangeArrowheads="1"/>
            </p:cNvSpPr>
            <p:nvPr/>
          </p:nvSpPr>
          <p:spPr bwMode="auto">
            <a:xfrm>
              <a:off x="611188" y="1340768"/>
              <a:ext cx="7848600" cy="489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None/>
                <a:defRPr sz="2400" kern="1200">
                  <a:solidFill>
                    <a:schemeClr val="tx1"/>
                  </a:solidFill>
                  <a:latin typeface="+mn-lt"/>
                  <a:ea typeface="+mn-ea"/>
                  <a:cs typeface="+mn-cs"/>
                </a:defRPr>
              </a:lvl1pPr>
              <a:lvl2pPr marL="457200" indent="0" algn="ctr" rtl="0" fontAlgn="base">
                <a:spcBef>
                  <a:spcPct val="20000"/>
                </a:spcBef>
                <a:spcAft>
                  <a:spcPct val="0"/>
                </a:spcAft>
                <a:buNone/>
                <a:defRPr sz="2000" kern="1200">
                  <a:solidFill>
                    <a:schemeClr val="tx1"/>
                  </a:solidFill>
                  <a:latin typeface="+mn-lt"/>
                  <a:ea typeface="+mn-ea"/>
                  <a:cs typeface="+mn-cs"/>
                </a:defRPr>
              </a:lvl2pPr>
              <a:lvl3pPr marL="914400" indent="0" algn="ctr" rtl="0" fontAlgn="base">
                <a:spcBef>
                  <a:spcPct val="20000"/>
                </a:spcBef>
                <a:spcAft>
                  <a:spcPct val="0"/>
                </a:spcAft>
                <a:buNone/>
                <a:defRPr sz="1800" kern="1200">
                  <a:solidFill>
                    <a:schemeClr val="tx1"/>
                  </a:solidFill>
                  <a:latin typeface="+mn-lt"/>
                  <a:ea typeface="+mn-ea"/>
                  <a:cs typeface="+mn-cs"/>
                </a:defRPr>
              </a:lvl3pPr>
              <a:lvl4pPr marL="1371600" indent="0" algn="ctr" rtl="0" fontAlgn="base">
                <a:spcBef>
                  <a:spcPct val="20000"/>
                </a:spcBef>
                <a:spcAft>
                  <a:spcPct val="0"/>
                </a:spcAft>
                <a:buNone/>
                <a:defRPr sz="1600" kern="1200">
                  <a:solidFill>
                    <a:schemeClr val="tx1"/>
                  </a:solidFill>
                  <a:latin typeface="+mn-lt"/>
                  <a:ea typeface="+mn-ea"/>
                  <a:cs typeface="+mn-cs"/>
                </a:defRPr>
              </a:lvl4pPr>
              <a:lvl5pPr marL="1828800" indent="0" algn="ctr" rtl="0" fontAlgn="base">
                <a:spcBef>
                  <a:spcPct val="20000"/>
                </a:spcBef>
                <a:spcAft>
                  <a:spcPct val="0"/>
                </a:spcAft>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273050" algn="l" defTabSz="914400" rtl="0" eaLnBrk="1" fontAlgn="base" latinLnBrk="0" hangingPunct="1">
                <a:lnSpc>
                  <a:spcPct val="120000"/>
                </a:lnSpc>
                <a:spcBef>
                  <a:spcPct val="10000"/>
                </a:spcBef>
                <a:spcAft>
                  <a:spcPct val="1000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Arial"/>
                <a:ea typeface="宋体"/>
                <a:cs typeface="+mn-cs"/>
              </a:endParaRPr>
            </a:p>
            <a:p>
              <a:pPr marL="0" marR="0" lvl="0" indent="273050" algn="l" defTabSz="914400" rtl="0" eaLnBrk="1" fontAlgn="base" latinLnBrk="0" hangingPunct="1">
                <a:lnSpc>
                  <a:spcPct val="120000"/>
                </a:lnSpc>
                <a:spcBef>
                  <a:spcPct val="10000"/>
                </a:spcBef>
                <a:spcAft>
                  <a:spcPct val="10000"/>
                </a:spcAft>
                <a:buClrTx/>
                <a:buSzTx/>
                <a:buFontTx/>
                <a:buNone/>
                <a:tabLst/>
                <a:defRPr/>
              </a:pPr>
              <a:endParaRPr lang="en-US" altLang="zh-CN" sz="2000" dirty="0">
                <a:solidFill>
                  <a:srgbClr val="000000"/>
                </a:solidFill>
                <a:latin typeface="Arial"/>
                <a:ea typeface="宋体"/>
              </a:endParaRPr>
            </a:p>
            <a:p>
              <a:pPr marL="0" marR="0" lvl="0" indent="273050" algn="l" defTabSz="914400" rtl="0" eaLnBrk="1" fontAlgn="base" latinLnBrk="0" hangingPunct="1">
                <a:lnSpc>
                  <a:spcPct val="120000"/>
                </a:lnSpc>
                <a:spcBef>
                  <a:spcPct val="10000"/>
                </a:spcBef>
                <a:spcAft>
                  <a:spcPct val="1000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Arial"/>
                <a:ea typeface="宋体"/>
                <a:cs typeface="+mn-cs"/>
              </a:endParaRPr>
            </a:p>
            <a:p>
              <a:pPr marL="342900" marR="0" lvl="0" indent="-342900" algn="l" defTabSz="914400" rtl="0" eaLnBrk="1" fontAlgn="base" latinLnBrk="0" hangingPunct="1">
                <a:lnSpc>
                  <a:spcPct val="120000"/>
                </a:lnSpc>
                <a:spcBef>
                  <a:spcPct val="10000"/>
                </a:spcBef>
                <a:spcAft>
                  <a:spcPct val="10000"/>
                </a:spcAft>
                <a:buClrTx/>
                <a:buSzTx/>
                <a:buFont typeface="Wingdings" panose="05000000000000000000" pitchFamily="2" charset="2"/>
                <a:buChar char="u"/>
                <a:tabLst/>
                <a:defRPr/>
              </a:pPr>
              <a:r>
                <a:rPr lang="zh-CN" altLang="zh-CN" b="1" dirty="0">
                  <a:solidFill>
                    <a:srgbClr val="000000"/>
                  </a:solidFill>
                  <a:latin typeface="黑体" panose="02010609060101010101" pitchFamily="49" charset="-122"/>
                  <a:ea typeface="黑体" panose="02010609060101010101" pitchFamily="49" charset="-122"/>
                </a:rPr>
                <a:t>三边定位</a:t>
              </a: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2000" b="0" i="0" u="none" strike="noStrike" kern="1200" cap="none" spc="0" normalizeH="0" baseline="0" noProof="0" dirty="0">
                  <a:ln>
                    <a:noFill/>
                  </a:ln>
                  <a:solidFill>
                    <a:srgbClr val="000000"/>
                  </a:solidFill>
                  <a:effectLst/>
                  <a:uLnTx/>
                  <a:uFillTx/>
                  <a:latin typeface="Arial"/>
                  <a:ea typeface="宋体"/>
                  <a:cs typeface="+mn-cs"/>
                </a:rPr>
                <a:t>三边定位与求解原理如图所示，假设有三个信标节点A、B、C坐标分别为                    ，未知节点D的坐标为      ，与三个信标节点的距离分别为                ，那么，存在以下公式，即</a:t>
              </a:r>
            </a:p>
          </p:txBody>
        </p:sp>
        <p:graphicFrame>
          <p:nvGraphicFramePr>
            <p:cNvPr id="22" name="Object 5"/>
            <p:cNvGraphicFramePr>
              <a:graphicFrameLocks noChangeAspect="1"/>
            </p:cNvGraphicFramePr>
            <p:nvPr>
              <p:extLst>
                <p:ext uri="{D42A27DB-BD31-4B8C-83A1-F6EECF244321}">
                  <p14:modId xmlns:p14="http://schemas.microsoft.com/office/powerpoint/2010/main" val="564449577"/>
                </p:ext>
              </p:extLst>
            </p:nvPr>
          </p:nvGraphicFramePr>
          <p:xfrm>
            <a:off x="1619672" y="3560440"/>
            <a:ext cx="1095375" cy="228600"/>
          </p:xfrm>
          <a:graphic>
            <a:graphicData uri="http://schemas.openxmlformats.org/presentationml/2006/ole">
              <mc:AlternateContent xmlns:mc="http://schemas.openxmlformats.org/markup-compatibility/2006">
                <mc:Choice xmlns:v="urn:schemas-microsoft-com:vml" Requires="v">
                  <p:oleObj spid="_x0000_s1042" r:id="rId4" imgW="1092043" imgH="228818" progId="Equation.DSMT4">
                    <p:embed/>
                  </p:oleObj>
                </mc:Choice>
                <mc:Fallback>
                  <p:oleObj r:id="rId4" imgW="1092043" imgH="228818" progId="Equation.DSMT4">
                    <p:embed/>
                    <p:pic>
                      <p:nvPicPr>
                        <p:cNvPr id="3686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672" y="3560440"/>
                          <a:ext cx="10953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24" name="Object 7"/>
            <p:cNvGraphicFramePr>
              <a:graphicFrameLocks noChangeAspect="1"/>
            </p:cNvGraphicFramePr>
            <p:nvPr>
              <p:extLst>
                <p:ext uri="{D42A27DB-BD31-4B8C-83A1-F6EECF244321}">
                  <p14:modId xmlns:p14="http://schemas.microsoft.com/office/powerpoint/2010/main" val="3180932078"/>
                </p:ext>
              </p:extLst>
            </p:nvPr>
          </p:nvGraphicFramePr>
          <p:xfrm>
            <a:off x="5364088" y="3569965"/>
            <a:ext cx="352425" cy="219075"/>
          </p:xfrm>
          <a:graphic>
            <a:graphicData uri="http://schemas.openxmlformats.org/presentationml/2006/ole">
              <mc:AlternateContent xmlns:mc="http://schemas.openxmlformats.org/markup-compatibility/2006">
                <mc:Choice xmlns:v="urn:schemas-microsoft-com:vml" Requires="v">
                  <p:oleObj spid="_x0000_s1043" r:id="rId6" imgW="355609" imgH="216030" progId="Equation.DSMT4">
                    <p:embed/>
                  </p:oleObj>
                </mc:Choice>
                <mc:Fallback>
                  <p:oleObj r:id="rId6" imgW="355609" imgH="216030" progId="Equation.DSMT4">
                    <p:embed/>
                    <p:pic>
                      <p:nvPicPr>
                        <p:cNvPr id="36871"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088" y="3569965"/>
                          <a:ext cx="3524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26" name="Object 9"/>
            <p:cNvGraphicFramePr>
              <a:graphicFrameLocks noChangeAspect="1"/>
            </p:cNvGraphicFramePr>
            <p:nvPr>
              <p:extLst>
                <p:ext uri="{D42A27DB-BD31-4B8C-83A1-F6EECF244321}">
                  <p14:modId xmlns:p14="http://schemas.microsoft.com/office/powerpoint/2010/main" val="1203939054"/>
                </p:ext>
              </p:extLst>
            </p:nvPr>
          </p:nvGraphicFramePr>
          <p:xfrm>
            <a:off x="1835696" y="3920480"/>
            <a:ext cx="809625" cy="228600"/>
          </p:xfrm>
          <a:graphic>
            <a:graphicData uri="http://schemas.openxmlformats.org/presentationml/2006/ole">
              <mc:AlternateContent xmlns:mc="http://schemas.openxmlformats.org/markup-compatibility/2006">
                <mc:Choice xmlns:v="urn:schemas-microsoft-com:vml" Requires="v">
                  <p:oleObj spid="_x0000_s1044" r:id="rId8" imgW="812764" imgH="228818" progId="Equation.DSMT4">
                    <p:embed/>
                  </p:oleObj>
                </mc:Choice>
                <mc:Fallback>
                  <p:oleObj r:id="rId8" imgW="812764" imgH="228818" progId="Equation.DSMT4">
                    <p:embed/>
                    <p:pic>
                      <p:nvPicPr>
                        <p:cNvPr id="36873"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5696" y="3920480"/>
                          <a:ext cx="809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28" name="Object 11"/>
            <p:cNvGraphicFramePr>
              <a:graphicFrameLocks noChangeAspect="1"/>
            </p:cNvGraphicFramePr>
            <p:nvPr>
              <p:extLst>
                <p:ext uri="{D42A27DB-BD31-4B8C-83A1-F6EECF244321}">
                  <p14:modId xmlns:p14="http://schemas.microsoft.com/office/powerpoint/2010/main" val="2342642931"/>
                </p:ext>
              </p:extLst>
            </p:nvPr>
          </p:nvGraphicFramePr>
          <p:xfrm>
            <a:off x="1331913" y="4652293"/>
            <a:ext cx="2879725" cy="1571625"/>
          </p:xfrm>
          <a:graphic>
            <a:graphicData uri="http://schemas.openxmlformats.org/presentationml/2006/ole">
              <mc:AlternateContent xmlns:mc="http://schemas.openxmlformats.org/markup-compatibility/2006">
                <mc:Choice xmlns:v="urn:schemas-microsoft-com:vml" Requires="v">
                  <p:oleObj spid="_x0000_s1045" r:id="rId10" imgW="1867217" imgH="1016317" progId="Equation.DSMT4">
                    <p:embed/>
                  </p:oleObj>
                </mc:Choice>
                <mc:Fallback>
                  <p:oleObj r:id="rId10" imgW="1867217" imgH="1016317" progId="Equation.DSMT4">
                    <p:embed/>
                    <p:pic>
                      <p:nvPicPr>
                        <p:cNvPr id="36875"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1913" y="4652293"/>
                          <a:ext cx="287972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pic>
          <p:nvPicPr>
            <p:cNvPr id="29" name="Picture 12" descr="未命名"/>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6825" y="4436393"/>
              <a:ext cx="2743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3" name="灯片编号占位符 11">
            <a:extLst>
              <a:ext uri="{FF2B5EF4-FFF2-40B4-BE49-F238E27FC236}">
                <a16:creationId xmlns:a16="http://schemas.microsoft.com/office/drawing/2014/main" id="{E47066B8-71B6-41B3-BDAF-7B75D8F084F1}"/>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119</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515160256"/>
      </p:ext>
    </p:extLst>
  </p:cSld>
  <p:clrMapOvr>
    <a:masterClrMapping/>
  </p:clrMapOvr>
  <p:transition advTm="16782"/>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3.1.4 </a:t>
            </a:r>
            <a:r>
              <a:rPr lang="zh-CN" altLang="en-US" sz="2400" b="1" dirty="0">
                <a:latin typeface="黑体" panose="02010609060101010101" pitchFamily="49" charset="-122"/>
                <a:ea typeface="黑体" panose="02010609060101010101" pitchFamily="49" charset="-122"/>
              </a:rPr>
              <a:t>中国无线传感器网络发展现状</a:t>
            </a:r>
          </a:p>
        </p:txBody>
      </p:sp>
      <p:sp>
        <p:nvSpPr>
          <p:cNvPr id="9" name="矩形 8"/>
          <p:cNvSpPr/>
          <p:nvPr/>
        </p:nvSpPr>
        <p:spPr>
          <a:xfrm>
            <a:off x="467544" y="2276872"/>
            <a:ext cx="7838045" cy="3785652"/>
          </a:xfrm>
          <a:prstGeom prst="rect">
            <a:avLst/>
          </a:prstGeom>
        </p:spPr>
        <p:txBody>
          <a:bodyPr wrap="square">
            <a:spAutoFit/>
          </a:bodyPr>
          <a:lstStyle/>
          <a:p>
            <a:pPr marL="285750" indent="-285750">
              <a:buFont typeface="Wingdings" panose="05000000000000000000" pitchFamily="2" charset="2"/>
              <a:buChar char="u"/>
            </a:pPr>
            <a:r>
              <a:rPr lang="en-US" altLang="zh-CN" sz="2400" b="0" i="0" dirty="0">
                <a:solidFill>
                  <a:srgbClr val="333333"/>
                </a:solidFill>
                <a:effectLst/>
                <a:latin typeface="Arial" panose="020B0604020202020204" pitchFamily="34" charset="0"/>
              </a:rPr>
              <a:t>2015</a:t>
            </a:r>
            <a:r>
              <a:rPr lang="zh-CN" altLang="en-US" sz="2400" b="0" i="0" dirty="0">
                <a:solidFill>
                  <a:srgbClr val="333333"/>
                </a:solidFill>
                <a:effectLst/>
                <a:latin typeface="Arial" panose="020B0604020202020204" pitchFamily="34" charset="0"/>
              </a:rPr>
              <a:t>年</a:t>
            </a:r>
            <a:r>
              <a:rPr lang="en-US" altLang="zh-CN" sz="2400" b="0" i="0" dirty="0">
                <a:solidFill>
                  <a:srgbClr val="333333"/>
                </a:solidFill>
                <a:effectLst/>
                <a:latin typeface="Arial" panose="020B0604020202020204" pitchFamily="34" charset="0"/>
              </a:rPr>
              <a:t>5</a:t>
            </a:r>
            <a:r>
              <a:rPr lang="zh-CN" altLang="en-US" sz="2400" b="0" i="0" dirty="0">
                <a:solidFill>
                  <a:srgbClr val="333333"/>
                </a:solidFill>
                <a:effectLst/>
                <a:latin typeface="Arial" panose="020B0604020202020204" pitchFamily="34" charset="0"/>
              </a:rPr>
              <a:t>月国务院颁布了</a:t>
            </a:r>
            <a:r>
              <a:rPr lang="en-US" altLang="zh-CN" sz="2400" b="0" i="0" dirty="0">
                <a:solidFill>
                  <a:srgbClr val="333333"/>
                </a:solidFill>
                <a:effectLst/>
                <a:latin typeface="Arial" panose="020B0604020202020204" pitchFamily="34" charset="0"/>
              </a:rPr>
              <a:t>《</a:t>
            </a:r>
            <a:r>
              <a:rPr lang="zh-CN" altLang="en-US" sz="2400" b="0" i="0" dirty="0">
                <a:solidFill>
                  <a:srgbClr val="333333"/>
                </a:solidFill>
                <a:effectLst/>
                <a:latin typeface="Arial" panose="020B0604020202020204" pitchFamily="34" charset="0"/>
              </a:rPr>
              <a:t>中国制造</a:t>
            </a:r>
            <a:r>
              <a:rPr lang="en-US" altLang="zh-CN" sz="2400" b="0" i="0" dirty="0">
                <a:solidFill>
                  <a:srgbClr val="333333"/>
                </a:solidFill>
                <a:effectLst/>
                <a:latin typeface="Arial" panose="020B0604020202020204" pitchFamily="34" charset="0"/>
              </a:rPr>
              <a:t>2025》</a:t>
            </a:r>
            <a:r>
              <a:rPr lang="zh-CN" altLang="en-US" sz="2400" b="0" i="0" dirty="0">
                <a:solidFill>
                  <a:srgbClr val="333333"/>
                </a:solidFill>
                <a:effectLst/>
                <a:latin typeface="Arial" panose="020B0604020202020204" pitchFamily="34" charset="0"/>
              </a:rPr>
              <a:t>，明确提出了要突破新型传感器等智能核心装置。</a:t>
            </a:r>
            <a:endParaRPr lang="en-US" altLang="zh-CN" sz="2400" b="0" i="0" dirty="0">
              <a:solidFill>
                <a:srgbClr val="333333"/>
              </a:solidFill>
              <a:effectLst/>
              <a:latin typeface="Arial" panose="020B0604020202020204" pitchFamily="34" charset="0"/>
            </a:endParaRPr>
          </a:p>
          <a:p>
            <a:pPr marL="285750" indent="-285750">
              <a:buFont typeface="Wingdings" panose="05000000000000000000" pitchFamily="2" charset="2"/>
              <a:buChar char="u"/>
            </a:pPr>
            <a:r>
              <a:rPr lang="zh-CN" altLang="en-US" sz="2400" b="0" i="0" dirty="0">
                <a:solidFill>
                  <a:srgbClr val="333333"/>
                </a:solidFill>
                <a:effectLst/>
                <a:latin typeface="Arial" panose="020B0604020202020204" pitchFamily="34" charset="0"/>
              </a:rPr>
              <a:t> </a:t>
            </a:r>
            <a:r>
              <a:rPr lang="en-US" altLang="zh-CN" sz="2400" b="0" i="0" dirty="0">
                <a:solidFill>
                  <a:srgbClr val="333333"/>
                </a:solidFill>
                <a:effectLst/>
                <a:latin typeface="Arial" panose="020B0604020202020204" pitchFamily="34" charset="0"/>
              </a:rPr>
              <a:t>2015</a:t>
            </a:r>
            <a:r>
              <a:rPr lang="zh-CN" altLang="en-US" sz="2400" b="0" i="0" dirty="0">
                <a:solidFill>
                  <a:srgbClr val="333333"/>
                </a:solidFill>
                <a:effectLst/>
                <a:latin typeface="Arial" panose="020B0604020202020204" pitchFamily="34" charset="0"/>
              </a:rPr>
              <a:t>年</a:t>
            </a:r>
            <a:r>
              <a:rPr lang="en-US" altLang="zh-CN" sz="2400" b="0" i="0" dirty="0">
                <a:solidFill>
                  <a:srgbClr val="333333"/>
                </a:solidFill>
                <a:effectLst/>
                <a:latin typeface="Arial" panose="020B0604020202020204" pitchFamily="34" charset="0"/>
              </a:rPr>
              <a:t>7</a:t>
            </a:r>
            <a:r>
              <a:rPr lang="zh-CN" altLang="en-US" sz="2400" b="0" i="0" dirty="0">
                <a:solidFill>
                  <a:srgbClr val="333333"/>
                </a:solidFill>
                <a:effectLst/>
                <a:latin typeface="Arial" panose="020B0604020202020204" pitchFamily="34" charset="0"/>
              </a:rPr>
              <a:t>月，国家发展改革委、国家能源局颁布了</a:t>
            </a:r>
            <a:r>
              <a:rPr lang="en-US" altLang="zh-CN" sz="2400" b="0" i="0" dirty="0">
                <a:solidFill>
                  <a:srgbClr val="333333"/>
                </a:solidFill>
                <a:effectLst/>
                <a:latin typeface="Arial" panose="020B0604020202020204" pitchFamily="34" charset="0"/>
              </a:rPr>
              <a:t>《</a:t>
            </a:r>
            <a:r>
              <a:rPr lang="zh-CN" altLang="en-US" sz="2400" b="0" i="0" dirty="0">
                <a:solidFill>
                  <a:srgbClr val="333333"/>
                </a:solidFill>
                <a:effectLst/>
                <a:latin typeface="Arial" panose="020B0604020202020204" pitchFamily="34" charset="0"/>
              </a:rPr>
              <a:t>关于促进智能电网发展的指导意见</a:t>
            </a:r>
            <a:r>
              <a:rPr lang="en-US" altLang="zh-CN" sz="2400" b="0" i="0" dirty="0">
                <a:solidFill>
                  <a:srgbClr val="333333"/>
                </a:solidFill>
                <a:effectLst/>
                <a:latin typeface="Arial" panose="020B0604020202020204" pitchFamily="34" charset="0"/>
              </a:rPr>
              <a:t>》</a:t>
            </a:r>
            <a:r>
              <a:rPr lang="zh-CN" altLang="en-US" sz="2400" b="0" i="0" dirty="0">
                <a:solidFill>
                  <a:srgbClr val="333333"/>
                </a:solidFill>
                <a:effectLst/>
                <a:latin typeface="Arial" panose="020B0604020202020204" pitchFamily="34" charset="0"/>
              </a:rPr>
              <a:t>鼓励无线传感器网络等技术在电力系统的应用支撑，推进智能电网监测方案</a:t>
            </a:r>
            <a:endParaRPr lang="en-US" altLang="zh-CN" sz="2400" b="0" i="0" dirty="0">
              <a:solidFill>
                <a:srgbClr val="333333"/>
              </a:solidFill>
              <a:effectLst/>
              <a:latin typeface="Arial" panose="020B0604020202020204" pitchFamily="34" charset="0"/>
            </a:endParaRPr>
          </a:p>
          <a:p>
            <a:pPr marL="285750" indent="-285750">
              <a:buFont typeface="Wingdings" panose="05000000000000000000" pitchFamily="2" charset="2"/>
              <a:buChar char="u"/>
            </a:pPr>
            <a:r>
              <a:rPr lang="en-US" altLang="zh-CN" sz="2400" dirty="0">
                <a:solidFill>
                  <a:srgbClr val="333333"/>
                </a:solidFill>
              </a:rPr>
              <a:t>2017</a:t>
            </a:r>
            <a:r>
              <a:rPr lang="zh-CN" altLang="en-US" sz="2400" dirty="0">
                <a:solidFill>
                  <a:srgbClr val="333333"/>
                </a:solidFill>
              </a:rPr>
              <a:t>年中国报告网发布</a:t>
            </a:r>
            <a:r>
              <a:rPr lang="en-US" altLang="zh-CN" sz="2400" dirty="0">
                <a:solidFill>
                  <a:srgbClr val="333333"/>
                </a:solidFill>
              </a:rPr>
              <a:t>《2017-2022</a:t>
            </a:r>
            <a:r>
              <a:rPr lang="zh-CN" altLang="en-US" sz="2400" dirty="0">
                <a:solidFill>
                  <a:srgbClr val="333333"/>
                </a:solidFill>
              </a:rPr>
              <a:t>年中国工业无线传感器行业市场发展现状及十三五未来前景分析报告</a:t>
            </a:r>
            <a:r>
              <a:rPr lang="en-US" altLang="zh-CN" sz="2400" dirty="0">
                <a:solidFill>
                  <a:srgbClr val="333333"/>
                </a:solidFill>
              </a:rPr>
              <a:t>》</a:t>
            </a:r>
            <a:r>
              <a:rPr lang="zh-CN" altLang="en-US" sz="2400" dirty="0">
                <a:solidFill>
                  <a:srgbClr val="333333"/>
                </a:solidFill>
              </a:rPr>
              <a:t>提出在智能工业领域，数字油田领域，智能电网领域，检测市场领域等多领域中国无线传感器网络的美好发展和预测</a:t>
            </a:r>
            <a:endParaRPr lang="en-US" altLang="zh-CN" sz="2400" dirty="0">
              <a:solidFill>
                <a:srgbClr val="333333"/>
              </a:solidFill>
            </a:endParaRPr>
          </a:p>
        </p:txBody>
      </p:sp>
      <p:sp>
        <p:nvSpPr>
          <p:cNvPr id="2" name="灯片编号占位符 11">
            <a:extLst>
              <a:ext uri="{FF2B5EF4-FFF2-40B4-BE49-F238E27FC236}">
                <a16:creationId xmlns:a16="http://schemas.microsoft.com/office/drawing/2014/main" id="{46942821-1C19-4CB1-9570-DB4D67A25AF7}"/>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12</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741642311"/>
      </p:ext>
    </p:extLst>
  </p:cSld>
  <p:clrMapOvr>
    <a:masterClrMapping/>
  </p:clrMapOvr>
  <p:transition advTm="16782"/>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488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488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3.4.3 </a:t>
            </a:r>
            <a:r>
              <a:rPr lang="zh-CN" altLang="en-US" sz="2400" b="1">
                <a:latin typeface="黑体" panose="02010609060101010101" pitchFamily="49" charset="-122"/>
                <a:ea typeface="黑体" panose="02010609060101010101" pitchFamily="49" charset="-122"/>
              </a:rPr>
              <a:t>定位算法</a:t>
            </a:r>
          </a:p>
        </p:txBody>
      </p:sp>
      <p:sp>
        <p:nvSpPr>
          <p:cNvPr id="2488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8" name="Rectangle 3"/>
          <p:cNvSpPr txBox="1">
            <a:spLocks noChangeArrowheads="1"/>
          </p:cNvSpPr>
          <p:nvPr/>
        </p:nvSpPr>
        <p:spPr bwMode="auto">
          <a:xfrm>
            <a:off x="719708" y="1844824"/>
            <a:ext cx="7848600" cy="424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None/>
              <a:defRPr sz="2400" kern="1200">
                <a:solidFill>
                  <a:schemeClr val="tx1"/>
                </a:solidFill>
                <a:latin typeface="+mn-lt"/>
                <a:ea typeface="+mn-ea"/>
                <a:cs typeface="+mn-cs"/>
              </a:defRPr>
            </a:lvl1pPr>
            <a:lvl2pPr marL="457200" indent="0" algn="ctr" rtl="0" fontAlgn="base">
              <a:spcBef>
                <a:spcPct val="20000"/>
              </a:spcBef>
              <a:spcAft>
                <a:spcPct val="0"/>
              </a:spcAft>
              <a:buNone/>
              <a:defRPr sz="2000" kern="1200">
                <a:solidFill>
                  <a:schemeClr val="tx1"/>
                </a:solidFill>
                <a:latin typeface="+mn-lt"/>
                <a:ea typeface="+mn-ea"/>
                <a:cs typeface="+mn-cs"/>
              </a:defRPr>
            </a:lvl2pPr>
            <a:lvl3pPr marL="914400" indent="0" algn="ctr" rtl="0" fontAlgn="base">
              <a:spcBef>
                <a:spcPct val="20000"/>
              </a:spcBef>
              <a:spcAft>
                <a:spcPct val="0"/>
              </a:spcAft>
              <a:buNone/>
              <a:defRPr sz="1800" kern="1200">
                <a:solidFill>
                  <a:schemeClr val="tx1"/>
                </a:solidFill>
                <a:latin typeface="+mn-lt"/>
                <a:ea typeface="+mn-ea"/>
                <a:cs typeface="+mn-cs"/>
              </a:defRPr>
            </a:lvl3pPr>
            <a:lvl4pPr marL="1371600" indent="0" algn="ctr" rtl="0" fontAlgn="base">
              <a:spcBef>
                <a:spcPct val="20000"/>
              </a:spcBef>
              <a:spcAft>
                <a:spcPct val="0"/>
              </a:spcAft>
              <a:buNone/>
              <a:defRPr sz="1600" kern="1200">
                <a:solidFill>
                  <a:schemeClr val="tx1"/>
                </a:solidFill>
                <a:latin typeface="+mn-lt"/>
                <a:ea typeface="+mn-ea"/>
                <a:cs typeface="+mn-cs"/>
              </a:defRPr>
            </a:lvl4pPr>
            <a:lvl5pPr marL="1828800" indent="0" algn="ctr" rtl="0" fontAlgn="base">
              <a:spcBef>
                <a:spcPct val="20000"/>
              </a:spcBef>
              <a:spcAft>
                <a:spcPct val="0"/>
              </a:spcAft>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从最后一个方程开始分别减去第一、二个方程得：</a:t>
            </a: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             </a:t>
            </a: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                                                                                                  </a:t>
            </a:r>
          </a:p>
          <a:p>
            <a:pPr marL="0" marR="0" lvl="0" indent="273050" algn="l" defTabSz="914400" rtl="0" eaLnBrk="1" fontAlgn="base" latinLnBrk="0" hangingPunct="1">
              <a:lnSpc>
                <a:spcPct val="120000"/>
              </a:lnSpc>
              <a:spcBef>
                <a:spcPct val="10000"/>
              </a:spcBef>
              <a:spcAft>
                <a:spcPct val="1000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a:ea typeface="宋体"/>
              <a:cs typeface="+mn-cs"/>
            </a:endParaRPr>
          </a:p>
          <a:p>
            <a:pPr marL="0" marR="0" lvl="0" indent="273050" algn="l" defTabSz="914400" rtl="0" eaLnBrk="1" fontAlgn="base" latinLnBrk="0" hangingPunct="1">
              <a:lnSpc>
                <a:spcPct val="120000"/>
              </a:lnSpc>
              <a:spcBef>
                <a:spcPct val="10000"/>
              </a:spcBef>
              <a:spcAft>
                <a:spcPct val="1000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a:ea typeface="宋体"/>
              <a:cs typeface="+mn-cs"/>
            </a:endParaRP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由</a:t>
            </a:r>
            <a:r>
              <a:rPr lang="zh-CN" altLang="en-US" sz="1800" dirty="0">
                <a:solidFill>
                  <a:srgbClr val="000000"/>
                </a:solidFill>
                <a:latin typeface="Arial"/>
                <a:ea typeface="宋体"/>
              </a:rPr>
              <a:t>上</a:t>
            </a: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式可得到节点D的坐标为</a:t>
            </a: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       </a:t>
            </a:r>
          </a:p>
          <a:p>
            <a:pPr marL="0" marR="0" lvl="0" indent="273050" algn="l" defTabSz="914400" rtl="0" eaLnBrk="1" fontAlgn="base" latinLnBrk="0" hangingPunct="1">
              <a:lnSpc>
                <a:spcPct val="120000"/>
              </a:lnSpc>
              <a:spcBef>
                <a:spcPct val="10000"/>
              </a:spcBef>
              <a:spcAft>
                <a:spcPct val="1000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a:ea typeface="宋体"/>
              <a:cs typeface="+mn-cs"/>
            </a:endParaRP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                                                                                                    </a:t>
            </a:r>
          </a:p>
        </p:txBody>
      </p:sp>
      <p:graphicFrame>
        <p:nvGraphicFramePr>
          <p:cNvPr id="10" name="Object 5"/>
          <p:cNvGraphicFramePr>
            <a:graphicFrameLocks noChangeAspect="1"/>
          </p:cNvGraphicFramePr>
          <p:nvPr>
            <p:extLst>
              <p:ext uri="{D42A27DB-BD31-4B8C-83A1-F6EECF244321}">
                <p14:modId xmlns:p14="http://schemas.microsoft.com/office/powerpoint/2010/main" val="2137838922"/>
              </p:ext>
            </p:extLst>
          </p:nvPr>
        </p:nvGraphicFramePr>
        <p:xfrm>
          <a:off x="1008633" y="2421087"/>
          <a:ext cx="5832475" cy="841375"/>
        </p:xfrm>
        <a:graphic>
          <a:graphicData uri="http://schemas.openxmlformats.org/presentationml/2006/ole">
            <mc:AlternateContent xmlns:mc="http://schemas.openxmlformats.org/markup-compatibility/2006">
              <mc:Choice xmlns:v="urn:schemas-microsoft-com:vml" Requires="v">
                <p:oleObj spid="_x0000_s2058" r:id="rId4" imgW="3696017" imgH="533717" progId="Equation.DSMT4">
                  <p:embed/>
                </p:oleObj>
              </mc:Choice>
              <mc:Fallback>
                <p:oleObj r:id="rId4" imgW="3696017" imgH="533717" progId="Equation.DSMT4">
                  <p:embed/>
                  <p:pic>
                    <p:nvPicPr>
                      <p:cNvPr id="3789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633" y="2421087"/>
                        <a:ext cx="583247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12" name="Object 7"/>
          <p:cNvGraphicFramePr>
            <a:graphicFrameLocks noChangeAspect="1"/>
          </p:cNvGraphicFramePr>
          <p:nvPr>
            <p:extLst>
              <p:ext uri="{D42A27DB-BD31-4B8C-83A1-F6EECF244321}">
                <p14:modId xmlns:p14="http://schemas.microsoft.com/office/powerpoint/2010/main" val="966132033"/>
              </p:ext>
            </p:extLst>
          </p:nvPr>
        </p:nvGraphicFramePr>
        <p:xfrm>
          <a:off x="1080070" y="4365774"/>
          <a:ext cx="6264275" cy="884238"/>
        </p:xfrm>
        <a:graphic>
          <a:graphicData uri="http://schemas.openxmlformats.org/presentationml/2006/ole">
            <mc:AlternateContent xmlns:mc="http://schemas.openxmlformats.org/markup-compatibility/2006">
              <mc:Choice xmlns:v="urn:schemas-microsoft-com:vml" Requires="v">
                <p:oleObj spid="_x0000_s2059" r:id="rId6" imgW="4115117" imgH="546417" progId="Equation.DSMT4">
                  <p:embed/>
                </p:oleObj>
              </mc:Choice>
              <mc:Fallback>
                <p:oleObj r:id="rId6" imgW="4115117" imgH="546417" progId="Equation.DSMT4">
                  <p:embed/>
                  <p:pic>
                    <p:nvPicPr>
                      <p:cNvPr id="37895"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0070" y="4365774"/>
                        <a:ext cx="6264275"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2" name="灯片编号占位符 11">
            <a:extLst>
              <a:ext uri="{FF2B5EF4-FFF2-40B4-BE49-F238E27FC236}">
                <a16:creationId xmlns:a16="http://schemas.microsoft.com/office/drawing/2014/main" id="{23076FBB-6CA0-4E2A-B44B-F16517B59FD0}"/>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120</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648898555"/>
      </p:ext>
    </p:extLst>
  </p:cSld>
  <p:clrMapOvr>
    <a:masterClrMapping/>
  </p:clrMapOvr>
  <p:transition advTm="16782"/>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488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488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3.4.3 </a:t>
            </a:r>
            <a:r>
              <a:rPr lang="zh-CN" altLang="en-US" sz="2400" b="1">
                <a:latin typeface="黑体" panose="02010609060101010101" pitchFamily="49" charset="-122"/>
                <a:ea typeface="黑体" panose="02010609060101010101" pitchFamily="49" charset="-122"/>
              </a:rPr>
              <a:t>定位算法</a:t>
            </a:r>
          </a:p>
        </p:txBody>
      </p:sp>
      <p:sp>
        <p:nvSpPr>
          <p:cNvPr id="2488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0" name="Rectangle 3"/>
          <p:cNvSpPr txBox="1">
            <a:spLocks noChangeArrowheads="1"/>
          </p:cNvSpPr>
          <p:nvPr/>
        </p:nvSpPr>
        <p:spPr bwMode="auto">
          <a:xfrm>
            <a:off x="611188" y="1649685"/>
            <a:ext cx="7848600" cy="424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None/>
              <a:defRPr sz="2400" kern="1200">
                <a:solidFill>
                  <a:schemeClr val="tx1"/>
                </a:solidFill>
                <a:latin typeface="+mn-lt"/>
                <a:ea typeface="+mn-ea"/>
                <a:cs typeface="+mn-cs"/>
              </a:defRPr>
            </a:lvl1pPr>
            <a:lvl2pPr marL="457200" indent="0" algn="ctr" rtl="0" fontAlgn="base">
              <a:spcBef>
                <a:spcPct val="20000"/>
              </a:spcBef>
              <a:spcAft>
                <a:spcPct val="0"/>
              </a:spcAft>
              <a:buNone/>
              <a:defRPr sz="2000" kern="1200">
                <a:solidFill>
                  <a:schemeClr val="tx1"/>
                </a:solidFill>
                <a:latin typeface="+mn-lt"/>
                <a:ea typeface="+mn-ea"/>
                <a:cs typeface="+mn-cs"/>
              </a:defRPr>
            </a:lvl2pPr>
            <a:lvl3pPr marL="914400" indent="0" algn="ctr" rtl="0" fontAlgn="base">
              <a:spcBef>
                <a:spcPct val="20000"/>
              </a:spcBef>
              <a:spcAft>
                <a:spcPct val="0"/>
              </a:spcAft>
              <a:buNone/>
              <a:defRPr sz="1800" kern="1200">
                <a:solidFill>
                  <a:schemeClr val="tx1"/>
                </a:solidFill>
                <a:latin typeface="+mn-lt"/>
                <a:ea typeface="+mn-ea"/>
                <a:cs typeface="+mn-cs"/>
              </a:defRPr>
            </a:lvl3pPr>
            <a:lvl4pPr marL="1371600" indent="0" algn="ctr" rtl="0" fontAlgn="base">
              <a:spcBef>
                <a:spcPct val="20000"/>
              </a:spcBef>
              <a:spcAft>
                <a:spcPct val="0"/>
              </a:spcAft>
              <a:buNone/>
              <a:defRPr sz="1600" kern="1200">
                <a:solidFill>
                  <a:schemeClr val="tx1"/>
                </a:solidFill>
                <a:latin typeface="+mn-lt"/>
                <a:ea typeface="+mn-ea"/>
                <a:cs typeface="+mn-cs"/>
              </a:defRPr>
            </a:lvl4pPr>
            <a:lvl5pPr marL="1828800" indent="0" algn="ctr" rtl="0" fontAlgn="base">
              <a:spcBef>
                <a:spcPct val="20000"/>
              </a:spcBef>
              <a:spcAft>
                <a:spcPct val="0"/>
              </a:spcAft>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base" latinLnBrk="0" hangingPunct="1">
              <a:lnSpc>
                <a:spcPct val="120000"/>
              </a:lnSpc>
              <a:spcBef>
                <a:spcPct val="10000"/>
              </a:spcBef>
              <a:spcAft>
                <a:spcPct val="10000"/>
              </a:spcAft>
              <a:buClrTx/>
              <a:buSzTx/>
              <a:buFont typeface="Wingdings" panose="05000000000000000000" pitchFamily="2" charset="2"/>
              <a:buChar char="u"/>
              <a:tabLst/>
              <a:defRPr/>
            </a:pPr>
            <a:r>
              <a:rPr kumimoji="0" lang="zh-CN" altLang="zh-CN"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三角定位</a:t>
            </a: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三角定位与求解</a:t>
            </a:r>
            <a:r>
              <a:rPr kumimoji="0" lang="zh-CN" altLang="zh-CN" sz="1800" b="0" i="0" u="none" strike="noStrike" kern="1200" cap="none" spc="0" normalizeH="0" baseline="0" noProof="0">
                <a:ln>
                  <a:noFill/>
                </a:ln>
                <a:solidFill>
                  <a:srgbClr val="000000"/>
                </a:solidFill>
                <a:effectLst/>
                <a:uLnTx/>
                <a:uFillTx/>
                <a:latin typeface="Arial"/>
                <a:ea typeface="宋体"/>
                <a:cs typeface="+mn-cs"/>
              </a:rPr>
              <a:t>原理如</a:t>
            </a:r>
            <a:r>
              <a:rPr kumimoji="0" lang="zh-CN" altLang="en-US" sz="1800" b="0" i="0" u="none" strike="noStrike" kern="1200" cap="none" spc="0" normalizeH="0" baseline="0" noProof="0">
                <a:ln>
                  <a:noFill/>
                </a:ln>
                <a:solidFill>
                  <a:srgbClr val="000000"/>
                </a:solidFill>
                <a:effectLst/>
                <a:uLnTx/>
                <a:uFillTx/>
                <a:latin typeface="Arial"/>
                <a:ea typeface="宋体"/>
                <a:cs typeface="+mn-cs"/>
              </a:rPr>
              <a:t>下</a:t>
            </a:r>
            <a:r>
              <a:rPr kumimoji="0" lang="zh-CN" altLang="zh-CN" sz="1800" b="0" i="0" u="none" strike="noStrike" kern="1200" cap="none" spc="0" normalizeH="0" baseline="0" noProof="0">
                <a:ln>
                  <a:noFill/>
                </a:ln>
                <a:solidFill>
                  <a:srgbClr val="000000"/>
                </a:solidFill>
                <a:effectLst/>
                <a:uLnTx/>
                <a:uFillTx/>
                <a:latin typeface="Arial"/>
                <a:ea typeface="宋体"/>
                <a:cs typeface="+mn-cs"/>
              </a:rPr>
              <a:t>图所</a:t>
            </a: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示，已知三个信标节点A、B、C坐标分别为                     ，未知节点D相对于节点A、B、C的角度分别为      、      、      ，节点D的坐标为      。</a:t>
            </a:r>
          </a:p>
        </p:txBody>
      </p:sp>
      <p:graphicFrame>
        <p:nvGraphicFramePr>
          <p:cNvPr id="22" name="Object 5"/>
          <p:cNvGraphicFramePr>
            <a:graphicFrameLocks noChangeAspect="1"/>
          </p:cNvGraphicFramePr>
          <p:nvPr>
            <p:extLst>
              <p:ext uri="{D42A27DB-BD31-4B8C-83A1-F6EECF244321}">
                <p14:modId xmlns:p14="http://schemas.microsoft.com/office/powerpoint/2010/main" val="2795077130"/>
              </p:ext>
            </p:extLst>
          </p:nvPr>
        </p:nvGraphicFramePr>
        <p:xfrm>
          <a:off x="1071269" y="2579274"/>
          <a:ext cx="1152525" cy="241300"/>
        </p:xfrm>
        <a:graphic>
          <a:graphicData uri="http://schemas.openxmlformats.org/presentationml/2006/ole">
            <mc:AlternateContent xmlns:mc="http://schemas.openxmlformats.org/markup-compatibility/2006">
              <mc:Choice xmlns:v="urn:schemas-microsoft-com:vml" Requires="v">
                <p:oleObj spid="_x0000_s3094" r:id="rId4" imgW="1092043" imgH="228818" progId="Equation.DSMT4">
                  <p:embed/>
                </p:oleObj>
              </mc:Choice>
              <mc:Fallback>
                <p:oleObj r:id="rId4" imgW="1092043" imgH="228818" progId="Equation.DSMT4">
                  <p:embed/>
                  <p:pic>
                    <p:nvPicPr>
                      <p:cNvPr id="3891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269" y="2579274"/>
                        <a:ext cx="11525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24" name="Object 7"/>
          <p:cNvGraphicFramePr>
            <a:graphicFrameLocks noChangeAspect="1"/>
          </p:cNvGraphicFramePr>
          <p:nvPr>
            <p:extLst>
              <p:ext uri="{D42A27DB-BD31-4B8C-83A1-F6EECF244321}">
                <p14:modId xmlns:p14="http://schemas.microsoft.com/office/powerpoint/2010/main" val="476460332"/>
              </p:ext>
            </p:extLst>
          </p:nvPr>
        </p:nvGraphicFramePr>
        <p:xfrm>
          <a:off x="855369" y="2939637"/>
          <a:ext cx="457200" cy="161925"/>
        </p:xfrm>
        <a:graphic>
          <a:graphicData uri="http://schemas.openxmlformats.org/presentationml/2006/ole">
            <mc:AlternateContent xmlns:mc="http://schemas.openxmlformats.org/markup-compatibility/2006">
              <mc:Choice xmlns:v="urn:schemas-microsoft-com:vml" Requires="v">
                <p:oleObj spid="_x0000_s3095" r:id="rId6" imgW="457319" imgH="165345" progId="Equation.DSMT4">
                  <p:embed/>
                </p:oleObj>
              </mc:Choice>
              <mc:Fallback>
                <p:oleObj r:id="rId6" imgW="457319" imgH="165345" progId="Equation.DSMT4">
                  <p:embed/>
                  <p:pic>
                    <p:nvPicPr>
                      <p:cNvPr id="3891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5369" y="2939637"/>
                        <a:ext cx="4572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26" name="Object 9"/>
          <p:cNvGraphicFramePr>
            <a:graphicFrameLocks noChangeAspect="1"/>
          </p:cNvGraphicFramePr>
          <p:nvPr>
            <p:extLst>
              <p:ext uri="{D42A27DB-BD31-4B8C-83A1-F6EECF244321}">
                <p14:modId xmlns:p14="http://schemas.microsoft.com/office/powerpoint/2010/main" val="2082754094"/>
              </p:ext>
            </p:extLst>
          </p:nvPr>
        </p:nvGraphicFramePr>
        <p:xfrm>
          <a:off x="1431631" y="2939637"/>
          <a:ext cx="466725" cy="180975"/>
        </p:xfrm>
        <a:graphic>
          <a:graphicData uri="http://schemas.openxmlformats.org/presentationml/2006/ole">
            <mc:AlternateContent xmlns:mc="http://schemas.openxmlformats.org/markup-compatibility/2006">
              <mc:Choice xmlns:v="urn:schemas-microsoft-com:vml" Requires="v">
                <p:oleObj spid="_x0000_s3096" r:id="rId8" imgW="470013" imgH="178040" progId="Equation.DSMT4">
                  <p:embed/>
                </p:oleObj>
              </mc:Choice>
              <mc:Fallback>
                <p:oleObj r:id="rId8" imgW="470013" imgH="178040" progId="Equation.DSMT4">
                  <p:embed/>
                  <p:pic>
                    <p:nvPicPr>
                      <p:cNvPr id="38921"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1631" y="2939637"/>
                        <a:ext cx="46672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28" name="Object 11"/>
          <p:cNvGraphicFramePr>
            <a:graphicFrameLocks noChangeAspect="1"/>
          </p:cNvGraphicFramePr>
          <p:nvPr>
            <p:extLst>
              <p:ext uri="{D42A27DB-BD31-4B8C-83A1-F6EECF244321}">
                <p14:modId xmlns:p14="http://schemas.microsoft.com/office/powerpoint/2010/main" val="3913581496"/>
              </p:ext>
            </p:extLst>
          </p:nvPr>
        </p:nvGraphicFramePr>
        <p:xfrm>
          <a:off x="2079331" y="2939637"/>
          <a:ext cx="466725" cy="180975"/>
        </p:xfrm>
        <a:graphic>
          <a:graphicData uri="http://schemas.openxmlformats.org/presentationml/2006/ole">
            <mc:AlternateContent xmlns:mc="http://schemas.openxmlformats.org/markup-compatibility/2006">
              <mc:Choice xmlns:v="urn:schemas-microsoft-com:vml" Requires="v">
                <p:oleObj spid="_x0000_s3097" r:id="rId10" imgW="470013" imgH="178040" progId="Equation.DSMT4">
                  <p:embed/>
                </p:oleObj>
              </mc:Choice>
              <mc:Fallback>
                <p:oleObj r:id="rId10" imgW="470013" imgH="178040" progId="Equation.DSMT4">
                  <p:embed/>
                  <p:pic>
                    <p:nvPicPr>
                      <p:cNvPr id="38923"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79331" y="2939637"/>
                        <a:ext cx="46672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30" name="Object 13"/>
          <p:cNvGraphicFramePr>
            <a:graphicFrameLocks noChangeAspect="1"/>
          </p:cNvGraphicFramePr>
          <p:nvPr>
            <p:extLst>
              <p:ext uri="{D42A27DB-BD31-4B8C-83A1-F6EECF244321}">
                <p14:modId xmlns:p14="http://schemas.microsoft.com/office/powerpoint/2010/main" val="3894256259"/>
              </p:ext>
            </p:extLst>
          </p:nvPr>
        </p:nvGraphicFramePr>
        <p:xfrm>
          <a:off x="4284663" y="2912466"/>
          <a:ext cx="352425" cy="219075"/>
        </p:xfrm>
        <a:graphic>
          <a:graphicData uri="http://schemas.openxmlformats.org/presentationml/2006/ole">
            <mc:AlternateContent xmlns:mc="http://schemas.openxmlformats.org/markup-compatibility/2006">
              <mc:Choice xmlns:v="urn:schemas-microsoft-com:vml" Requires="v">
                <p:oleObj spid="_x0000_s3098" r:id="rId12" imgW="355609" imgH="216030" progId="Equation.DSMT4">
                  <p:embed/>
                </p:oleObj>
              </mc:Choice>
              <mc:Fallback>
                <p:oleObj r:id="rId12" imgW="355609" imgH="216030" progId="Equation.DSMT4">
                  <p:embed/>
                  <p:pic>
                    <p:nvPicPr>
                      <p:cNvPr id="38925"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4663" y="2912466"/>
                        <a:ext cx="3524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pic>
        <p:nvPicPr>
          <p:cNvPr id="31" name="Picture 14" descr="未命名"/>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00338" y="3378473"/>
            <a:ext cx="3384550" cy="329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CE2F403C-8521-4165-AFF9-6BEE5B77F3F9}"/>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121</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52803692"/>
      </p:ext>
    </p:extLst>
  </p:cSld>
  <p:clrMapOvr>
    <a:masterClrMapping/>
  </p:clrMapOvr>
  <p:transition advTm="16782"/>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488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488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3.4.3 </a:t>
            </a:r>
            <a:r>
              <a:rPr lang="zh-CN" altLang="en-US" sz="2400" b="1">
                <a:latin typeface="黑体" panose="02010609060101010101" pitchFamily="49" charset="-122"/>
                <a:ea typeface="黑体" panose="02010609060101010101" pitchFamily="49" charset="-122"/>
              </a:rPr>
              <a:t>定位算法</a:t>
            </a:r>
          </a:p>
        </p:txBody>
      </p:sp>
      <p:sp>
        <p:nvSpPr>
          <p:cNvPr id="2488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8" name="Rectangle 3"/>
          <p:cNvSpPr txBox="1">
            <a:spLocks noChangeArrowheads="1"/>
          </p:cNvSpPr>
          <p:nvPr/>
        </p:nvSpPr>
        <p:spPr bwMode="auto">
          <a:xfrm>
            <a:off x="611188" y="1843558"/>
            <a:ext cx="7848600" cy="424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None/>
              <a:defRPr sz="2400" kern="1200">
                <a:solidFill>
                  <a:schemeClr val="tx1"/>
                </a:solidFill>
                <a:latin typeface="+mn-lt"/>
                <a:ea typeface="+mn-ea"/>
                <a:cs typeface="+mn-cs"/>
              </a:defRPr>
            </a:lvl1pPr>
            <a:lvl2pPr marL="457200" indent="0" algn="ctr" rtl="0" fontAlgn="base">
              <a:spcBef>
                <a:spcPct val="20000"/>
              </a:spcBef>
              <a:spcAft>
                <a:spcPct val="0"/>
              </a:spcAft>
              <a:buNone/>
              <a:defRPr sz="2000" kern="1200">
                <a:solidFill>
                  <a:schemeClr val="tx1"/>
                </a:solidFill>
                <a:latin typeface="+mn-lt"/>
                <a:ea typeface="+mn-ea"/>
                <a:cs typeface="+mn-cs"/>
              </a:defRPr>
            </a:lvl2pPr>
            <a:lvl3pPr marL="914400" indent="0" algn="ctr" rtl="0" fontAlgn="base">
              <a:spcBef>
                <a:spcPct val="20000"/>
              </a:spcBef>
              <a:spcAft>
                <a:spcPct val="0"/>
              </a:spcAft>
              <a:buNone/>
              <a:defRPr sz="1800" kern="1200">
                <a:solidFill>
                  <a:schemeClr val="tx1"/>
                </a:solidFill>
                <a:latin typeface="+mn-lt"/>
                <a:ea typeface="+mn-ea"/>
                <a:cs typeface="+mn-cs"/>
              </a:defRPr>
            </a:lvl3pPr>
            <a:lvl4pPr marL="1371600" indent="0" algn="ctr" rtl="0" fontAlgn="base">
              <a:spcBef>
                <a:spcPct val="20000"/>
              </a:spcBef>
              <a:spcAft>
                <a:spcPct val="0"/>
              </a:spcAft>
              <a:buNone/>
              <a:defRPr sz="1600" kern="1200">
                <a:solidFill>
                  <a:schemeClr val="tx1"/>
                </a:solidFill>
                <a:latin typeface="+mn-lt"/>
                <a:ea typeface="+mn-ea"/>
                <a:cs typeface="+mn-cs"/>
              </a:defRPr>
            </a:lvl4pPr>
            <a:lvl5pPr marL="1828800" indent="0" algn="ctr" rtl="0" fontAlgn="base">
              <a:spcBef>
                <a:spcPct val="20000"/>
              </a:spcBef>
              <a:spcAft>
                <a:spcPct val="0"/>
              </a:spcAft>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对于节点A、B和角        ，如果弧段AB在        内，那么能够唯一确定一个圆。设圆心为               ，半径为    ，那么                                 ，并且有下列公式，即</a:t>
            </a: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          </a:t>
            </a:r>
          </a:p>
          <a:p>
            <a:pPr marL="0" marR="0" lvl="0" indent="273050" algn="r"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 </a:t>
            </a:r>
          </a:p>
          <a:p>
            <a:pPr marL="0" marR="0" lvl="0" indent="273050" algn="l" defTabSz="914400" rtl="0" eaLnBrk="1" fontAlgn="base" latinLnBrk="0" hangingPunct="1">
              <a:lnSpc>
                <a:spcPct val="120000"/>
              </a:lnSpc>
              <a:spcBef>
                <a:spcPct val="10000"/>
              </a:spcBef>
              <a:spcAft>
                <a:spcPct val="1000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a:ea typeface="宋体"/>
              <a:cs typeface="+mn-cs"/>
            </a:endParaRP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由</a:t>
            </a:r>
            <a:r>
              <a:rPr kumimoji="0" lang="zh-CN" altLang="en-US" sz="1800" b="0" i="0" u="none" strike="noStrike" kern="1200" cap="none" spc="0" normalizeH="0" baseline="0" noProof="0" dirty="0">
                <a:ln>
                  <a:noFill/>
                </a:ln>
                <a:solidFill>
                  <a:srgbClr val="000000"/>
                </a:solidFill>
                <a:effectLst/>
                <a:uLnTx/>
                <a:uFillTx/>
                <a:latin typeface="Arial"/>
                <a:ea typeface="宋体"/>
                <a:cs typeface="+mn-cs"/>
              </a:rPr>
              <a:t>上</a:t>
            </a: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式</a:t>
            </a:r>
            <a:r>
              <a:rPr kumimoji="0" lang="en-US" altLang="zh-CN" sz="1800" b="0" i="0" u="none" strike="noStrike" kern="1200" cap="none" spc="0" normalizeH="0" baseline="0" noProof="0" dirty="0">
                <a:ln>
                  <a:noFill/>
                </a:ln>
                <a:solidFill>
                  <a:srgbClr val="000000"/>
                </a:solidFill>
                <a:effectLst/>
                <a:uLnTx/>
                <a:uFillTx/>
                <a:latin typeface="Arial"/>
                <a:ea typeface="宋体"/>
                <a:cs typeface="+mn-cs"/>
              </a:rPr>
              <a:t>        </a:t>
            </a: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能够确定圆心    点的坐标和半径   。同理对B、C和角        与A、C和角        分别确定相应的圆心            和半径    与和半径      。</a:t>
            </a: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最后利用三边测量法，由点D      、        、          与                确定D点坐标。 </a:t>
            </a:r>
          </a:p>
        </p:txBody>
      </p:sp>
      <p:graphicFrame>
        <p:nvGraphicFramePr>
          <p:cNvPr id="10" name="Object 5"/>
          <p:cNvGraphicFramePr>
            <a:graphicFrameLocks noChangeAspect="1"/>
          </p:cNvGraphicFramePr>
          <p:nvPr>
            <p:extLst>
              <p:ext uri="{D42A27DB-BD31-4B8C-83A1-F6EECF244321}">
                <p14:modId xmlns:p14="http://schemas.microsoft.com/office/powerpoint/2010/main" val="661708602"/>
              </p:ext>
            </p:extLst>
          </p:nvPr>
        </p:nvGraphicFramePr>
        <p:xfrm>
          <a:off x="2843213" y="1988021"/>
          <a:ext cx="485775" cy="161925"/>
        </p:xfrm>
        <a:graphic>
          <a:graphicData uri="http://schemas.openxmlformats.org/presentationml/2006/ole">
            <mc:AlternateContent xmlns:mc="http://schemas.openxmlformats.org/markup-compatibility/2006">
              <mc:Choice xmlns:v="urn:schemas-microsoft-com:vml" Requires="v">
                <p:oleObj spid="_x0000_s4166" r:id="rId4" imgW="482708" imgH="165345" progId="Equation.DSMT4">
                  <p:embed/>
                </p:oleObj>
              </mc:Choice>
              <mc:Fallback>
                <p:oleObj r:id="rId4" imgW="482708" imgH="165345" progId="Equation.DSMT4">
                  <p:embed/>
                  <p:pic>
                    <p:nvPicPr>
                      <p:cNvPr id="3994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213" y="1988021"/>
                        <a:ext cx="48577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12" name="Object 7"/>
          <p:cNvGraphicFramePr>
            <a:graphicFrameLocks noChangeAspect="1"/>
          </p:cNvGraphicFramePr>
          <p:nvPr>
            <p:extLst>
              <p:ext uri="{D42A27DB-BD31-4B8C-83A1-F6EECF244321}">
                <p14:modId xmlns:p14="http://schemas.microsoft.com/office/powerpoint/2010/main" val="2801754498"/>
              </p:ext>
            </p:extLst>
          </p:nvPr>
        </p:nvGraphicFramePr>
        <p:xfrm>
          <a:off x="5076825" y="1988021"/>
          <a:ext cx="428625" cy="180975"/>
        </p:xfrm>
        <a:graphic>
          <a:graphicData uri="http://schemas.openxmlformats.org/presentationml/2006/ole">
            <mc:AlternateContent xmlns:mc="http://schemas.openxmlformats.org/markup-compatibility/2006">
              <mc:Choice xmlns:v="urn:schemas-microsoft-com:vml" Requires="v">
                <p:oleObj spid="_x0000_s4167" r:id="rId6" imgW="431742" imgH="177963" progId="Equation.DSMT4">
                  <p:embed/>
                </p:oleObj>
              </mc:Choice>
              <mc:Fallback>
                <p:oleObj r:id="rId6" imgW="431742" imgH="177963" progId="Equation.DSMT4">
                  <p:embed/>
                  <p:pic>
                    <p:nvPicPr>
                      <p:cNvPr id="39943"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6825" y="1988021"/>
                        <a:ext cx="42862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14" name="Object 9"/>
          <p:cNvGraphicFramePr>
            <a:graphicFrameLocks noChangeAspect="1"/>
          </p:cNvGraphicFramePr>
          <p:nvPr>
            <p:extLst>
              <p:ext uri="{D42A27DB-BD31-4B8C-83A1-F6EECF244321}">
                <p14:modId xmlns:p14="http://schemas.microsoft.com/office/powerpoint/2010/main" val="1247850340"/>
              </p:ext>
            </p:extLst>
          </p:nvPr>
        </p:nvGraphicFramePr>
        <p:xfrm>
          <a:off x="2124075" y="2275358"/>
          <a:ext cx="733425" cy="228600"/>
        </p:xfrm>
        <a:graphic>
          <a:graphicData uri="http://schemas.openxmlformats.org/presentationml/2006/ole">
            <mc:AlternateContent xmlns:mc="http://schemas.openxmlformats.org/markup-compatibility/2006">
              <mc:Choice xmlns:v="urn:schemas-microsoft-com:vml" Requires="v">
                <p:oleObj spid="_x0000_s4168" r:id="rId8" imgW="736917" imgH="228917" progId="Equation.DSMT4">
                  <p:embed/>
                </p:oleObj>
              </mc:Choice>
              <mc:Fallback>
                <p:oleObj r:id="rId8" imgW="736917" imgH="228917" progId="Equation.DSMT4">
                  <p:embed/>
                  <p:pic>
                    <p:nvPicPr>
                      <p:cNvPr id="39945"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4075" y="2275358"/>
                        <a:ext cx="7334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16" name="Object 11"/>
          <p:cNvGraphicFramePr>
            <a:graphicFrameLocks noChangeAspect="1"/>
          </p:cNvGraphicFramePr>
          <p:nvPr>
            <p:extLst>
              <p:ext uri="{D42A27DB-BD31-4B8C-83A1-F6EECF244321}">
                <p14:modId xmlns:p14="http://schemas.microsoft.com/office/powerpoint/2010/main" val="1304022733"/>
              </p:ext>
            </p:extLst>
          </p:nvPr>
        </p:nvGraphicFramePr>
        <p:xfrm>
          <a:off x="3995738" y="2275358"/>
          <a:ext cx="123825" cy="219075"/>
        </p:xfrm>
        <a:graphic>
          <a:graphicData uri="http://schemas.openxmlformats.org/presentationml/2006/ole">
            <mc:AlternateContent xmlns:mc="http://schemas.openxmlformats.org/markup-compatibility/2006">
              <mc:Choice xmlns:v="urn:schemas-microsoft-com:vml" Requires="v">
                <p:oleObj spid="_x0000_s4169" r:id="rId10" imgW="127097" imgH="215843" progId="Equation.DSMT4">
                  <p:embed/>
                </p:oleObj>
              </mc:Choice>
              <mc:Fallback>
                <p:oleObj r:id="rId10" imgW="127097" imgH="215843" progId="Equation.DSMT4">
                  <p:embed/>
                  <p:pic>
                    <p:nvPicPr>
                      <p:cNvPr id="39947"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95738" y="2275358"/>
                        <a:ext cx="1238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18" name="Object 13"/>
          <p:cNvGraphicFramePr>
            <a:graphicFrameLocks noChangeAspect="1"/>
          </p:cNvGraphicFramePr>
          <p:nvPr>
            <p:extLst>
              <p:ext uri="{D42A27DB-BD31-4B8C-83A1-F6EECF244321}">
                <p14:modId xmlns:p14="http://schemas.microsoft.com/office/powerpoint/2010/main" val="1640735391"/>
              </p:ext>
            </p:extLst>
          </p:nvPr>
        </p:nvGraphicFramePr>
        <p:xfrm>
          <a:off x="5003800" y="2275358"/>
          <a:ext cx="1876425" cy="219075"/>
        </p:xfrm>
        <a:graphic>
          <a:graphicData uri="http://schemas.openxmlformats.org/presentationml/2006/ole">
            <mc:AlternateContent xmlns:mc="http://schemas.openxmlformats.org/markup-compatibility/2006">
              <mc:Choice xmlns:v="urn:schemas-microsoft-com:vml" Requires="v">
                <p:oleObj spid="_x0000_s4170" r:id="rId12" imgW="1879917" imgH="216217" progId="Equation.DSMT4">
                  <p:embed/>
                </p:oleObj>
              </mc:Choice>
              <mc:Fallback>
                <p:oleObj r:id="rId12" imgW="1879917" imgH="216217" progId="Equation.DSMT4">
                  <p:embed/>
                  <p:pic>
                    <p:nvPicPr>
                      <p:cNvPr id="39949"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03800" y="2275358"/>
                        <a:ext cx="18764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19" name="Rectangle 14"/>
          <p:cNvSpPr>
            <a:spLocks noChangeArrowheads="1"/>
          </p:cNvSpPr>
          <p:nvPr/>
        </p:nvSpPr>
        <p:spPr bwMode="auto">
          <a:xfrm>
            <a:off x="0" y="33500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0000"/>
              </a:solidFill>
              <a:effectLst/>
              <a:uLnTx/>
              <a:uFillTx/>
            </a:endParaRPr>
          </a:p>
        </p:txBody>
      </p:sp>
      <p:graphicFrame>
        <p:nvGraphicFramePr>
          <p:cNvPr id="20" name="Object 15"/>
          <p:cNvGraphicFramePr>
            <a:graphicFrameLocks noChangeAspect="1"/>
          </p:cNvGraphicFramePr>
          <p:nvPr>
            <p:extLst>
              <p:ext uri="{D42A27DB-BD31-4B8C-83A1-F6EECF244321}">
                <p14:modId xmlns:p14="http://schemas.microsoft.com/office/powerpoint/2010/main" val="503232038"/>
              </p:ext>
            </p:extLst>
          </p:nvPr>
        </p:nvGraphicFramePr>
        <p:xfrm>
          <a:off x="2051050" y="2780183"/>
          <a:ext cx="3600450" cy="1279525"/>
        </p:xfrm>
        <a:graphic>
          <a:graphicData uri="http://schemas.openxmlformats.org/presentationml/2006/ole">
            <mc:AlternateContent xmlns:mc="http://schemas.openxmlformats.org/markup-compatibility/2006">
              <mc:Choice xmlns:v="urn:schemas-microsoft-com:vml" Requires="v">
                <p:oleObj spid="_x0000_s4171" r:id="rId14" imgW="2692717" imgH="1016317" progId="Equation.DSMT4">
                  <p:embed/>
                </p:oleObj>
              </mc:Choice>
              <mc:Fallback>
                <p:oleObj r:id="rId14" imgW="2692717" imgH="1016317" progId="Equation.DSMT4">
                  <p:embed/>
                  <p:pic>
                    <p:nvPicPr>
                      <p:cNvPr id="39951" name="Object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51050" y="2780183"/>
                        <a:ext cx="3600450"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22" name="Object 17"/>
          <p:cNvGraphicFramePr>
            <a:graphicFrameLocks noChangeAspect="1"/>
          </p:cNvGraphicFramePr>
          <p:nvPr>
            <p:extLst>
              <p:ext uri="{D42A27DB-BD31-4B8C-83A1-F6EECF244321}">
                <p14:modId xmlns:p14="http://schemas.microsoft.com/office/powerpoint/2010/main" val="3271394173"/>
              </p:ext>
            </p:extLst>
          </p:nvPr>
        </p:nvGraphicFramePr>
        <p:xfrm>
          <a:off x="3563938" y="4147021"/>
          <a:ext cx="190500" cy="219075"/>
        </p:xfrm>
        <a:graphic>
          <a:graphicData uri="http://schemas.openxmlformats.org/presentationml/2006/ole">
            <mc:AlternateContent xmlns:mc="http://schemas.openxmlformats.org/markup-compatibility/2006">
              <mc:Choice xmlns:v="urn:schemas-microsoft-com:vml" Requires="v">
                <p:oleObj spid="_x0000_s4172" r:id="rId16" imgW="190652" imgH="216030" progId="Equation.DSMT4">
                  <p:embed/>
                </p:oleObj>
              </mc:Choice>
              <mc:Fallback>
                <p:oleObj r:id="rId16" imgW="190652" imgH="216030" progId="Equation.DSMT4">
                  <p:embed/>
                  <p:pic>
                    <p:nvPicPr>
                      <p:cNvPr id="39953"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63938" y="4147021"/>
                        <a:ext cx="1905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24" name="Object 19"/>
          <p:cNvGraphicFramePr>
            <a:graphicFrameLocks noChangeAspect="1"/>
          </p:cNvGraphicFramePr>
          <p:nvPr>
            <p:extLst>
              <p:ext uri="{D42A27DB-BD31-4B8C-83A1-F6EECF244321}">
                <p14:modId xmlns:p14="http://schemas.microsoft.com/office/powerpoint/2010/main" val="4000540446"/>
              </p:ext>
            </p:extLst>
          </p:nvPr>
        </p:nvGraphicFramePr>
        <p:xfrm>
          <a:off x="5435600" y="4147021"/>
          <a:ext cx="123825" cy="219075"/>
        </p:xfrm>
        <a:graphic>
          <a:graphicData uri="http://schemas.openxmlformats.org/presentationml/2006/ole">
            <mc:AlternateContent xmlns:mc="http://schemas.openxmlformats.org/markup-compatibility/2006">
              <mc:Choice xmlns:v="urn:schemas-microsoft-com:vml" Requires="v">
                <p:oleObj spid="_x0000_s4173" r:id="rId18" imgW="127097" imgH="215843" progId="Equation.DSMT4">
                  <p:embed/>
                </p:oleObj>
              </mc:Choice>
              <mc:Fallback>
                <p:oleObj r:id="rId18" imgW="127097" imgH="215843" progId="Equation.DSMT4">
                  <p:embed/>
                  <p:pic>
                    <p:nvPicPr>
                      <p:cNvPr id="39955"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35600" y="4147021"/>
                        <a:ext cx="1238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26" name="Object 21"/>
          <p:cNvGraphicFramePr>
            <a:graphicFrameLocks noChangeAspect="1"/>
          </p:cNvGraphicFramePr>
          <p:nvPr>
            <p:extLst>
              <p:ext uri="{D42A27DB-BD31-4B8C-83A1-F6EECF244321}">
                <p14:modId xmlns:p14="http://schemas.microsoft.com/office/powerpoint/2010/main" val="3643784113"/>
              </p:ext>
            </p:extLst>
          </p:nvPr>
        </p:nvGraphicFramePr>
        <p:xfrm>
          <a:off x="7596188" y="4220046"/>
          <a:ext cx="466725" cy="180975"/>
        </p:xfrm>
        <a:graphic>
          <a:graphicData uri="http://schemas.openxmlformats.org/presentationml/2006/ole">
            <mc:AlternateContent xmlns:mc="http://schemas.openxmlformats.org/markup-compatibility/2006">
              <mc:Choice xmlns:v="urn:schemas-microsoft-com:vml" Requires="v">
                <p:oleObj spid="_x0000_s4174" r:id="rId19" imgW="470013" imgH="178040" progId="Equation.DSMT4">
                  <p:embed/>
                </p:oleObj>
              </mc:Choice>
              <mc:Fallback>
                <p:oleObj r:id="rId19" imgW="470013" imgH="178040" progId="Equation.DSMT4">
                  <p:embed/>
                  <p:pic>
                    <p:nvPicPr>
                      <p:cNvPr id="39957"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96188" y="4220046"/>
                        <a:ext cx="46672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28" name="Object 23"/>
          <p:cNvGraphicFramePr>
            <a:graphicFrameLocks noChangeAspect="1"/>
          </p:cNvGraphicFramePr>
          <p:nvPr>
            <p:extLst>
              <p:ext uri="{D42A27DB-BD31-4B8C-83A1-F6EECF244321}">
                <p14:modId xmlns:p14="http://schemas.microsoft.com/office/powerpoint/2010/main" val="3192228099"/>
              </p:ext>
            </p:extLst>
          </p:nvPr>
        </p:nvGraphicFramePr>
        <p:xfrm>
          <a:off x="1692275" y="4507383"/>
          <a:ext cx="495300" cy="180975"/>
        </p:xfrm>
        <a:graphic>
          <a:graphicData uri="http://schemas.openxmlformats.org/presentationml/2006/ole">
            <mc:AlternateContent xmlns:mc="http://schemas.openxmlformats.org/markup-compatibility/2006">
              <mc:Choice xmlns:v="urn:schemas-microsoft-com:vml" Requires="v">
                <p:oleObj spid="_x0000_s4175" r:id="rId21" imgW="495187" imgH="177963" progId="Equation.DSMT4">
                  <p:embed/>
                </p:oleObj>
              </mc:Choice>
              <mc:Fallback>
                <p:oleObj r:id="rId21" imgW="495187" imgH="177963" progId="Equation.DSMT4">
                  <p:embed/>
                  <p:pic>
                    <p:nvPicPr>
                      <p:cNvPr id="39959" name="Object 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92275" y="4507383"/>
                        <a:ext cx="4953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30" name="Object 25"/>
          <p:cNvGraphicFramePr>
            <a:graphicFrameLocks noChangeAspect="1"/>
          </p:cNvGraphicFramePr>
          <p:nvPr>
            <p:extLst>
              <p:ext uri="{D42A27DB-BD31-4B8C-83A1-F6EECF244321}">
                <p14:modId xmlns:p14="http://schemas.microsoft.com/office/powerpoint/2010/main" val="733454381"/>
              </p:ext>
            </p:extLst>
          </p:nvPr>
        </p:nvGraphicFramePr>
        <p:xfrm>
          <a:off x="4284663" y="4507383"/>
          <a:ext cx="800100" cy="228600"/>
        </p:xfrm>
        <a:graphic>
          <a:graphicData uri="http://schemas.openxmlformats.org/presentationml/2006/ole">
            <mc:AlternateContent xmlns:mc="http://schemas.openxmlformats.org/markup-compatibility/2006">
              <mc:Choice xmlns:v="urn:schemas-microsoft-com:vml" Requires="v">
                <p:oleObj spid="_x0000_s4176" r:id="rId23" imgW="800417" imgH="228917" progId="Equation.DSMT4">
                  <p:embed/>
                </p:oleObj>
              </mc:Choice>
              <mc:Fallback>
                <p:oleObj r:id="rId23" imgW="800417" imgH="228917" progId="Equation.DSMT4">
                  <p:embed/>
                  <p:pic>
                    <p:nvPicPr>
                      <p:cNvPr id="39961" name="Object 2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84663" y="4507383"/>
                        <a:ext cx="8001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32" name="Object 27"/>
          <p:cNvGraphicFramePr>
            <a:graphicFrameLocks noChangeAspect="1"/>
          </p:cNvGraphicFramePr>
          <p:nvPr>
            <p:extLst>
              <p:ext uri="{D42A27DB-BD31-4B8C-83A1-F6EECF244321}">
                <p14:modId xmlns:p14="http://schemas.microsoft.com/office/powerpoint/2010/main" val="699596295"/>
              </p:ext>
            </p:extLst>
          </p:nvPr>
        </p:nvGraphicFramePr>
        <p:xfrm>
          <a:off x="5795963" y="4507383"/>
          <a:ext cx="152400" cy="219075"/>
        </p:xfrm>
        <a:graphic>
          <a:graphicData uri="http://schemas.openxmlformats.org/presentationml/2006/ole">
            <mc:AlternateContent xmlns:mc="http://schemas.openxmlformats.org/markup-compatibility/2006">
              <mc:Choice xmlns:v="urn:schemas-microsoft-com:vml" Requires="v">
                <p:oleObj spid="_x0000_s4177" r:id="rId25" imgW="152585" imgH="216030" progId="Equation.DSMT4">
                  <p:embed/>
                </p:oleObj>
              </mc:Choice>
              <mc:Fallback>
                <p:oleObj r:id="rId25" imgW="152585" imgH="216030" progId="Equation.DSMT4">
                  <p:embed/>
                  <p:pic>
                    <p:nvPicPr>
                      <p:cNvPr id="39963" name="Object 2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795963" y="4507383"/>
                        <a:ext cx="1524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34" name="Object 29"/>
          <p:cNvGraphicFramePr>
            <a:graphicFrameLocks noChangeAspect="1"/>
          </p:cNvGraphicFramePr>
          <p:nvPr>
            <p:extLst>
              <p:ext uri="{D42A27DB-BD31-4B8C-83A1-F6EECF244321}">
                <p14:modId xmlns:p14="http://schemas.microsoft.com/office/powerpoint/2010/main" val="2354279402"/>
              </p:ext>
            </p:extLst>
          </p:nvPr>
        </p:nvGraphicFramePr>
        <p:xfrm>
          <a:off x="6950075" y="4507383"/>
          <a:ext cx="142875" cy="228600"/>
        </p:xfrm>
        <a:graphic>
          <a:graphicData uri="http://schemas.openxmlformats.org/presentationml/2006/ole">
            <mc:AlternateContent xmlns:mc="http://schemas.openxmlformats.org/markup-compatibility/2006">
              <mc:Choice xmlns:v="urn:schemas-microsoft-com:vml" Requires="v">
                <p:oleObj spid="_x0000_s4178" r:id="rId27" imgW="140017" imgH="228917" progId="Equation.DSMT4">
                  <p:embed/>
                </p:oleObj>
              </mc:Choice>
              <mc:Fallback>
                <p:oleObj r:id="rId27" imgW="140017" imgH="228917" progId="Equation.DSMT4">
                  <p:embed/>
                  <p:pic>
                    <p:nvPicPr>
                      <p:cNvPr id="39965" name="Object 2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50075" y="4507383"/>
                        <a:ext cx="1428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36" name="Object 31"/>
          <p:cNvGraphicFramePr>
            <a:graphicFrameLocks noChangeAspect="1"/>
          </p:cNvGraphicFramePr>
          <p:nvPr>
            <p:extLst>
              <p:ext uri="{D42A27DB-BD31-4B8C-83A1-F6EECF244321}">
                <p14:modId xmlns:p14="http://schemas.microsoft.com/office/powerpoint/2010/main" val="336103189"/>
              </p:ext>
            </p:extLst>
          </p:nvPr>
        </p:nvGraphicFramePr>
        <p:xfrm>
          <a:off x="3851275" y="4867746"/>
          <a:ext cx="352425" cy="219075"/>
        </p:xfrm>
        <a:graphic>
          <a:graphicData uri="http://schemas.openxmlformats.org/presentationml/2006/ole">
            <mc:AlternateContent xmlns:mc="http://schemas.openxmlformats.org/markup-compatibility/2006">
              <mc:Choice xmlns:v="urn:schemas-microsoft-com:vml" Requires="v">
                <p:oleObj spid="_x0000_s4179" r:id="rId29" imgW="355609" imgH="216030" progId="Equation.DSMT4">
                  <p:embed/>
                </p:oleObj>
              </mc:Choice>
              <mc:Fallback>
                <p:oleObj r:id="rId29" imgW="355609" imgH="216030" progId="Equation.DSMT4">
                  <p:embed/>
                  <p:pic>
                    <p:nvPicPr>
                      <p:cNvPr id="39967" name="Object 3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851275" y="4867746"/>
                        <a:ext cx="3524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38" name="Object 33"/>
          <p:cNvGraphicFramePr>
            <a:graphicFrameLocks noChangeAspect="1"/>
          </p:cNvGraphicFramePr>
          <p:nvPr>
            <p:extLst>
              <p:ext uri="{D42A27DB-BD31-4B8C-83A1-F6EECF244321}">
                <p14:modId xmlns:p14="http://schemas.microsoft.com/office/powerpoint/2010/main" val="2771984428"/>
              </p:ext>
            </p:extLst>
          </p:nvPr>
        </p:nvGraphicFramePr>
        <p:xfrm>
          <a:off x="4284663" y="4867746"/>
          <a:ext cx="733425" cy="228600"/>
        </p:xfrm>
        <a:graphic>
          <a:graphicData uri="http://schemas.openxmlformats.org/presentationml/2006/ole">
            <mc:AlternateContent xmlns:mc="http://schemas.openxmlformats.org/markup-compatibility/2006">
              <mc:Choice xmlns:v="urn:schemas-microsoft-com:vml" Requires="v">
                <p:oleObj spid="_x0000_s4180" r:id="rId31" imgW="736917" imgH="228917" progId="Equation.DSMT4">
                  <p:embed/>
                </p:oleObj>
              </mc:Choice>
              <mc:Fallback>
                <p:oleObj r:id="rId31" imgW="736917" imgH="228917" progId="Equation.DSMT4">
                  <p:embed/>
                  <p:pic>
                    <p:nvPicPr>
                      <p:cNvPr id="39969" name="Object 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4663" y="4867746"/>
                        <a:ext cx="7334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40" name="Object 35"/>
          <p:cNvGraphicFramePr>
            <a:graphicFrameLocks noChangeAspect="1"/>
          </p:cNvGraphicFramePr>
          <p:nvPr>
            <p:extLst>
              <p:ext uri="{D42A27DB-BD31-4B8C-83A1-F6EECF244321}">
                <p14:modId xmlns:p14="http://schemas.microsoft.com/office/powerpoint/2010/main" val="3822957064"/>
              </p:ext>
            </p:extLst>
          </p:nvPr>
        </p:nvGraphicFramePr>
        <p:xfrm>
          <a:off x="5076825" y="4867746"/>
          <a:ext cx="800100" cy="228600"/>
        </p:xfrm>
        <a:graphic>
          <a:graphicData uri="http://schemas.openxmlformats.org/presentationml/2006/ole">
            <mc:AlternateContent xmlns:mc="http://schemas.openxmlformats.org/markup-compatibility/2006">
              <mc:Choice xmlns:v="urn:schemas-microsoft-com:vml" Requires="v">
                <p:oleObj spid="_x0000_s4181" r:id="rId32" imgW="800417" imgH="228917" progId="Equation.DSMT4">
                  <p:embed/>
                </p:oleObj>
              </mc:Choice>
              <mc:Fallback>
                <p:oleObj r:id="rId32" imgW="800417" imgH="228917" progId="Equation.DSMT4">
                  <p:embed/>
                  <p:pic>
                    <p:nvPicPr>
                      <p:cNvPr id="39971" name="Object 3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076825" y="4867746"/>
                        <a:ext cx="8001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42" name="Object 37"/>
          <p:cNvGraphicFramePr>
            <a:graphicFrameLocks noChangeAspect="1"/>
          </p:cNvGraphicFramePr>
          <p:nvPr>
            <p:extLst>
              <p:ext uri="{D42A27DB-BD31-4B8C-83A1-F6EECF244321}">
                <p14:modId xmlns:p14="http://schemas.microsoft.com/office/powerpoint/2010/main" val="1668784966"/>
              </p:ext>
            </p:extLst>
          </p:nvPr>
        </p:nvGraphicFramePr>
        <p:xfrm>
          <a:off x="6227763" y="4867746"/>
          <a:ext cx="771525" cy="228600"/>
        </p:xfrm>
        <a:graphic>
          <a:graphicData uri="http://schemas.openxmlformats.org/presentationml/2006/ole">
            <mc:AlternateContent xmlns:mc="http://schemas.openxmlformats.org/markup-compatibility/2006">
              <mc:Choice xmlns:v="urn:schemas-microsoft-com:vml" Requires="v">
                <p:oleObj spid="_x0000_s4182" r:id="rId33" imgW="774681" imgH="228818" progId="Equation.DSMT4">
                  <p:embed/>
                </p:oleObj>
              </mc:Choice>
              <mc:Fallback>
                <p:oleObj r:id="rId33" imgW="774681" imgH="228818" progId="Equation.DSMT4">
                  <p:embed/>
                  <p:pic>
                    <p:nvPicPr>
                      <p:cNvPr id="39973" name="Object 37"/>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227763" y="4867746"/>
                        <a:ext cx="7715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2" name="灯片编号占位符 11">
            <a:extLst>
              <a:ext uri="{FF2B5EF4-FFF2-40B4-BE49-F238E27FC236}">
                <a16:creationId xmlns:a16="http://schemas.microsoft.com/office/drawing/2014/main" id="{55A7C153-AEA1-479A-986D-50557B0DAA3B}"/>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122</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732237918"/>
      </p:ext>
    </p:extLst>
  </p:cSld>
  <p:clrMapOvr>
    <a:masterClrMapping/>
  </p:clrMapOvr>
  <p:transition advTm="16782"/>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5088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5088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3.4.3 </a:t>
            </a:r>
            <a:r>
              <a:rPr lang="zh-CN" altLang="en-US" sz="2400" b="1">
                <a:latin typeface="黑体" panose="02010609060101010101" pitchFamily="49" charset="-122"/>
                <a:ea typeface="黑体" panose="02010609060101010101" pitchFamily="49" charset="-122"/>
              </a:rPr>
              <a:t>定位算法</a:t>
            </a:r>
          </a:p>
        </p:txBody>
      </p:sp>
      <p:sp>
        <p:nvSpPr>
          <p:cNvPr id="250885"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1" name="Rectangle 3"/>
          <p:cNvSpPr txBox="1">
            <a:spLocks noChangeArrowheads="1"/>
          </p:cNvSpPr>
          <p:nvPr/>
        </p:nvSpPr>
        <p:spPr bwMode="auto">
          <a:xfrm>
            <a:off x="611188" y="1484784"/>
            <a:ext cx="7848600" cy="424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None/>
              <a:defRPr sz="2400" kern="1200">
                <a:solidFill>
                  <a:schemeClr val="tx1"/>
                </a:solidFill>
                <a:latin typeface="+mn-lt"/>
                <a:ea typeface="+mn-ea"/>
                <a:cs typeface="+mn-cs"/>
              </a:defRPr>
            </a:lvl1pPr>
            <a:lvl2pPr marL="457200" indent="0" algn="ctr" rtl="0" fontAlgn="base">
              <a:spcBef>
                <a:spcPct val="20000"/>
              </a:spcBef>
              <a:spcAft>
                <a:spcPct val="0"/>
              </a:spcAft>
              <a:buNone/>
              <a:defRPr sz="2000" kern="1200">
                <a:solidFill>
                  <a:schemeClr val="tx1"/>
                </a:solidFill>
                <a:latin typeface="+mn-lt"/>
                <a:ea typeface="+mn-ea"/>
                <a:cs typeface="+mn-cs"/>
              </a:defRPr>
            </a:lvl2pPr>
            <a:lvl3pPr marL="914400" indent="0" algn="ctr" rtl="0" fontAlgn="base">
              <a:spcBef>
                <a:spcPct val="20000"/>
              </a:spcBef>
              <a:spcAft>
                <a:spcPct val="0"/>
              </a:spcAft>
              <a:buNone/>
              <a:defRPr sz="1800" kern="1200">
                <a:solidFill>
                  <a:schemeClr val="tx1"/>
                </a:solidFill>
                <a:latin typeface="+mn-lt"/>
                <a:ea typeface="+mn-ea"/>
                <a:cs typeface="+mn-cs"/>
              </a:defRPr>
            </a:lvl3pPr>
            <a:lvl4pPr marL="1371600" indent="0" algn="ctr" rtl="0" fontAlgn="base">
              <a:spcBef>
                <a:spcPct val="20000"/>
              </a:spcBef>
              <a:spcAft>
                <a:spcPct val="0"/>
              </a:spcAft>
              <a:buNone/>
              <a:defRPr sz="1600" kern="1200">
                <a:solidFill>
                  <a:schemeClr val="tx1"/>
                </a:solidFill>
                <a:latin typeface="+mn-lt"/>
                <a:ea typeface="+mn-ea"/>
                <a:cs typeface="+mn-cs"/>
              </a:defRPr>
            </a:lvl4pPr>
            <a:lvl5pPr marL="1828800" indent="0" algn="ctr" rtl="0" fontAlgn="base">
              <a:spcBef>
                <a:spcPct val="20000"/>
              </a:spcBef>
              <a:spcAft>
                <a:spcPct val="0"/>
              </a:spcAft>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base" latinLnBrk="0" hangingPunct="1">
              <a:lnSpc>
                <a:spcPct val="120000"/>
              </a:lnSpc>
              <a:spcBef>
                <a:spcPct val="10000"/>
              </a:spcBef>
              <a:spcAft>
                <a:spcPct val="10000"/>
              </a:spcAft>
              <a:buClrTx/>
              <a:buSzTx/>
              <a:buFont typeface="Wingdings" panose="05000000000000000000" pitchFamily="2" charset="2"/>
              <a:buChar char="u"/>
              <a:tabLst/>
              <a:defRPr/>
            </a:pPr>
            <a:r>
              <a:rPr lang="zh-CN" altLang="zh-CN" b="1" dirty="0">
                <a:solidFill>
                  <a:srgbClr val="000000"/>
                </a:solidFill>
                <a:latin typeface="黑体" panose="02010609060101010101" pitchFamily="49" charset="-122"/>
                <a:ea typeface="黑体" panose="02010609060101010101" pitchFamily="49" charset="-122"/>
              </a:rPr>
              <a:t>极大似然估计法</a:t>
            </a: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  极大似然估计法（maximum likelihood estimation）如</a:t>
            </a:r>
            <a:r>
              <a:rPr kumimoji="0" lang="zh-CN" altLang="en-US" sz="1800" b="0" i="0" u="none" strike="noStrike" kern="1200" cap="none" spc="0" normalizeH="0" baseline="0" noProof="0" dirty="0">
                <a:ln>
                  <a:noFill/>
                </a:ln>
                <a:solidFill>
                  <a:srgbClr val="000000"/>
                </a:solidFill>
                <a:effectLst/>
                <a:uLnTx/>
                <a:uFillTx/>
                <a:latin typeface="Arial"/>
                <a:ea typeface="宋体"/>
                <a:cs typeface="+mn-cs"/>
              </a:rPr>
              <a:t>下</a:t>
            </a: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图所示，已知1，2，3，…，n个节点的坐标分别为                                    ，它们到节点D的距离分别为               ，假设节点D坐标为         。那么有下列公式：</a:t>
            </a: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                   </a:t>
            </a:r>
          </a:p>
        </p:txBody>
      </p:sp>
      <p:pic>
        <p:nvPicPr>
          <p:cNvPr id="32" name="Picture 4" descr="未命名"/>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3902547"/>
            <a:ext cx="253365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aphicFrame>
        <p:nvGraphicFramePr>
          <p:cNvPr id="34" name="Object 6"/>
          <p:cNvGraphicFramePr>
            <a:graphicFrameLocks noChangeAspect="1"/>
          </p:cNvGraphicFramePr>
          <p:nvPr>
            <p:extLst>
              <p:ext uri="{D42A27DB-BD31-4B8C-83A1-F6EECF244321}">
                <p14:modId xmlns:p14="http://schemas.microsoft.com/office/powerpoint/2010/main" val="3322144423"/>
              </p:ext>
            </p:extLst>
          </p:nvPr>
        </p:nvGraphicFramePr>
        <p:xfrm>
          <a:off x="4152899" y="2302347"/>
          <a:ext cx="2200275" cy="228600"/>
        </p:xfrm>
        <a:graphic>
          <a:graphicData uri="http://schemas.openxmlformats.org/presentationml/2006/ole">
            <mc:AlternateContent xmlns:mc="http://schemas.openxmlformats.org/markup-compatibility/2006">
              <mc:Choice xmlns:v="urn:schemas-microsoft-com:vml" Requires="v">
                <p:oleObj spid="_x0000_s5138" r:id="rId5" imgW="2197417" imgH="228917" progId="Equation.DSMT4">
                  <p:embed/>
                </p:oleObj>
              </mc:Choice>
              <mc:Fallback>
                <p:oleObj r:id="rId5" imgW="2197417" imgH="228917" progId="Equation.DSMT4">
                  <p:embed/>
                  <p:pic>
                    <p:nvPicPr>
                      <p:cNvPr id="4096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2899" y="2302347"/>
                        <a:ext cx="22002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36" name="Object 8"/>
          <p:cNvGraphicFramePr>
            <a:graphicFrameLocks noChangeAspect="1"/>
          </p:cNvGraphicFramePr>
          <p:nvPr>
            <p:extLst>
              <p:ext uri="{D42A27DB-BD31-4B8C-83A1-F6EECF244321}">
                <p14:modId xmlns:p14="http://schemas.microsoft.com/office/powerpoint/2010/main" val="2832730192"/>
              </p:ext>
            </p:extLst>
          </p:nvPr>
        </p:nvGraphicFramePr>
        <p:xfrm>
          <a:off x="1593548" y="2637309"/>
          <a:ext cx="1019175" cy="228600"/>
        </p:xfrm>
        <a:graphic>
          <a:graphicData uri="http://schemas.openxmlformats.org/presentationml/2006/ole">
            <mc:AlternateContent xmlns:mc="http://schemas.openxmlformats.org/markup-compatibility/2006">
              <mc:Choice xmlns:v="urn:schemas-microsoft-com:vml" Requires="v">
                <p:oleObj spid="_x0000_s5139" r:id="rId7" imgW="1016317" imgH="228917" progId="Equation.DSMT4">
                  <p:embed/>
                </p:oleObj>
              </mc:Choice>
              <mc:Fallback>
                <p:oleObj r:id="rId7" imgW="1016317" imgH="228917" progId="Equation.DSMT4">
                  <p:embed/>
                  <p:pic>
                    <p:nvPicPr>
                      <p:cNvPr id="40968"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548" y="2637309"/>
                        <a:ext cx="10191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38" name="Object 10"/>
          <p:cNvGraphicFramePr>
            <a:graphicFrameLocks noChangeAspect="1"/>
          </p:cNvGraphicFramePr>
          <p:nvPr>
            <p:extLst>
              <p:ext uri="{D42A27DB-BD31-4B8C-83A1-F6EECF244321}">
                <p14:modId xmlns:p14="http://schemas.microsoft.com/office/powerpoint/2010/main" val="2367438490"/>
              </p:ext>
            </p:extLst>
          </p:nvPr>
        </p:nvGraphicFramePr>
        <p:xfrm>
          <a:off x="4644008" y="2648984"/>
          <a:ext cx="352425" cy="219075"/>
        </p:xfrm>
        <a:graphic>
          <a:graphicData uri="http://schemas.openxmlformats.org/presentationml/2006/ole">
            <mc:AlternateContent xmlns:mc="http://schemas.openxmlformats.org/markup-compatibility/2006">
              <mc:Choice xmlns:v="urn:schemas-microsoft-com:vml" Requires="v">
                <p:oleObj spid="_x0000_s5140" r:id="rId9" imgW="355609" imgH="216030" progId="Equation.DSMT4">
                  <p:embed/>
                </p:oleObj>
              </mc:Choice>
              <mc:Fallback>
                <p:oleObj r:id="rId9" imgW="355609" imgH="216030" progId="Equation.DSMT4">
                  <p:embed/>
                  <p:pic>
                    <p:nvPicPr>
                      <p:cNvPr id="4097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4008" y="2648984"/>
                        <a:ext cx="3524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40" name="Object 12"/>
          <p:cNvGraphicFramePr>
            <a:graphicFrameLocks noChangeAspect="1"/>
          </p:cNvGraphicFramePr>
          <p:nvPr>
            <p:extLst>
              <p:ext uri="{D42A27DB-BD31-4B8C-83A1-F6EECF244321}">
                <p14:modId xmlns:p14="http://schemas.microsoft.com/office/powerpoint/2010/main" val="1160750128"/>
              </p:ext>
            </p:extLst>
          </p:nvPr>
        </p:nvGraphicFramePr>
        <p:xfrm>
          <a:off x="3419475" y="3069109"/>
          <a:ext cx="1714500" cy="790575"/>
        </p:xfrm>
        <a:graphic>
          <a:graphicData uri="http://schemas.openxmlformats.org/presentationml/2006/ole">
            <mc:AlternateContent xmlns:mc="http://schemas.openxmlformats.org/markup-compatibility/2006">
              <mc:Choice xmlns:v="urn:schemas-microsoft-com:vml" Requires="v">
                <p:oleObj spid="_x0000_s5141" r:id="rId11" imgW="1714817" imgH="787717" progId="Equation.DSMT4">
                  <p:embed/>
                </p:oleObj>
              </mc:Choice>
              <mc:Fallback>
                <p:oleObj r:id="rId11" imgW="1714817" imgH="787717" progId="Equation.DSMT4">
                  <p:embed/>
                  <p:pic>
                    <p:nvPicPr>
                      <p:cNvPr id="40972"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9475" y="3069109"/>
                        <a:ext cx="17145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2" name="灯片编号占位符 11">
            <a:extLst>
              <a:ext uri="{FF2B5EF4-FFF2-40B4-BE49-F238E27FC236}">
                <a16:creationId xmlns:a16="http://schemas.microsoft.com/office/drawing/2014/main" id="{80D0ED0E-F3B7-41C4-9159-F0A02628FFB7}"/>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123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5088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5088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3.4.3 </a:t>
            </a:r>
            <a:r>
              <a:rPr lang="zh-CN" altLang="en-US" sz="2400" b="1">
                <a:latin typeface="黑体" panose="02010609060101010101" pitchFamily="49" charset="-122"/>
                <a:ea typeface="黑体" panose="02010609060101010101" pitchFamily="49" charset="-122"/>
              </a:rPr>
              <a:t>定位算法</a:t>
            </a:r>
          </a:p>
        </p:txBody>
      </p:sp>
      <p:sp>
        <p:nvSpPr>
          <p:cNvPr id="250885"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1" name="Rectangle 3"/>
          <p:cNvSpPr txBox="1">
            <a:spLocks noChangeArrowheads="1"/>
          </p:cNvSpPr>
          <p:nvPr/>
        </p:nvSpPr>
        <p:spPr bwMode="auto">
          <a:xfrm>
            <a:off x="611188" y="1555526"/>
            <a:ext cx="7848600" cy="424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None/>
              <a:defRPr sz="2400" kern="1200">
                <a:solidFill>
                  <a:schemeClr val="tx1"/>
                </a:solidFill>
                <a:latin typeface="+mn-lt"/>
                <a:ea typeface="+mn-ea"/>
                <a:cs typeface="+mn-cs"/>
              </a:defRPr>
            </a:lvl1pPr>
            <a:lvl2pPr marL="457200" indent="0" algn="ctr" rtl="0" fontAlgn="base">
              <a:spcBef>
                <a:spcPct val="20000"/>
              </a:spcBef>
              <a:spcAft>
                <a:spcPct val="0"/>
              </a:spcAft>
              <a:buNone/>
              <a:defRPr sz="2000" kern="1200">
                <a:solidFill>
                  <a:schemeClr val="tx1"/>
                </a:solidFill>
                <a:latin typeface="+mn-lt"/>
                <a:ea typeface="+mn-ea"/>
                <a:cs typeface="+mn-cs"/>
              </a:defRPr>
            </a:lvl2pPr>
            <a:lvl3pPr marL="914400" indent="0" algn="ctr" rtl="0" fontAlgn="base">
              <a:spcBef>
                <a:spcPct val="20000"/>
              </a:spcBef>
              <a:spcAft>
                <a:spcPct val="0"/>
              </a:spcAft>
              <a:buNone/>
              <a:defRPr sz="1800" kern="1200">
                <a:solidFill>
                  <a:schemeClr val="tx1"/>
                </a:solidFill>
                <a:latin typeface="+mn-lt"/>
                <a:ea typeface="+mn-ea"/>
                <a:cs typeface="+mn-cs"/>
              </a:defRPr>
            </a:lvl3pPr>
            <a:lvl4pPr marL="1371600" indent="0" algn="ctr" rtl="0" fontAlgn="base">
              <a:spcBef>
                <a:spcPct val="20000"/>
              </a:spcBef>
              <a:spcAft>
                <a:spcPct val="0"/>
              </a:spcAft>
              <a:buNone/>
              <a:defRPr sz="1600" kern="1200">
                <a:solidFill>
                  <a:schemeClr val="tx1"/>
                </a:solidFill>
                <a:latin typeface="+mn-lt"/>
                <a:ea typeface="+mn-ea"/>
                <a:cs typeface="+mn-cs"/>
              </a:defRPr>
            </a:lvl4pPr>
            <a:lvl5pPr marL="1828800" indent="0" algn="ctr" rtl="0" fontAlgn="base">
              <a:spcBef>
                <a:spcPct val="20000"/>
              </a:spcBef>
              <a:spcAft>
                <a:spcPct val="0"/>
              </a:spcAft>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从第一个方程开始分别</a:t>
            </a:r>
            <a:r>
              <a:rPr kumimoji="0" lang="zh-CN" altLang="en-US" sz="1800" b="0" i="0" u="none" strike="noStrike" kern="1200" cap="none" spc="0" normalizeH="0" baseline="0" noProof="0" dirty="0">
                <a:ln>
                  <a:noFill/>
                </a:ln>
                <a:solidFill>
                  <a:srgbClr val="000000"/>
                </a:solidFill>
                <a:effectLst/>
                <a:uLnTx/>
                <a:uFillTx/>
                <a:latin typeface="Arial"/>
                <a:ea typeface="宋体"/>
                <a:cs typeface="+mn-cs"/>
              </a:rPr>
              <a:t>减</a:t>
            </a: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去最后一个方程，得：</a:t>
            </a: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          </a:t>
            </a:r>
          </a:p>
          <a:p>
            <a:pPr marL="0" marR="0" lvl="0" indent="273050" algn="l" defTabSz="914400" rtl="0" eaLnBrk="1" fontAlgn="base" latinLnBrk="0" hangingPunct="1">
              <a:lnSpc>
                <a:spcPct val="120000"/>
              </a:lnSpc>
              <a:spcBef>
                <a:spcPct val="10000"/>
              </a:spcBef>
              <a:spcAft>
                <a:spcPct val="1000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a:ea typeface="宋体"/>
              <a:cs typeface="+mn-cs"/>
            </a:endParaRPr>
          </a:p>
          <a:p>
            <a:pPr marL="0" marR="0" lvl="0" indent="273050" algn="r" defTabSz="914400" rtl="0" eaLnBrk="1" fontAlgn="base" latinLnBrk="0" hangingPunct="1">
              <a:lnSpc>
                <a:spcPct val="120000"/>
              </a:lnSpc>
              <a:spcBef>
                <a:spcPct val="10000"/>
              </a:spcBef>
              <a:spcAft>
                <a:spcPct val="1000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a:ea typeface="宋体"/>
              <a:cs typeface="+mn-cs"/>
            </a:endParaRP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宋体"/>
                <a:cs typeface="+mn-cs"/>
              </a:rPr>
              <a:t>上</a:t>
            </a: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式的线性方程表示方式为：</a:t>
            </a: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其中：                                                                            ，</a:t>
            </a:r>
          </a:p>
          <a:p>
            <a:pPr marL="0" marR="0" lvl="0" indent="273050" algn="l" defTabSz="914400" rtl="0" eaLnBrk="1" fontAlgn="base" latinLnBrk="0" hangingPunct="1">
              <a:lnSpc>
                <a:spcPct val="120000"/>
              </a:lnSpc>
              <a:spcBef>
                <a:spcPct val="10000"/>
              </a:spcBef>
              <a:spcAft>
                <a:spcPct val="1000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a:ea typeface="宋体"/>
              <a:cs typeface="+mn-cs"/>
            </a:endParaRPr>
          </a:p>
          <a:p>
            <a:pPr marL="0" marR="0" lvl="0" indent="273050" algn="l" defTabSz="914400" rtl="0" eaLnBrk="1" fontAlgn="base" latinLnBrk="0" hangingPunct="1">
              <a:lnSpc>
                <a:spcPct val="120000"/>
              </a:lnSpc>
              <a:spcBef>
                <a:spcPct val="10000"/>
              </a:spcBef>
              <a:spcAft>
                <a:spcPct val="1000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a:ea typeface="宋体"/>
              <a:cs typeface="+mn-cs"/>
            </a:endParaRP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根据最小均方估计方法可求得节点D的坐标为：</a:t>
            </a:r>
          </a:p>
          <a:p>
            <a:pPr marL="0" marR="0" lvl="0" indent="273050" algn="l" defTabSz="914400" rtl="0" eaLnBrk="1" fontAlgn="base" latinLnBrk="0" hangingPunct="1">
              <a:lnSpc>
                <a:spcPct val="120000"/>
              </a:lnSpc>
              <a:spcBef>
                <a:spcPct val="10000"/>
              </a:spcBef>
              <a:spcAft>
                <a:spcPct val="1000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a:ea typeface="宋体"/>
              <a:cs typeface="+mn-cs"/>
            </a:endParaRPr>
          </a:p>
          <a:p>
            <a:pPr marL="0" marR="0" lvl="0" indent="273050" algn="r" defTabSz="914400" rtl="0" eaLnBrk="1" fontAlgn="base" latinLnBrk="0" hangingPunct="1">
              <a:lnSpc>
                <a:spcPct val="120000"/>
              </a:lnSpc>
              <a:spcBef>
                <a:spcPct val="10000"/>
              </a:spcBef>
              <a:spcAft>
                <a:spcPct val="1000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a:ea typeface="宋体"/>
              <a:cs typeface="+mn-cs"/>
            </a:endParaRP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当矩阵求逆不能计算时，单边测量法则不适用，否则即可成功得到位置估计。</a:t>
            </a:r>
          </a:p>
        </p:txBody>
      </p:sp>
      <p:sp>
        <p:nvSpPr>
          <p:cNvPr id="22" name="Rectangle 4"/>
          <p:cNvSpPr>
            <a:spLocks noChangeArrowheads="1"/>
          </p:cNvSpPr>
          <p:nvPr/>
        </p:nvSpPr>
        <p:spPr bwMode="auto">
          <a:xfrm>
            <a:off x="0" y="31906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0000"/>
              </a:solidFill>
              <a:effectLst/>
              <a:uLnTx/>
              <a:uFillTx/>
            </a:endParaRPr>
          </a:p>
        </p:txBody>
      </p:sp>
      <p:graphicFrame>
        <p:nvGraphicFramePr>
          <p:cNvPr id="23" name="Object 5"/>
          <p:cNvGraphicFramePr>
            <a:graphicFrameLocks noChangeAspect="1"/>
          </p:cNvGraphicFramePr>
          <p:nvPr>
            <p:extLst>
              <p:ext uri="{D42A27DB-BD31-4B8C-83A1-F6EECF244321}">
                <p14:modId xmlns:p14="http://schemas.microsoft.com/office/powerpoint/2010/main" val="3986443653"/>
              </p:ext>
            </p:extLst>
          </p:nvPr>
        </p:nvGraphicFramePr>
        <p:xfrm>
          <a:off x="1258888" y="2058764"/>
          <a:ext cx="4824412" cy="909637"/>
        </p:xfrm>
        <a:graphic>
          <a:graphicData uri="http://schemas.openxmlformats.org/presentationml/2006/ole">
            <mc:AlternateContent xmlns:mc="http://schemas.openxmlformats.org/markup-compatibility/2006">
              <mc:Choice xmlns:v="urn:schemas-microsoft-com:vml" Requires="v">
                <p:oleObj spid="_x0000_s6162" r:id="rId4" imgW="4038917" imgH="762317" progId="Equation.DSMT4">
                  <p:embed/>
                </p:oleObj>
              </mc:Choice>
              <mc:Fallback>
                <p:oleObj r:id="rId4" imgW="4038917" imgH="762317" progId="Equation.DSMT4">
                  <p:embed/>
                  <p:pic>
                    <p:nvPicPr>
                      <p:cNvPr id="4198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2058764"/>
                        <a:ext cx="4824412"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24" name="Rectangle 6"/>
          <p:cNvSpPr>
            <a:spLocks noChangeArrowheads="1"/>
          </p:cNvSpPr>
          <p:nvPr/>
        </p:nvSpPr>
        <p:spPr bwMode="auto">
          <a:xfrm>
            <a:off x="0" y="3481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0000"/>
              </a:solidFill>
              <a:effectLst/>
              <a:uLnTx/>
              <a:uFillTx/>
            </a:endParaRPr>
          </a:p>
        </p:txBody>
      </p:sp>
      <p:graphicFrame>
        <p:nvGraphicFramePr>
          <p:cNvPr id="25" name="Object 7"/>
          <p:cNvGraphicFramePr>
            <a:graphicFrameLocks noChangeAspect="1"/>
          </p:cNvGraphicFramePr>
          <p:nvPr>
            <p:extLst>
              <p:ext uri="{D42A27DB-BD31-4B8C-83A1-F6EECF244321}">
                <p14:modId xmlns:p14="http://schemas.microsoft.com/office/powerpoint/2010/main" val="3643969537"/>
              </p:ext>
            </p:extLst>
          </p:nvPr>
        </p:nvGraphicFramePr>
        <p:xfrm>
          <a:off x="4643438" y="3211289"/>
          <a:ext cx="523875" cy="180975"/>
        </p:xfrm>
        <a:graphic>
          <a:graphicData uri="http://schemas.openxmlformats.org/presentationml/2006/ole">
            <mc:AlternateContent xmlns:mc="http://schemas.openxmlformats.org/markup-compatibility/2006">
              <mc:Choice xmlns:v="urn:schemas-microsoft-com:vml" Requires="v">
                <p:oleObj spid="_x0000_s6163" r:id="rId6" imgW="520565" imgH="177963" progId="Equation.DSMT4">
                  <p:embed/>
                </p:oleObj>
              </mc:Choice>
              <mc:Fallback>
                <p:oleObj r:id="rId6" imgW="520565" imgH="177963" progId="Equation.DSMT4">
                  <p:embed/>
                  <p:pic>
                    <p:nvPicPr>
                      <p:cNvPr id="41991"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3438" y="3211289"/>
                        <a:ext cx="52387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26" name="Rectangle 8"/>
          <p:cNvSpPr>
            <a:spLocks noChangeArrowheads="1"/>
          </p:cNvSpPr>
          <p:nvPr/>
        </p:nvSpPr>
        <p:spPr bwMode="auto">
          <a:xfrm>
            <a:off x="0" y="31906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0000"/>
              </a:solidFill>
              <a:effectLst/>
              <a:uLnTx/>
              <a:uFillTx/>
            </a:endParaRPr>
          </a:p>
        </p:txBody>
      </p:sp>
      <p:graphicFrame>
        <p:nvGraphicFramePr>
          <p:cNvPr id="27" name="Object 9"/>
          <p:cNvGraphicFramePr>
            <a:graphicFrameLocks noChangeAspect="1"/>
          </p:cNvGraphicFramePr>
          <p:nvPr>
            <p:extLst>
              <p:ext uri="{D42A27DB-BD31-4B8C-83A1-F6EECF244321}">
                <p14:modId xmlns:p14="http://schemas.microsoft.com/office/powerpoint/2010/main" val="1260352427"/>
              </p:ext>
            </p:extLst>
          </p:nvPr>
        </p:nvGraphicFramePr>
        <p:xfrm>
          <a:off x="1619250" y="3643089"/>
          <a:ext cx="5257800" cy="841375"/>
        </p:xfrm>
        <a:graphic>
          <a:graphicData uri="http://schemas.openxmlformats.org/presentationml/2006/ole">
            <mc:AlternateContent xmlns:mc="http://schemas.openxmlformats.org/markup-compatibility/2006">
              <mc:Choice xmlns:v="urn:schemas-microsoft-com:vml" Requires="v">
                <p:oleObj spid="_x0000_s6164" r:id="rId8" imgW="4762817" imgH="762317" progId="Equation.DSMT4">
                  <p:embed/>
                </p:oleObj>
              </mc:Choice>
              <mc:Fallback>
                <p:oleObj r:id="rId8" imgW="4762817" imgH="762317" progId="Equation.DSMT4">
                  <p:embed/>
                  <p:pic>
                    <p:nvPicPr>
                      <p:cNvPr id="41993"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9250" y="3643089"/>
                        <a:ext cx="5257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28" name="Rectangle 10"/>
          <p:cNvSpPr>
            <a:spLocks noChangeArrowheads="1"/>
          </p:cNvSpPr>
          <p:nvPr/>
        </p:nvSpPr>
        <p:spPr bwMode="auto">
          <a:xfrm>
            <a:off x="0" y="343353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0000"/>
              </a:solidFill>
              <a:effectLst/>
              <a:uLnTx/>
              <a:uFillTx/>
            </a:endParaRPr>
          </a:p>
        </p:txBody>
      </p:sp>
      <p:graphicFrame>
        <p:nvGraphicFramePr>
          <p:cNvPr id="29" name="Object 11"/>
          <p:cNvGraphicFramePr>
            <a:graphicFrameLocks noChangeAspect="1"/>
          </p:cNvGraphicFramePr>
          <p:nvPr>
            <p:extLst>
              <p:ext uri="{D42A27DB-BD31-4B8C-83A1-F6EECF244321}">
                <p14:modId xmlns:p14="http://schemas.microsoft.com/office/powerpoint/2010/main" val="1251871423"/>
              </p:ext>
            </p:extLst>
          </p:nvPr>
        </p:nvGraphicFramePr>
        <p:xfrm>
          <a:off x="3059113" y="5155976"/>
          <a:ext cx="1944687" cy="469900"/>
        </p:xfrm>
        <a:graphic>
          <a:graphicData uri="http://schemas.openxmlformats.org/presentationml/2006/ole">
            <mc:AlternateContent xmlns:mc="http://schemas.openxmlformats.org/markup-compatibility/2006">
              <mc:Choice xmlns:v="urn:schemas-microsoft-com:vml" Requires="v">
                <p:oleObj spid="_x0000_s6165" r:id="rId10" imgW="1143317" imgH="279717" progId="Equation.DSMT4">
                  <p:embed/>
                </p:oleObj>
              </mc:Choice>
              <mc:Fallback>
                <p:oleObj r:id="rId10" imgW="1143317" imgH="279717" progId="Equation.DSMT4">
                  <p:embed/>
                  <p:pic>
                    <p:nvPicPr>
                      <p:cNvPr id="41995"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59113" y="5155976"/>
                        <a:ext cx="1944687"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2" name="灯片编号占位符 11">
            <a:extLst>
              <a:ext uri="{FF2B5EF4-FFF2-40B4-BE49-F238E27FC236}">
                <a16:creationId xmlns:a16="http://schemas.microsoft.com/office/drawing/2014/main" id="{0C071E8D-4E81-4266-AC6B-C426550A4F32}"/>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124</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032656896"/>
      </p:ext>
    </p:extLst>
  </p:cSld>
  <p:clrMapOvr>
    <a:masterClrMapping/>
  </p:clrMapOvr>
  <p:transition advTm="16782"/>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5088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5088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3.4.3 </a:t>
            </a:r>
            <a:r>
              <a:rPr lang="zh-CN" altLang="en-US" sz="2400" b="1">
                <a:latin typeface="黑体" panose="02010609060101010101" pitchFamily="49" charset="-122"/>
                <a:ea typeface="黑体" panose="02010609060101010101" pitchFamily="49" charset="-122"/>
              </a:rPr>
              <a:t>定位算法</a:t>
            </a:r>
          </a:p>
        </p:txBody>
      </p:sp>
      <p:sp>
        <p:nvSpPr>
          <p:cNvPr id="250885"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50886" name="文本框 2"/>
          <p:cNvSpPr txBox="1">
            <a:spLocks noChangeArrowheads="1"/>
          </p:cNvSpPr>
          <p:nvPr/>
        </p:nvSpPr>
        <p:spPr bwMode="auto">
          <a:xfrm>
            <a:off x="155575" y="1662113"/>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与距离无关的的定位算法：</a:t>
            </a:r>
          </a:p>
        </p:txBody>
      </p:sp>
      <p:grpSp>
        <p:nvGrpSpPr>
          <p:cNvPr id="250887" name="组合 56"/>
          <p:cNvGrpSpPr>
            <a:grpSpLocks/>
          </p:cNvGrpSpPr>
          <p:nvPr/>
        </p:nvGrpSpPr>
        <p:grpSpPr bwMode="auto">
          <a:xfrm>
            <a:off x="910450" y="3084689"/>
            <a:ext cx="2084388" cy="1398588"/>
            <a:chOff x="4067277" y="2680764"/>
            <a:chExt cx="2305051" cy="2245772"/>
          </a:xfrm>
        </p:grpSpPr>
        <p:grpSp>
          <p:nvGrpSpPr>
            <p:cNvPr id="250897" name="组合 43"/>
            <p:cNvGrpSpPr>
              <a:grpSpLocks noChangeAspect="1"/>
            </p:cNvGrpSpPr>
            <p:nvPr/>
          </p:nvGrpSpPr>
          <p:grpSpPr bwMode="auto">
            <a:xfrm>
              <a:off x="4087891" y="2680764"/>
              <a:ext cx="2245771" cy="2245772"/>
              <a:chOff x="5539237" y="3058600"/>
              <a:chExt cx="1116000" cy="1116000"/>
            </a:xfrm>
          </p:grpSpPr>
          <p:sp>
            <p:nvSpPr>
              <p:cNvPr id="12" name="Oval 2"/>
              <p:cNvSpPr>
                <a:spLocks noChangeAspect="1" noChangeArrowheads="1"/>
              </p:cNvSpPr>
              <p:nvPr/>
            </p:nvSpPr>
            <p:spPr bwMode="auto">
              <a:xfrm>
                <a:off x="5539237" y="3058600"/>
                <a:ext cx="1116000" cy="1116000"/>
              </a:xfrm>
              <a:prstGeom prst="ellipse">
                <a:avLst/>
              </a:prstGeom>
              <a:solidFill>
                <a:srgbClr val="92D050"/>
              </a:soli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fontAlgn="ctr">
                  <a:spcBef>
                    <a:spcPts val="0"/>
                  </a:spcBef>
                  <a:spcAft>
                    <a:spcPts val="0"/>
                  </a:spcAft>
                  <a:buClr>
                    <a:srgbClr val="FF0000"/>
                  </a:buClr>
                  <a:buSzPct val="70000"/>
                  <a:defRPr/>
                </a:pPr>
                <a:endParaRPr lang="fr-FR" altLang="zh-CN" sz="1600" b="1" dirty="0">
                  <a:solidFill>
                    <a:srgbClr val="FFFFFF"/>
                  </a:solidFill>
                  <a:latin typeface="微软雅黑" pitchFamily="34" charset="-122"/>
                </a:endParaRPr>
              </a:p>
            </p:txBody>
          </p:sp>
          <p:sp>
            <p:nvSpPr>
              <p:cNvPr id="13" name="椭圆 12"/>
              <p:cNvSpPr>
                <a:spLocks/>
              </p:cNvSpPr>
              <p:nvPr/>
            </p:nvSpPr>
            <p:spPr>
              <a:xfrm rot="19388639">
                <a:off x="5573486" y="3152339"/>
                <a:ext cx="757241" cy="539632"/>
              </a:xfrm>
              <a:prstGeom prst="ellipse">
                <a:avLst/>
              </a:prstGeom>
              <a:gradFill flip="none" rotWithShape="1">
                <a:gsLst>
                  <a:gs pos="0">
                    <a:schemeClr val="bg1"/>
                  </a:gs>
                  <a:gs pos="45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FFFFFF"/>
                  </a:solidFill>
                </a:endParaRPr>
              </a:p>
            </p:txBody>
          </p:sp>
        </p:grpSp>
        <p:sp>
          <p:nvSpPr>
            <p:cNvPr id="11" name="Text Box 29"/>
            <p:cNvSpPr txBox="1">
              <a:spLocks noChangeArrowheads="1"/>
            </p:cNvSpPr>
            <p:nvPr/>
          </p:nvSpPr>
          <p:spPr bwMode="gray">
            <a:xfrm>
              <a:off x="4067277" y="3492613"/>
              <a:ext cx="2305051" cy="543630"/>
            </a:xfrm>
            <a:prstGeom prst="rect">
              <a:avLst/>
            </a:prstGeom>
            <a:noFill/>
            <a:ln w="9525">
              <a:noFill/>
              <a:miter lim="800000"/>
              <a:headEnd/>
              <a:tailEnd/>
            </a:ln>
          </p:spPr>
          <p:txBody>
            <a:bodyPr anchor="ctr">
              <a:spAutoFit/>
            </a:bodyPr>
            <a:lstStyle/>
            <a:p>
              <a:pPr algn="ctr" fontAlgn="auto">
                <a:spcBef>
                  <a:spcPts val="0"/>
                </a:spcBef>
                <a:spcAft>
                  <a:spcPts val="0"/>
                </a:spcAft>
                <a:defRPr/>
              </a:pPr>
              <a:r>
                <a:rPr lang="en-US" altLang="zh-CN" sz="1600" dirty="0">
                  <a:solidFill>
                    <a:srgbClr val="000000"/>
                  </a:solidFill>
                  <a:ea typeface="宋体" charset="-122"/>
                </a:rPr>
                <a:t>Range-free</a:t>
              </a:r>
              <a:endParaRPr kumimoji="1" lang="zh-CN" altLang="en-US" sz="1600" dirty="0">
                <a:solidFill>
                  <a:srgbClr val="FFFFFF"/>
                </a:solidFill>
                <a:effectLst>
                  <a:reflection blurRad="6350" stA="50000" endA="300" endPos="50000" dist="29997" dir="5400000" sy="-100000" algn="bl" rotWithShape="0"/>
                </a:effectLst>
                <a:latin typeface="微软雅黑" pitchFamily="34" charset="-122"/>
                <a:ea typeface="微软雅黑" pitchFamily="34" charset="-122"/>
              </a:endParaRPr>
            </a:p>
          </p:txBody>
        </p:sp>
      </p:grpSp>
      <p:sp>
        <p:nvSpPr>
          <p:cNvPr id="14" name="圆角矩形 13"/>
          <p:cNvSpPr/>
          <p:nvPr/>
        </p:nvSpPr>
        <p:spPr bwMode="auto">
          <a:xfrm>
            <a:off x="3509233" y="3457983"/>
            <a:ext cx="4085071" cy="520762"/>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rgbClr val="000000"/>
              </a:solidFill>
              <a:latin typeface="微软雅黑" pitchFamily="34" charset="-122"/>
            </a:endParaRPr>
          </a:p>
        </p:txBody>
      </p:sp>
      <p:sp>
        <p:nvSpPr>
          <p:cNvPr id="250889" name="矩形 87"/>
          <p:cNvSpPr>
            <a:spLocks noChangeArrowheads="1"/>
          </p:cNvSpPr>
          <p:nvPr/>
        </p:nvSpPr>
        <p:spPr bwMode="auto">
          <a:xfrm>
            <a:off x="3657600" y="3505200"/>
            <a:ext cx="3702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fontAlgn="ctr">
              <a:spcBef>
                <a:spcPct val="0"/>
              </a:spcBef>
              <a:buClr>
                <a:srgbClr val="FF0000"/>
              </a:buClr>
              <a:buSzPct val="70000"/>
              <a:buFontTx/>
              <a:buNone/>
            </a:pPr>
            <a:r>
              <a:rPr lang="en-US" altLang="zh-CN" sz="1800">
                <a:solidFill>
                  <a:srgbClr val="000000"/>
                </a:solidFill>
                <a:latin typeface="Tahoma" panose="020B0604030504040204" pitchFamily="34" charset="0"/>
                <a:ea typeface="宋体" panose="02010600030101010101" pitchFamily="2" charset="-122"/>
              </a:rPr>
              <a:t>DV-HOP </a:t>
            </a:r>
            <a:r>
              <a:rPr lang="zh-CN" altLang="en-US" sz="1800">
                <a:solidFill>
                  <a:srgbClr val="000000"/>
                </a:solidFill>
                <a:latin typeface="Tahoma" panose="020B0604030504040204" pitchFamily="34" charset="0"/>
                <a:ea typeface="宋体" panose="02010600030101010101" pitchFamily="2" charset="-122"/>
              </a:rPr>
              <a:t>定位算法</a:t>
            </a:r>
          </a:p>
        </p:txBody>
      </p:sp>
      <p:grpSp>
        <p:nvGrpSpPr>
          <p:cNvPr id="250890" name="组合 5"/>
          <p:cNvGrpSpPr>
            <a:grpSpLocks/>
          </p:cNvGrpSpPr>
          <p:nvPr/>
        </p:nvGrpSpPr>
        <p:grpSpPr bwMode="auto">
          <a:xfrm>
            <a:off x="3124200" y="3962400"/>
            <a:ext cx="4868863" cy="838200"/>
            <a:chOff x="4468007" y="3798352"/>
            <a:chExt cx="3349502" cy="901133"/>
          </a:xfrm>
        </p:grpSpPr>
        <p:sp>
          <p:nvSpPr>
            <p:cNvPr id="17" name="圆角矩形 10"/>
            <p:cNvSpPr/>
            <p:nvPr/>
          </p:nvSpPr>
          <p:spPr bwMode="auto">
            <a:xfrm>
              <a:off x="4727956" y="3917139"/>
              <a:ext cx="2833774" cy="62865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rgbClr val="000000"/>
                </a:solidFill>
                <a:latin typeface="微软雅黑" pitchFamily="34" charset="-122"/>
              </a:endParaRPr>
            </a:p>
          </p:txBody>
        </p:sp>
        <p:sp>
          <p:nvSpPr>
            <p:cNvPr id="250896" name="矩形 87"/>
            <p:cNvSpPr>
              <a:spLocks noChangeArrowheads="1"/>
            </p:cNvSpPr>
            <p:nvPr/>
          </p:nvSpPr>
          <p:spPr bwMode="auto">
            <a:xfrm>
              <a:off x="4843693" y="4100436"/>
              <a:ext cx="2565367" cy="394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fontAlgn="ctr">
                <a:spcBef>
                  <a:spcPct val="0"/>
                </a:spcBef>
                <a:buClr>
                  <a:srgbClr val="FF0000"/>
                </a:buClr>
                <a:buSzPct val="70000"/>
                <a:buFontTx/>
                <a:buNone/>
              </a:pPr>
              <a:r>
                <a:rPr lang="en-US" altLang="zh-CN" sz="1800">
                  <a:solidFill>
                    <a:srgbClr val="000000"/>
                  </a:solidFill>
                  <a:latin typeface="Arial" panose="020B0604020202020204" pitchFamily="34" charset="0"/>
                  <a:ea typeface="宋体" panose="02010600030101010101" pitchFamily="2" charset="-122"/>
                </a:rPr>
                <a:t>APIT</a:t>
              </a:r>
              <a:endParaRPr lang="en-US" altLang="zh-CN" sz="1800">
                <a:solidFill>
                  <a:srgbClr val="000000"/>
                </a:solidFill>
              </a:endParaRPr>
            </a:p>
          </p:txBody>
        </p:sp>
      </p:grpSp>
      <p:grpSp>
        <p:nvGrpSpPr>
          <p:cNvPr id="250891" name="组合 5"/>
          <p:cNvGrpSpPr>
            <a:grpSpLocks/>
          </p:cNvGrpSpPr>
          <p:nvPr/>
        </p:nvGrpSpPr>
        <p:grpSpPr bwMode="auto">
          <a:xfrm>
            <a:off x="3124200" y="2667000"/>
            <a:ext cx="4868863" cy="838200"/>
            <a:chOff x="4468007" y="3798352"/>
            <a:chExt cx="3349502" cy="901133"/>
          </a:xfrm>
        </p:grpSpPr>
        <p:sp>
          <p:nvSpPr>
            <p:cNvPr id="20" name="圆角矩形 19"/>
            <p:cNvSpPr/>
            <p:nvPr/>
          </p:nvSpPr>
          <p:spPr bwMode="auto">
            <a:xfrm>
              <a:off x="4727956" y="3917139"/>
              <a:ext cx="2833774" cy="62865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rgbClr val="000000"/>
                </a:solidFill>
                <a:latin typeface="微软雅黑" pitchFamily="34" charset="-122"/>
              </a:endParaRPr>
            </a:p>
          </p:txBody>
        </p:sp>
        <p:sp>
          <p:nvSpPr>
            <p:cNvPr id="250894" name="矩形 87"/>
            <p:cNvSpPr>
              <a:spLocks noChangeArrowheads="1"/>
            </p:cNvSpPr>
            <p:nvPr/>
          </p:nvSpPr>
          <p:spPr bwMode="auto">
            <a:xfrm>
              <a:off x="4843693" y="4100436"/>
              <a:ext cx="2565367" cy="394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fontAlgn="ctr">
                <a:spcBef>
                  <a:spcPct val="0"/>
                </a:spcBef>
                <a:buClr>
                  <a:srgbClr val="FF0000"/>
                </a:buClr>
                <a:buSzPct val="70000"/>
                <a:buFontTx/>
                <a:buNone/>
              </a:pPr>
              <a:endParaRPr lang="zh-CN" altLang="zh-CN" sz="1800">
                <a:solidFill>
                  <a:srgbClr val="000000"/>
                </a:solidFill>
              </a:endParaRPr>
            </a:p>
          </p:txBody>
        </p:sp>
      </p:grpSp>
      <p:sp>
        <p:nvSpPr>
          <p:cNvPr id="250892" name="Rectangle 36"/>
          <p:cNvSpPr>
            <a:spLocks noChangeArrowheads="1"/>
          </p:cNvSpPr>
          <p:nvPr/>
        </p:nvSpPr>
        <p:spPr bwMode="auto">
          <a:xfrm>
            <a:off x="4572000" y="2895600"/>
            <a:ext cx="155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fontAlgn="ctr">
              <a:spcBef>
                <a:spcPct val="0"/>
              </a:spcBef>
              <a:buClr>
                <a:srgbClr val="FF0000"/>
              </a:buClr>
              <a:buSzPct val="70000"/>
              <a:buFontTx/>
              <a:buNone/>
            </a:pPr>
            <a:r>
              <a:rPr lang="zh-CN" altLang="en-US" sz="1800">
                <a:solidFill>
                  <a:srgbClr val="000000"/>
                </a:solidFill>
                <a:latin typeface="Tahoma" panose="020B0604030504040204" pitchFamily="34" charset="0"/>
                <a:ea typeface="宋体" panose="02010600030101010101" pitchFamily="2" charset="-122"/>
              </a:rPr>
              <a:t>质心定位算法</a:t>
            </a:r>
          </a:p>
        </p:txBody>
      </p:sp>
      <p:sp>
        <p:nvSpPr>
          <p:cNvPr id="2" name="灯片编号占位符 11">
            <a:extLst>
              <a:ext uri="{FF2B5EF4-FFF2-40B4-BE49-F238E27FC236}">
                <a16:creationId xmlns:a16="http://schemas.microsoft.com/office/drawing/2014/main" id="{3FDB45FF-7858-4BFB-A77B-0F36212BCAFC}"/>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125</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85526981"/>
      </p:ext>
    </p:extLst>
  </p:cSld>
  <p:clrMapOvr>
    <a:masterClrMapping/>
  </p:clrMapOvr>
  <p:transition advTm="16782"/>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5293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5293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3.4.3 </a:t>
            </a:r>
            <a:r>
              <a:rPr lang="zh-CN" altLang="en-US" sz="2400" b="1">
                <a:latin typeface="黑体" panose="02010609060101010101" pitchFamily="49" charset="-122"/>
                <a:ea typeface="黑体" panose="02010609060101010101" pitchFamily="49" charset="-122"/>
              </a:rPr>
              <a:t>定位算法</a:t>
            </a:r>
          </a:p>
        </p:txBody>
      </p:sp>
      <p:sp>
        <p:nvSpPr>
          <p:cNvPr id="252933"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52934" name="文本框 2"/>
          <p:cNvSpPr txBox="1">
            <a:spLocks noChangeArrowheads="1"/>
          </p:cNvSpPr>
          <p:nvPr/>
        </p:nvSpPr>
        <p:spPr bwMode="auto">
          <a:xfrm>
            <a:off x="155575" y="1662113"/>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a:latin typeface="Arial" panose="020B0604020202020204" pitchFamily="34" charset="0"/>
                <a:ea typeface="宋体" panose="02010600030101010101" pitchFamily="2" charset="-122"/>
              </a:rPr>
              <a:t>质心定位算法</a:t>
            </a:r>
          </a:p>
        </p:txBody>
      </p:sp>
      <p:sp>
        <p:nvSpPr>
          <p:cNvPr id="252935" name="矩形 1"/>
          <p:cNvSpPr>
            <a:spLocks noChangeArrowheads="1"/>
          </p:cNvSpPr>
          <p:nvPr/>
        </p:nvSpPr>
        <p:spPr bwMode="auto">
          <a:xfrm>
            <a:off x="840603" y="2363787"/>
            <a:ext cx="7462793"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质心定位是一种粗定位算法，该算法仅利用网络连通度实现定位；</a:t>
            </a: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网络中放置了固定数量、通信区域相重叠的一组参考节点，这些参考节点构成规则的网状结构。</a:t>
            </a:r>
          </a:p>
        </p:txBody>
      </p:sp>
      <p:pic>
        <p:nvPicPr>
          <p:cNvPr id="252936" name="Picture 4"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810000"/>
            <a:ext cx="496887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FFFAEEEA-FD8A-441B-943C-BAFA6A401D1F}"/>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126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5497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5498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3.4.3 </a:t>
            </a:r>
            <a:r>
              <a:rPr lang="zh-CN" altLang="en-US" sz="2400" b="1">
                <a:latin typeface="黑体" panose="02010609060101010101" pitchFamily="49" charset="-122"/>
                <a:ea typeface="黑体" panose="02010609060101010101" pitchFamily="49" charset="-122"/>
              </a:rPr>
              <a:t>定位算法</a:t>
            </a:r>
          </a:p>
        </p:txBody>
      </p:sp>
      <p:sp>
        <p:nvSpPr>
          <p:cNvPr id="254981"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54982" name="文本框 2"/>
          <p:cNvSpPr txBox="1">
            <a:spLocks noChangeArrowheads="1"/>
          </p:cNvSpPr>
          <p:nvPr/>
        </p:nvSpPr>
        <p:spPr bwMode="auto">
          <a:xfrm>
            <a:off x="155575" y="1662113"/>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a:latin typeface="Arial" panose="020B0604020202020204" pitchFamily="34" charset="0"/>
                <a:ea typeface="宋体" panose="02010600030101010101" pitchFamily="2" charset="-122"/>
              </a:rPr>
              <a:t>质心定位算法</a:t>
            </a:r>
          </a:p>
        </p:txBody>
      </p:sp>
      <p:pic>
        <p:nvPicPr>
          <p:cNvPr id="25498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2494" y="5484911"/>
            <a:ext cx="4799012"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28527" y="2370462"/>
            <a:ext cx="7664574" cy="3123932"/>
          </a:xfrm>
          <a:prstGeom prst="rect">
            <a:avLst/>
          </a:prstGeom>
        </p:spPr>
        <p:txBody>
          <a:bodyPr wrap="square">
            <a:spAutoFit/>
          </a:bodyPr>
          <a:lstStyle/>
          <a:p>
            <a:pPr marL="574675" lvl="1" indent="-342900">
              <a:buFont typeface="Wingdings" panose="05000000000000000000" pitchFamily="2" charset="2"/>
              <a:buChar char="l"/>
            </a:pPr>
            <a:r>
              <a:rPr lang="zh-CN" altLang="en-US" sz="2200" dirty="0"/>
              <a:t>锚节点周期性地发送包含自身位置信息的信标消息；</a:t>
            </a:r>
            <a:endParaRPr lang="en-US" altLang="zh-CN" sz="2200" dirty="0"/>
          </a:p>
          <a:p>
            <a:pPr marL="574675" lvl="1" indent="-342900">
              <a:buFont typeface="Wingdings" panose="05000000000000000000" pitchFamily="2" charset="2"/>
              <a:buChar char="l"/>
            </a:pPr>
            <a:r>
              <a:rPr lang="zh-CN" altLang="en-US" sz="2200" dirty="0"/>
              <a:t>未知节点在一个给定的时间间隔</a:t>
            </a:r>
            <a:r>
              <a:rPr lang="en-US" altLang="zh-CN" sz="2200" dirty="0"/>
              <a:t>t</a:t>
            </a:r>
            <a:r>
              <a:rPr lang="zh-CN" altLang="en-US" sz="2200" dirty="0"/>
              <a:t>内接收信标消息，对于每个参考节点</a:t>
            </a:r>
            <a:r>
              <a:rPr lang="en-US" altLang="zh-CN" sz="2400" dirty="0" err="1">
                <a:sym typeface="Wingdings" panose="05000000000000000000" pitchFamily="2" charset="2"/>
              </a:rPr>
              <a:t>R</a:t>
            </a:r>
            <a:r>
              <a:rPr lang="en-US" altLang="zh-CN" sz="2400" baseline="-25000" dirty="0" err="1">
                <a:sym typeface="Wingdings" panose="05000000000000000000" pitchFamily="2" charset="2"/>
              </a:rPr>
              <a:t>i</a:t>
            </a:r>
            <a:r>
              <a:rPr lang="en-US" altLang="zh-CN" sz="2400" baseline="-25000" dirty="0">
                <a:sym typeface="Wingdings" panose="05000000000000000000" pitchFamily="2" charset="2"/>
              </a:rPr>
              <a:t> </a:t>
            </a:r>
            <a:r>
              <a:rPr lang="zh-CN" altLang="en-US" sz="2200" dirty="0"/>
              <a:t>，统计在该时间内收到的信标消息数</a:t>
            </a:r>
            <a:r>
              <a:rPr lang="en-US" altLang="zh-CN" sz="2400" dirty="0" err="1">
                <a:sym typeface="Wingdings" panose="05000000000000000000" pitchFamily="2" charset="2"/>
              </a:rPr>
              <a:t>N</a:t>
            </a:r>
            <a:r>
              <a:rPr lang="en-US" altLang="zh-CN" sz="2400" baseline="-25000" dirty="0" err="1">
                <a:sym typeface="Wingdings" panose="05000000000000000000" pitchFamily="2" charset="2"/>
              </a:rPr>
              <a:t>recv</a:t>
            </a:r>
            <a:r>
              <a:rPr lang="en-US" altLang="zh-CN" sz="2400" dirty="0">
                <a:sym typeface="Wingdings" panose="05000000000000000000" pitchFamily="2" charset="2"/>
              </a:rPr>
              <a:t>(</a:t>
            </a:r>
            <a:r>
              <a:rPr lang="en-US" altLang="zh-CN" sz="2400" dirty="0" err="1">
                <a:sym typeface="Wingdings" panose="05000000000000000000" pitchFamily="2" charset="2"/>
              </a:rPr>
              <a:t>i,t</a:t>
            </a:r>
            <a:r>
              <a:rPr lang="en-US" altLang="zh-CN" sz="2400" dirty="0">
                <a:sym typeface="Wingdings" panose="05000000000000000000" pitchFamily="2" charset="2"/>
              </a:rPr>
              <a:t>) </a:t>
            </a:r>
            <a:r>
              <a:rPr lang="zh-CN" altLang="en-US" sz="2200" dirty="0"/>
              <a:t>，计算对应的连接测度</a:t>
            </a:r>
            <a:r>
              <a:rPr lang="en-US" altLang="zh-CN" sz="2400" dirty="0" err="1">
                <a:sym typeface="Wingdings" panose="05000000000000000000" pitchFamily="2" charset="2"/>
              </a:rPr>
              <a:t>Cm</a:t>
            </a:r>
            <a:r>
              <a:rPr lang="en-US" altLang="zh-CN" sz="2400" baseline="-25000" dirty="0" err="1">
                <a:sym typeface="Wingdings" panose="05000000000000000000" pitchFamily="2" charset="2"/>
              </a:rPr>
              <a:t>i</a:t>
            </a:r>
            <a:r>
              <a:rPr lang="zh-CN" altLang="en-US" sz="1900" dirty="0">
                <a:sym typeface="Wingdings" panose="05000000000000000000" pitchFamily="2" charset="2"/>
              </a:rPr>
              <a:t> ：    </a:t>
            </a:r>
            <a:endParaRPr lang="en-US" altLang="zh-CN" sz="1900" dirty="0">
              <a:sym typeface="Wingdings" panose="05000000000000000000" pitchFamily="2" charset="2"/>
            </a:endParaRPr>
          </a:p>
          <a:p>
            <a:pPr marL="231775" lvl="1"/>
            <a:r>
              <a:rPr lang="zh-CN" altLang="en-US" sz="1900" dirty="0">
                <a:sym typeface="Wingdings" panose="05000000000000000000" pitchFamily="2" charset="2"/>
              </a:rPr>
              <a:t> </a:t>
            </a:r>
            <a:endParaRPr lang="en-US" altLang="zh-CN" sz="1900" dirty="0">
              <a:sym typeface="Wingdings" panose="05000000000000000000" pitchFamily="2" charset="2"/>
            </a:endParaRPr>
          </a:p>
          <a:p>
            <a:pPr marL="231775" lvl="1" algn="ctr"/>
            <a:r>
              <a:rPr lang="en-US" altLang="zh-CN" sz="2000" b="1" dirty="0" err="1">
                <a:sym typeface="Wingdings" panose="05000000000000000000" pitchFamily="2" charset="2"/>
              </a:rPr>
              <a:t>CM</a:t>
            </a:r>
            <a:r>
              <a:rPr lang="en-US" altLang="zh-CN" sz="2000" b="1" baseline="-25000" dirty="0" err="1">
                <a:sym typeface="Wingdings" panose="05000000000000000000" pitchFamily="2" charset="2"/>
              </a:rPr>
              <a:t>i</a:t>
            </a:r>
            <a:r>
              <a:rPr lang="en-US" altLang="zh-CN" sz="2000" b="1" baseline="-25000" dirty="0">
                <a:sym typeface="Wingdings" panose="05000000000000000000" pitchFamily="2" charset="2"/>
              </a:rPr>
              <a:t> </a:t>
            </a:r>
            <a:r>
              <a:rPr lang="en-US" altLang="zh-CN" sz="2000" b="1" dirty="0">
                <a:sym typeface="Wingdings" panose="05000000000000000000" pitchFamily="2" charset="2"/>
              </a:rPr>
              <a:t>= </a:t>
            </a:r>
            <a:r>
              <a:rPr lang="en-US" altLang="zh-CN" sz="2000" b="1" dirty="0" err="1">
                <a:sym typeface="Wingdings" panose="05000000000000000000" pitchFamily="2" charset="2"/>
              </a:rPr>
              <a:t>N</a:t>
            </a:r>
            <a:r>
              <a:rPr lang="en-US" altLang="zh-CN" sz="2000" b="1" baseline="-25000" dirty="0" err="1">
                <a:sym typeface="Wingdings" panose="05000000000000000000" pitchFamily="2" charset="2"/>
              </a:rPr>
              <a:t>recv</a:t>
            </a:r>
            <a:r>
              <a:rPr lang="en-US" altLang="zh-CN" sz="2000" b="1" dirty="0">
                <a:sym typeface="Wingdings" panose="05000000000000000000" pitchFamily="2" charset="2"/>
              </a:rPr>
              <a:t>(</a:t>
            </a:r>
            <a:r>
              <a:rPr lang="en-US" altLang="zh-CN" sz="2000" b="1" dirty="0" err="1">
                <a:sym typeface="Wingdings" panose="05000000000000000000" pitchFamily="2" charset="2"/>
              </a:rPr>
              <a:t>i,t</a:t>
            </a:r>
            <a:r>
              <a:rPr lang="en-US" altLang="zh-CN" sz="2000" b="1" dirty="0">
                <a:sym typeface="Wingdings" panose="05000000000000000000" pitchFamily="2" charset="2"/>
              </a:rPr>
              <a:t>) / </a:t>
            </a:r>
            <a:r>
              <a:rPr lang="en-US" altLang="zh-CN" sz="2000" b="1" dirty="0" err="1">
                <a:sym typeface="Wingdings" panose="05000000000000000000" pitchFamily="2" charset="2"/>
              </a:rPr>
              <a:t>N</a:t>
            </a:r>
            <a:r>
              <a:rPr lang="en-US" altLang="zh-CN" sz="2000" b="1" baseline="-25000" dirty="0" err="1">
                <a:sym typeface="Wingdings" panose="05000000000000000000" pitchFamily="2" charset="2"/>
              </a:rPr>
              <a:t>sent</a:t>
            </a:r>
            <a:r>
              <a:rPr lang="en-US" altLang="zh-CN" sz="2000" b="1" dirty="0">
                <a:sym typeface="Wingdings" panose="05000000000000000000" pitchFamily="2" charset="2"/>
              </a:rPr>
              <a:t>(</a:t>
            </a:r>
            <a:r>
              <a:rPr lang="en-US" altLang="zh-CN" sz="2000" b="1" dirty="0" err="1">
                <a:sym typeface="Wingdings" panose="05000000000000000000" pitchFamily="2" charset="2"/>
              </a:rPr>
              <a:t>i,t</a:t>
            </a:r>
            <a:r>
              <a:rPr lang="en-US" altLang="zh-CN" sz="2000" b="1" dirty="0">
                <a:sym typeface="Wingdings" panose="05000000000000000000" pitchFamily="2" charset="2"/>
              </a:rPr>
              <a:t>) ×100%</a:t>
            </a:r>
          </a:p>
          <a:p>
            <a:pPr marL="231775" lvl="1" algn="ctr"/>
            <a:endParaRPr lang="en-US" altLang="zh-CN" sz="2200" dirty="0"/>
          </a:p>
          <a:p>
            <a:pPr marL="574675" lvl="1" indent="-342900">
              <a:buFont typeface="Wingdings" panose="05000000000000000000" pitchFamily="2" charset="2"/>
              <a:buChar char="l"/>
            </a:pPr>
            <a:r>
              <a:rPr lang="zh-CN" altLang="en-US" sz="2200" dirty="0"/>
              <a:t>未知节点选择连接测度大于指定阈值的参考节点（设为</a:t>
            </a:r>
            <a:r>
              <a:rPr lang="en-US" altLang="zh-CN" sz="2200" dirty="0"/>
              <a:t>n</a:t>
            </a:r>
            <a:r>
              <a:rPr lang="zh-CN" altLang="en-US" sz="2200" dirty="0"/>
              <a:t>个），计算这些参考节点的质心为自己的位置估计值：</a:t>
            </a:r>
          </a:p>
        </p:txBody>
      </p:sp>
      <p:sp>
        <p:nvSpPr>
          <p:cNvPr id="3" name="灯片编号占位符 11">
            <a:extLst>
              <a:ext uri="{FF2B5EF4-FFF2-40B4-BE49-F238E27FC236}">
                <a16:creationId xmlns:a16="http://schemas.microsoft.com/office/drawing/2014/main" id="{278AFD11-9110-40F0-89A6-254AAA58A736}"/>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127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570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570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3.4.3 </a:t>
            </a:r>
            <a:r>
              <a:rPr lang="zh-CN" altLang="en-US" sz="2400" b="1">
                <a:latin typeface="黑体" panose="02010609060101010101" pitchFamily="49" charset="-122"/>
                <a:ea typeface="黑体" panose="02010609060101010101" pitchFamily="49" charset="-122"/>
              </a:rPr>
              <a:t>定位算法</a:t>
            </a:r>
          </a:p>
        </p:txBody>
      </p:sp>
      <p:sp>
        <p:nvSpPr>
          <p:cNvPr id="257029"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57030" name="文本框 2"/>
          <p:cNvSpPr txBox="1">
            <a:spLocks noChangeArrowheads="1"/>
          </p:cNvSpPr>
          <p:nvPr/>
        </p:nvSpPr>
        <p:spPr bwMode="auto">
          <a:xfrm>
            <a:off x="503237" y="2046610"/>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en-US" altLang="zh-CN" sz="2400" dirty="0">
                <a:latin typeface="Arial" panose="020B0604020202020204" pitchFamily="34" charset="0"/>
                <a:ea typeface="宋体" panose="02010600030101010101" pitchFamily="2" charset="-122"/>
              </a:rPr>
              <a:t>DV-hop</a:t>
            </a:r>
            <a:endParaRPr lang="zh-CN" altLang="en-US" sz="2400" dirty="0">
              <a:latin typeface="Arial" panose="020B0604020202020204" pitchFamily="34" charset="0"/>
              <a:ea typeface="宋体" panose="02010600030101010101" pitchFamily="2" charset="-122"/>
            </a:endParaRPr>
          </a:p>
        </p:txBody>
      </p:sp>
      <p:sp>
        <p:nvSpPr>
          <p:cNvPr id="257031" name="矩形 2"/>
          <p:cNvSpPr>
            <a:spLocks noChangeArrowheads="1"/>
          </p:cNvSpPr>
          <p:nvPr/>
        </p:nvSpPr>
        <p:spPr bwMode="auto">
          <a:xfrm>
            <a:off x="571500" y="2508572"/>
            <a:ext cx="8137525"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80962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如何在参考节点稀疏的网络中进行节点定位？</a:t>
            </a: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基本思想：</a:t>
            </a:r>
          </a:p>
          <a:p>
            <a:pPr lvl="3">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参考节点附近的节点通过直接测量 的方法获得到参考节点的距离，传播给其邻居节点；</a:t>
            </a:r>
          </a:p>
          <a:p>
            <a:pPr lvl="3">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邻居节点据此估计自己到参考节点的距离，再传播给其邻居；依次类推。</a:t>
            </a:r>
          </a:p>
        </p:txBody>
      </p:sp>
      <p:sp>
        <p:nvSpPr>
          <p:cNvPr id="2" name="灯片编号占位符 11">
            <a:extLst>
              <a:ext uri="{FF2B5EF4-FFF2-40B4-BE49-F238E27FC236}">
                <a16:creationId xmlns:a16="http://schemas.microsoft.com/office/drawing/2014/main" id="{BD158E97-ED9C-4CAC-9A36-180CB775A627}"/>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128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5907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5907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3.4.3 </a:t>
            </a:r>
            <a:r>
              <a:rPr lang="zh-CN" altLang="en-US" sz="2400" b="1">
                <a:latin typeface="黑体" panose="02010609060101010101" pitchFamily="49" charset="-122"/>
                <a:ea typeface="黑体" panose="02010609060101010101" pitchFamily="49" charset="-122"/>
              </a:rPr>
              <a:t>定位算法</a:t>
            </a:r>
          </a:p>
        </p:txBody>
      </p:sp>
      <p:sp>
        <p:nvSpPr>
          <p:cNvPr id="25907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59078" name="文本框 2"/>
          <p:cNvSpPr txBox="1">
            <a:spLocks noChangeArrowheads="1"/>
          </p:cNvSpPr>
          <p:nvPr/>
        </p:nvSpPr>
        <p:spPr bwMode="auto">
          <a:xfrm>
            <a:off x="155575" y="1662113"/>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en-US" altLang="zh-CN" sz="2400">
                <a:latin typeface="Arial" panose="020B0604020202020204" pitchFamily="34" charset="0"/>
                <a:ea typeface="宋体" panose="02010600030101010101" pitchFamily="2" charset="-122"/>
              </a:rPr>
              <a:t>DV-hop</a:t>
            </a:r>
            <a:endParaRPr lang="zh-CN" altLang="en-US" sz="2400">
              <a:latin typeface="Arial" panose="020B0604020202020204" pitchFamily="34" charset="0"/>
              <a:ea typeface="宋体" panose="02010600030101010101" pitchFamily="2" charset="-122"/>
            </a:endParaRPr>
          </a:p>
        </p:txBody>
      </p:sp>
      <p:sp>
        <p:nvSpPr>
          <p:cNvPr id="259079" name="矩形 2"/>
          <p:cNvSpPr>
            <a:spLocks noChangeArrowheads="1"/>
          </p:cNvSpPr>
          <p:nvPr/>
        </p:nvSpPr>
        <p:spPr bwMode="auto">
          <a:xfrm>
            <a:off x="196850" y="2205038"/>
            <a:ext cx="8512175"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参考节点向其邻居广播信标消息，所有节点维护到每个参考节点的最小跳数，并与邻居节点交换各自的距离矢量表。</a:t>
            </a: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参考节点利用其它参考节点的位置及自己到这些参考节点的最小跳数计算每跳平均距离，发布到网络中。</a:t>
            </a:r>
          </a:p>
          <a:p>
            <a:pPr lvl="1">
              <a:spcBef>
                <a:spcPct val="0"/>
              </a:spcBef>
              <a:buFont typeface="Wingdings" panose="05000000000000000000" pitchFamily="2" charset="2"/>
              <a:buChar char="n"/>
            </a:pPr>
            <a:endParaRPr lang="zh-CN" altLang="en-US"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n"/>
            </a:pPr>
            <a:endParaRPr lang="zh-CN" altLang="en-US"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n"/>
            </a:pPr>
            <a:endParaRPr lang="zh-CN" altLang="en-US"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未知节点根据其最近的参考节点发布的平均每跳距离，计算到各个参考节点的距离</a:t>
            </a: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利用三边测量法计算自身位置</a:t>
            </a:r>
          </a:p>
        </p:txBody>
      </p:sp>
      <p:pic>
        <p:nvPicPr>
          <p:cNvPr id="259080" name="Picture 7"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3716338"/>
            <a:ext cx="64087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9B2322EE-ED44-448D-9AF6-D229CB4C2BAB}"/>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129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3.1.4 </a:t>
            </a:r>
            <a:r>
              <a:rPr lang="zh-CN" altLang="en-US" sz="2400" b="1" dirty="0">
                <a:latin typeface="黑体" panose="02010609060101010101" pitchFamily="49" charset="-122"/>
                <a:ea typeface="黑体" panose="02010609060101010101" pitchFamily="49" charset="-122"/>
              </a:rPr>
              <a:t>中国无线传感器网络发展现状</a:t>
            </a:r>
          </a:p>
        </p:txBody>
      </p:sp>
      <p:sp>
        <p:nvSpPr>
          <p:cNvPr id="9" name="矩形 8"/>
          <p:cNvSpPr/>
          <p:nvPr/>
        </p:nvSpPr>
        <p:spPr>
          <a:xfrm>
            <a:off x="652977" y="2348880"/>
            <a:ext cx="7838045" cy="2677656"/>
          </a:xfrm>
          <a:prstGeom prst="rect">
            <a:avLst/>
          </a:prstGeom>
        </p:spPr>
        <p:txBody>
          <a:bodyPr wrap="square">
            <a:spAutoFit/>
          </a:bodyPr>
          <a:lstStyle/>
          <a:p>
            <a:pPr marL="285750" indent="-285750">
              <a:buFont typeface="Wingdings" panose="05000000000000000000" pitchFamily="2" charset="2"/>
              <a:buChar char="u"/>
            </a:pPr>
            <a:r>
              <a:rPr lang="en-US" altLang="zh-CN" sz="2400" dirty="0">
                <a:solidFill>
                  <a:srgbClr val="333333"/>
                </a:solidFill>
                <a:latin typeface="Verdana" panose="020B0604030504040204" pitchFamily="34" charset="0"/>
              </a:rPr>
              <a:t>2017</a:t>
            </a:r>
            <a:r>
              <a:rPr lang="zh-CN" altLang="en-US" sz="2400" dirty="0">
                <a:solidFill>
                  <a:srgbClr val="333333"/>
                </a:solidFill>
                <a:latin typeface="Verdana" panose="020B0604030504040204" pitchFamily="34" charset="0"/>
              </a:rPr>
              <a:t>年我国工业物联网规模市场达到</a:t>
            </a:r>
            <a:r>
              <a:rPr lang="en-US" altLang="zh-CN" sz="2400" dirty="0">
                <a:solidFill>
                  <a:srgbClr val="333333"/>
                </a:solidFill>
                <a:latin typeface="Verdana" panose="020B0604030504040204" pitchFamily="34" charset="0"/>
              </a:rPr>
              <a:t>2431</a:t>
            </a:r>
            <a:r>
              <a:rPr lang="zh-CN" altLang="en-US" sz="2400" dirty="0">
                <a:solidFill>
                  <a:srgbClr val="333333"/>
                </a:solidFill>
                <a:latin typeface="Verdana" panose="020B0604030504040204" pitchFamily="34" charset="0"/>
              </a:rPr>
              <a:t>亿元；工业传感器市场市场规模为</a:t>
            </a:r>
            <a:r>
              <a:rPr lang="en-US" altLang="zh-CN" sz="2400" dirty="0">
                <a:solidFill>
                  <a:srgbClr val="333333"/>
                </a:solidFill>
                <a:latin typeface="Verdana" panose="020B0604030504040204" pitchFamily="34" charset="0"/>
              </a:rPr>
              <a:t>207</a:t>
            </a:r>
            <a:r>
              <a:rPr lang="zh-CN" altLang="en-US" sz="2400" dirty="0">
                <a:solidFill>
                  <a:srgbClr val="333333"/>
                </a:solidFill>
                <a:latin typeface="Verdana" panose="020B0604030504040204" pitchFamily="34" charset="0"/>
              </a:rPr>
              <a:t>亿元；工业无线传感器网络市场超过</a:t>
            </a:r>
            <a:r>
              <a:rPr lang="en-US" altLang="zh-CN" sz="2400" dirty="0">
                <a:solidFill>
                  <a:srgbClr val="333333"/>
                </a:solidFill>
                <a:latin typeface="Verdana" panose="020B0604030504040204" pitchFamily="34" charset="0"/>
              </a:rPr>
              <a:t>340</a:t>
            </a:r>
            <a:r>
              <a:rPr lang="zh-CN" altLang="en-US" sz="2400" dirty="0">
                <a:solidFill>
                  <a:srgbClr val="333333"/>
                </a:solidFill>
                <a:latin typeface="Verdana" panose="020B0604030504040204" pitchFamily="34" charset="0"/>
              </a:rPr>
              <a:t>亿元，按照无线传感器网络</a:t>
            </a:r>
            <a:r>
              <a:rPr lang="en-US" altLang="zh-CN" sz="2400" dirty="0">
                <a:solidFill>
                  <a:srgbClr val="333333"/>
                </a:solidFill>
                <a:latin typeface="Verdana" panose="020B0604030504040204" pitchFamily="34" charset="0"/>
              </a:rPr>
              <a:t>15%</a:t>
            </a:r>
            <a:r>
              <a:rPr lang="zh-CN" altLang="en-US" sz="2400" dirty="0">
                <a:solidFill>
                  <a:srgbClr val="333333"/>
                </a:solidFill>
                <a:latin typeface="Verdana" panose="020B0604030504040204" pitchFamily="34" charset="0"/>
              </a:rPr>
              <a:t>的市场渗透率计算其潜在市场达到</a:t>
            </a:r>
            <a:r>
              <a:rPr lang="en-US" altLang="zh-CN" sz="2400" dirty="0">
                <a:solidFill>
                  <a:srgbClr val="333333"/>
                </a:solidFill>
                <a:latin typeface="Verdana" panose="020B0604030504040204" pitchFamily="34" charset="0"/>
              </a:rPr>
              <a:t>446.7</a:t>
            </a:r>
            <a:r>
              <a:rPr lang="zh-CN" altLang="en-US" sz="2400" dirty="0">
                <a:solidFill>
                  <a:srgbClr val="333333"/>
                </a:solidFill>
                <a:latin typeface="Verdana" panose="020B0604030504040204" pitchFamily="34" charset="0"/>
              </a:rPr>
              <a:t>亿元。</a:t>
            </a:r>
            <a:endParaRPr lang="en-US" altLang="zh-CN" sz="2400" dirty="0">
              <a:solidFill>
                <a:srgbClr val="333333"/>
              </a:solidFill>
              <a:latin typeface="Verdana" panose="020B0604030504040204" pitchFamily="34" charset="0"/>
            </a:endParaRPr>
          </a:p>
          <a:p>
            <a:pPr marL="285750" indent="-285750">
              <a:buFont typeface="Wingdings" panose="05000000000000000000" pitchFamily="2" charset="2"/>
              <a:buChar char="u"/>
            </a:pPr>
            <a:r>
              <a:rPr lang="zh-CN" altLang="en-US" sz="2400" dirty="0">
                <a:solidFill>
                  <a:srgbClr val="333333"/>
                </a:solidFill>
                <a:latin typeface="Verdana" panose="020B0604030504040204" pitchFamily="34" charset="0"/>
              </a:rPr>
              <a:t>预计</a:t>
            </a:r>
            <a:r>
              <a:rPr lang="en-US" altLang="zh-CN" sz="2400" dirty="0">
                <a:solidFill>
                  <a:srgbClr val="333333"/>
                </a:solidFill>
                <a:latin typeface="Verdana" panose="020B0604030504040204" pitchFamily="34" charset="0"/>
              </a:rPr>
              <a:t>2020</a:t>
            </a:r>
            <a:r>
              <a:rPr lang="zh-CN" altLang="en-US" sz="2400" dirty="0">
                <a:solidFill>
                  <a:srgbClr val="333333"/>
                </a:solidFill>
                <a:latin typeface="Verdana" panose="020B0604030504040204" pitchFamily="34" charset="0"/>
              </a:rPr>
              <a:t>年，我国工业无线传感器网络产品在工业传感器市场中的占比将达到为</a:t>
            </a:r>
            <a:r>
              <a:rPr lang="en-US" altLang="zh-CN" sz="2400" dirty="0">
                <a:solidFill>
                  <a:srgbClr val="333333"/>
                </a:solidFill>
                <a:latin typeface="Verdana" panose="020B0604030504040204" pitchFamily="34" charset="0"/>
              </a:rPr>
              <a:t>11.7%</a:t>
            </a:r>
            <a:r>
              <a:rPr lang="zh-CN" altLang="en-US" sz="2400" dirty="0">
                <a:solidFill>
                  <a:srgbClr val="333333"/>
                </a:solidFill>
                <a:latin typeface="Verdana" panose="020B0604030504040204" pitchFamily="34" charset="0"/>
              </a:rPr>
              <a:t>，市场规模预计达到</a:t>
            </a:r>
            <a:r>
              <a:rPr lang="en-US" altLang="zh-CN" sz="2400" dirty="0">
                <a:solidFill>
                  <a:srgbClr val="333333"/>
                </a:solidFill>
                <a:latin typeface="Verdana" panose="020B0604030504040204" pitchFamily="34" charset="0"/>
              </a:rPr>
              <a:t>36</a:t>
            </a:r>
            <a:r>
              <a:rPr lang="zh-CN" altLang="en-US" sz="2400" dirty="0">
                <a:solidFill>
                  <a:srgbClr val="333333"/>
                </a:solidFill>
                <a:latin typeface="Verdana" panose="020B0604030504040204" pitchFamily="34" charset="0"/>
              </a:rPr>
              <a:t>亿元，年复合增长率高达</a:t>
            </a:r>
            <a:r>
              <a:rPr lang="en-US" altLang="zh-CN" sz="2400" dirty="0">
                <a:solidFill>
                  <a:srgbClr val="333333"/>
                </a:solidFill>
                <a:latin typeface="Verdana" panose="020B0604030504040204" pitchFamily="34" charset="0"/>
              </a:rPr>
              <a:t>35.8%</a:t>
            </a:r>
            <a:endParaRPr lang="zh-CN" altLang="en-US" sz="2400" dirty="0">
              <a:solidFill>
                <a:srgbClr val="333333"/>
              </a:solidFill>
              <a:latin typeface="Verdana" panose="020B0604030504040204" pitchFamily="34" charset="0"/>
            </a:endParaRPr>
          </a:p>
        </p:txBody>
      </p:sp>
      <p:sp>
        <p:nvSpPr>
          <p:cNvPr id="2" name="灯片编号占位符 11">
            <a:extLst>
              <a:ext uri="{FF2B5EF4-FFF2-40B4-BE49-F238E27FC236}">
                <a16:creationId xmlns:a16="http://schemas.microsoft.com/office/drawing/2014/main" id="{B264120E-636A-4364-A9A9-5CE43C5EFE32}"/>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13</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29434730"/>
      </p:ext>
    </p:extLst>
  </p:cSld>
  <p:clrMapOvr>
    <a:masterClrMapping/>
  </p:clrMapOvr>
  <p:transition advTm="16782"/>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6112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6112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3.4.3 </a:t>
            </a:r>
            <a:r>
              <a:rPr lang="zh-CN" altLang="en-US" sz="2400" b="1">
                <a:latin typeface="黑体" panose="02010609060101010101" pitchFamily="49" charset="-122"/>
                <a:ea typeface="黑体" panose="02010609060101010101" pitchFamily="49" charset="-122"/>
              </a:rPr>
              <a:t>定位算法</a:t>
            </a:r>
          </a:p>
        </p:txBody>
      </p:sp>
      <p:sp>
        <p:nvSpPr>
          <p:cNvPr id="261125"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61126" name="文本框 2"/>
          <p:cNvSpPr txBox="1">
            <a:spLocks noChangeArrowheads="1"/>
          </p:cNvSpPr>
          <p:nvPr/>
        </p:nvSpPr>
        <p:spPr bwMode="auto">
          <a:xfrm>
            <a:off x="155575" y="1662113"/>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en-US" altLang="zh-CN" sz="2400" dirty="0">
                <a:latin typeface="Arial" panose="020B0604020202020204" pitchFamily="34" charset="0"/>
                <a:ea typeface="宋体" panose="02010600030101010101" pitchFamily="2" charset="-122"/>
              </a:rPr>
              <a:t>DV-hop</a:t>
            </a:r>
            <a:r>
              <a:rPr lang="zh-CN" altLang="en-US" sz="2400" dirty="0">
                <a:latin typeface="Arial" panose="020B0604020202020204" pitchFamily="34" charset="0"/>
                <a:ea typeface="宋体" panose="02010600030101010101" pitchFamily="2" charset="-122"/>
              </a:rPr>
              <a:t>详细图解</a:t>
            </a:r>
          </a:p>
        </p:txBody>
      </p:sp>
      <p:pic>
        <p:nvPicPr>
          <p:cNvPr id="261127"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6938" y="2124075"/>
            <a:ext cx="4810125"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DE71C76D-8CC0-4373-8317-4BB76B2507BD}"/>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130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6317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6317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3.4.3 </a:t>
            </a:r>
            <a:r>
              <a:rPr lang="zh-CN" altLang="en-US" sz="2400" b="1">
                <a:latin typeface="黑体" panose="02010609060101010101" pitchFamily="49" charset="-122"/>
                <a:ea typeface="黑体" panose="02010609060101010101" pitchFamily="49" charset="-122"/>
              </a:rPr>
              <a:t>定位算法</a:t>
            </a:r>
          </a:p>
        </p:txBody>
      </p:sp>
      <p:sp>
        <p:nvSpPr>
          <p:cNvPr id="263173"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63174" name="文本框 2"/>
          <p:cNvSpPr txBox="1">
            <a:spLocks noChangeArrowheads="1"/>
          </p:cNvSpPr>
          <p:nvPr/>
        </p:nvSpPr>
        <p:spPr bwMode="auto">
          <a:xfrm>
            <a:off x="155575" y="1662113"/>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en-US" altLang="zh-CN" sz="2400">
                <a:latin typeface="Arial" panose="020B0604020202020204" pitchFamily="34" charset="0"/>
                <a:ea typeface="宋体" panose="02010600030101010101" pitchFamily="2" charset="-122"/>
              </a:rPr>
              <a:t>DV-hop</a:t>
            </a:r>
            <a:r>
              <a:rPr lang="zh-CN" altLang="en-US" sz="2400">
                <a:latin typeface="Arial" panose="020B0604020202020204" pitchFamily="34" charset="0"/>
                <a:ea typeface="宋体" panose="02010600030101010101" pitchFamily="2" charset="-122"/>
              </a:rPr>
              <a:t>详细图解</a:t>
            </a:r>
          </a:p>
        </p:txBody>
      </p:sp>
      <p:pic>
        <p:nvPicPr>
          <p:cNvPr id="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631" r="2623"/>
          <a:stretch/>
        </p:blipFill>
        <p:spPr bwMode="auto">
          <a:xfrm>
            <a:off x="0" y="2124075"/>
            <a:ext cx="5184576"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635896" y="4650641"/>
            <a:ext cx="5508104" cy="1754326"/>
          </a:xfrm>
          <a:prstGeom prst="rect">
            <a:avLst/>
          </a:prstGeom>
        </p:spPr>
        <p:txBody>
          <a:bodyPr wrap="square">
            <a:spAutoFit/>
          </a:bodyPr>
          <a:lstStyle/>
          <a:p>
            <a:pPr indent="273050" eaLnBrk="1" hangingPunct="1">
              <a:lnSpc>
                <a:spcPct val="120000"/>
              </a:lnSpc>
              <a:spcBef>
                <a:spcPct val="10000"/>
              </a:spcBef>
              <a:spcAft>
                <a:spcPct val="10000"/>
              </a:spcAft>
            </a:pPr>
            <a:r>
              <a:rPr lang="zh-CN" altLang="zh-CN" dirty="0"/>
              <a:t>已知锚节点L1与L2,L3之间的距离和跳数。L2计算得到校正值(即平均每跳距离)(40+75)/ (2+5)=16.42。在上例中，假设A从L2获得校正值，则它与3个锚节点之间的距离分别为Ll=3</a:t>
            </a:r>
            <a:r>
              <a:rPr lang="zh-CN" altLang="en-US" dirty="0"/>
              <a:t>*</a:t>
            </a:r>
            <a:r>
              <a:rPr lang="zh-CN" altLang="zh-CN" dirty="0"/>
              <a:t>16.42, L2=2</a:t>
            </a:r>
            <a:r>
              <a:rPr lang="zh-CN" altLang="en-US" dirty="0"/>
              <a:t>*</a:t>
            </a:r>
            <a:r>
              <a:rPr lang="zh-CN" altLang="zh-CN" dirty="0"/>
              <a:t>16.42,  L3=3</a:t>
            </a:r>
            <a:r>
              <a:rPr lang="zh-CN" altLang="en-US" dirty="0"/>
              <a:t>*</a:t>
            </a:r>
            <a:r>
              <a:rPr lang="zh-CN" altLang="zh-CN" dirty="0"/>
              <a:t>16.42,然后使用三边测量法确定节点A的位置。</a:t>
            </a:r>
          </a:p>
        </p:txBody>
      </p:sp>
      <p:sp>
        <p:nvSpPr>
          <p:cNvPr id="3" name="灯片编号占位符 11">
            <a:extLst>
              <a:ext uri="{FF2B5EF4-FFF2-40B4-BE49-F238E27FC236}">
                <a16:creationId xmlns:a16="http://schemas.microsoft.com/office/drawing/2014/main" id="{A1F2364A-44F2-419D-BB72-9907C6070BE3}"/>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131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6521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6522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3.4.3 </a:t>
            </a:r>
            <a:r>
              <a:rPr lang="zh-CN" altLang="en-US" sz="2400" b="1">
                <a:latin typeface="黑体" panose="02010609060101010101" pitchFamily="49" charset="-122"/>
                <a:ea typeface="黑体" panose="02010609060101010101" pitchFamily="49" charset="-122"/>
              </a:rPr>
              <a:t>定位算法</a:t>
            </a:r>
          </a:p>
        </p:txBody>
      </p:sp>
      <p:sp>
        <p:nvSpPr>
          <p:cNvPr id="265221"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65222" name="文本框 2"/>
          <p:cNvSpPr txBox="1">
            <a:spLocks noChangeArrowheads="1"/>
          </p:cNvSpPr>
          <p:nvPr/>
        </p:nvSpPr>
        <p:spPr bwMode="auto">
          <a:xfrm>
            <a:off x="155575" y="1662113"/>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en-US" altLang="zh-CN" sz="2400">
                <a:latin typeface="Arial" panose="020B0604020202020204" pitchFamily="34" charset="0"/>
                <a:ea typeface="宋体" panose="02010600030101010101" pitchFamily="2" charset="-122"/>
              </a:rPr>
              <a:t>APIT</a:t>
            </a:r>
            <a:r>
              <a:rPr lang="zh-CN" altLang="en-US" sz="2400">
                <a:latin typeface="Arial" panose="020B0604020202020204" pitchFamily="34" charset="0"/>
                <a:ea typeface="宋体" panose="02010600030101010101" pitchFamily="2" charset="-122"/>
              </a:rPr>
              <a:t>算法</a:t>
            </a:r>
          </a:p>
        </p:txBody>
      </p:sp>
      <p:sp>
        <p:nvSpPr>
          <p:cNvPr id="265223" name="矩形 1"/>
          <p:cNvSpPr>
            <a:spLocks noChangeArrowheads="1"/>
          </p:cNvSpPr>
          <p:nvPr/>
        </p:nvSpPr>
        <p:spPr bwMode="auto">
          <a:xfrm>
            <a:off x="319088" y="2058988"/>
            <a:ext cx="8062912"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l"/>
            </a:pPr>
            <a:r>
              <a:rPr lang="en-US" altLang="zh-CN" sz="2200" dirty="0">
                <a:latin typeface="Arial" panose="020B0604020202020204" pitchFamily="34" charset="0"/>
                <a:ea typeface="宋体" panose="02010600030101010101" pitchFamily="2" charset="-122"/>
              </a:rPr>
              <a:t>APIT(Approximate Point</a:t>
            </a:r>
            <a:r>
              <a:rPr lang="zh-CN" altLang="en-US" sz="2200" dirty="0">
                <a:latin typeface="Arial" panose="020B0604020202020204" pitchFamily="34" charset="0"/>
                <a:ea typeface="宋体" panose="02010600030101010101" pitchFamily="2" charset="-122"/>
              </a:rPr>
              <a:t>一</a:t>
            </a:r>
            <a:r>
              <a:rPr lang="en-US" altLang="zh-CN" sz="2200" dirty="0">
                <a:latin typeface="Arial" panose="020B0604020202020204" pitchFamily="34" charset="0"/>
                <a:ea typeface="宋体" panose="02010600030101010101" pitchFamily="2" charset="-122"/>
              </a:rPr>
              <a:t>In</a:t>
            </a:r>
            <a:r>
              <a:rPr lang="zh-CN" altLang="en-US" sz="2200" dirty="0">
                <a:latin typeface="Arial" panose="020B0604020202020204" pitchFamily="34" charset="0"/>
                <a:ea typeface="宋体" panose="02010600030101010101" pitchFamily="2" charset="-122"/>
              </a:rPr>
              <a:t>一 </a:t>
            </a:r>
            <a:r>
              <a:rPr lang="en-US" altLang="zh-CN" sz="2200" dirty="0">
                <a:latin typeface="Arial" panose="020B0604020202020204" pitchFamily="34" charset="0"/>
                <a:ea typeface="宋体" panose="02010600030101010101" pitchFamily="2" charset="-122"/>
              </a:rPr>
              <a:t>Triangulation test)</a:t>
            </a:r>
            <a:r>
              <a:rPr lang="zh-CN" altLang="en-US" sz="2200" dirty="0">
                <a:latin typeface="Arial" panose="020B0604020202020204" pitchFamily="34" charset="0"/>
                <a:ea typeface="宋体" panose="02010600030101010101" pitchFamily="2" charset="-122"/>
              </a:rPr>
              <a:t>算法是基于最佳三角形内点测试法</a:t>
            </a:r>
            <a:r>
              <a:rPr lang="en-US" altLang="zh-CN" sz="2200" dirty="0">
                <a:latin typeface="Arial" panose="020B0604020202020204" pitchFamily="34" charset="0"/>
                <a:ea typeface="宋体" panose="02010600030101010101" pitchFamily="2" charset="-122"/>
              </a:rPr>
              <a:t>PIT (Perfect</a:t>
            </a:r>
            <a:r>
              <a:rPr lang="zh-CN" altLang="en-US" sz="2200" dirty="0">
                <a:latin typeface="Arial" panose="020B0604020202020204" pitchFamily="34" charset="0"/>
                <a:ea typeface="宋体" panose="02010600030101010101" pitchFamily="2" charset="-122"/>
              </a:rPr>
              <a:t>一</a:t>
            </a:r>
            <a:r>
              <a:rPr lang="en-US" altLang="zh-CN" sz="2200" dirty="0">
                <a:latin typeface="Arial" panose="020B0604020202020204" pitchFamily="34" charset="0"/>
                <a:ea typeface="宋体" panose="02010600030101010101" pitchFamily="2" charset="-122"/>
              </a:rPr>
              <a:t>In</a:t>
            </a:r>
            <a:r>
              <a:rPr lang="zh-CN" altLang="en-US" sz="2200" dirty="0">
                <a:latin typeface="Arial" panose="020B0604020202020204" pitchFamily="34" charset="0"/>
                <a:ea typeface="宋体" panose="02010600030101010101" pitchFamily="2" charset="-122"/>
              </a:rPr>
              <a:t>一 </a:t>
            </a:r>
            <a:r>
              <a:rPr lang="en-US" altLang="zh-CN" sz="2200" dirty="0">
                <a:latin typeface="Arial" panose="020B0604020202020204" pitchFamily="34" charset="0"/>
                <a:ea typeface="宋体" panose="02010600030101010101" pitchFamily="2" charset="-122"/>
              </a:rPr>
              <a:t>Triangulation test)</a:t>
            </a:r>
            <a:r>
              <a:rPr lang="zh-CN" altLang="en-US" sz="2200" dirty="0">
                <a:latin typeface="Arial" panose="020B0604020202020204" pitchFamily="34" charset="0"/>
                <a:ea typeface="宋体" panose="02010600030101010101" pitchFamily="2" charset="-122"/>
              </a:rPr>
              <a:t>提出的。</a:t>
            </a:r>
          </a:p>
        </p:txBody>
      </p:sp>
      <p:pic>
        <p:nvPicPr>
          <p:cNvPr id="26522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213100"/>
            <a:ext cx="4932363"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225" name="Line 8"/>
          <p:cNvSpPr>
            <a:spLocks noChangeShapeType="1"/>
          </p:cNvSpPr>
          <p:nvPr/>
        </p:nvSpPr>
        <p:spPr bwMode="auto">
          <a:xfrm flipH="1">
            <a:off x="685800" y="4051300"/>
            <a:ext cx="106680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5226" name="Line 9"/>
          <p:cNvSpPr>
            <a:spLocks noChangeShapeType="1"/>
          </p:cNvSpPr>
          <p:nvPr/>
        </p:nvSpPr>
        <p:spPr bwMode="auto">
          <a:xfrm>
            <a:off x="685800" y="5575300"/>
            <a:ext cx="1981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5227" name="Line 10"/>
          <p:cNvSpPr>
            <a:spLocks noChangeShapeType="1"/>
          </p:cNvSpPr>
          <p:nvPr/>
        </p:nvSpPr>
        <p:spPr bwMode="auto">
          <a:xfrm>
            <a:off x="1752600" y="4051300"/>
            <a:ext cx="91440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5228" name="Oval 11"/>
          <p:cNvSpPr>
            <a:spLocks noChangeArrowheads="1"/>
          </p:cNvSpPr>
          <p:nvPr/>
        </p:nvSpPr>
        <p:spPr bwMode="auto">
          <a:xfrm>
            <a:off x="1676400" y="50419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1800">
              <a:latin typeface="Tahoma" panose="020B0604030504040204" pitchFamily="34" charset="0"/>
              <a:ea typeface="宋体" panose="02010600030101010101" pitchFamily="2" charset="-122"/>
            </a:endParaRPr>
          </a:p>
        </p:txBody>
      </p:sp>
      <p:sp>
        <p:nvSpPr>
          <p:cNvPr id="265229" name="Line 12"/>
          <p:cNvSpPr>
            <a:spLocks noChangeShapeType="1"/>
          </p:cNvSpPr>
          <p:nvPr/>
        </p:nvSpPr>
        <p:spPr bwMode="auto">
          <a:xfrm>
            <a:off x="2057400" y="5270500"/>
            <a:ext cx="1524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5230" name="Line 13"/>
          <p:cNvSpPr>
            <a:spLocks noChangeShapeType="1"/>
          </p:cNvSpPr>
          <p:nvPr/>
        </p:nvSpPr>
        <p:spPr bwMode="auto">
          <a:xfrm flipH="1">
            <a:off x="1524000" y="5270500"/>
            <a:ext cx="1524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5231" name="Line 14"/>
          <p:cNvSpPr>
            <a:spLocks noChangeShapeType="1"/>
          </p:cNvSpPr>
          <p:nvPr/>
        </p:nvSpPr>
        <p:spPr bwMode="auto">
          <a:xfrm flipH="1" flipV="1">
            <a:off x="1676400" y="4813300"/>
            <a:ext cx="762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1">
            <a:extLst>
              <a:ext uri="{FF2B5EF4-FFF2-40B4-BE49-F238E27FC236}">
                <a16:creationId xmlns:a16="http://schemas.microsoft.com/office/drawing/2014/main" id="{51B770A7-036D-4A39-A2C0-5FC019E59BF7}"/>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132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6726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6726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3.4.3 </a:t>
            </a:r>
            <a:r>
              <a:rPr lang="zh-CN" altLang="en-US" sz="2400" b="1">
                <a:latin typeface="黑体" panose="02010609060101010101" pitchFamily="49" charset="-122"/>
                <a:ea typeface="黑体" panose="02010609060101010101" pitchFamily="49" charset="-122"/>
              </a:rPr>
              <a:t>定位算法</a:t>
            </a:r>
          </a:p>
        </p:txBody>
      </p:sp>
      <p:sp>
        <p:nvSpPr>
          <p:cNvPr id="267269"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67270" name="文本框 2"/>
          <p:cNvSpPr txBox="1">
            <a:spLocks noChangeArrowheads="1"/>
          </p:cNvSpPr>
          <p:nvPr/>
        </p:nvSpPr>
        <p:spPr bwMode="auto">
          <a:xfrm>
            <a:off x="450007" y="1957387"/>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en-US" altLang="zh-CN" sz="2400" dirty="0">
                <a:latin typeface="Arial" panose="020B0604020202020204" pitchFamily="34" charset="0"/>
                <a:ea typeface="宋体" panose="02010600030101010101" pitchFamily="2" charset="-122"/>
              </a:rPr>
              <a:t>APIT</a:t>
            </a:r>
            <a:r>
              <a:rPr lang="zh-CN" altLang="en-US" sz="2400" dirty="0">
                <a:latin typeface="Arial" panose="020B0604020202020204" pitchFamily="34" charset="0"/>
                <a:ea typeface="宋体" panose="02010600030101010101" pitchFamily="2" charset="-122"/>
              </a:rPr>
              <a:t>算法的基本步骤</a:t>
            </a:r>
            <a:r>
              <a:rPr lang="en-US" altLang="zh-CN" sz="2400" dirty="0">
                <a:latin typeface="Arial" panose="020B0604020202020204" pitchFamily="34" charset="0"/>
                <a:ea typeface="宋体" panose="02010600030101010101" pitchFamily="2" charset="-122"/>
              </a:rPr>
              <a:t>:</a:t>
            </a:r>
          </a:p>
        </p:txBody>
      </p:sp>
      <p:sp>
        <p:nvSpPr>
          <p:cNvPr id="267271" name="矩形 1"/>
          <p:cNvSpPr>
            <a:spLocks noChangeArrowheads="1"/>
          </p:cNvSpPr>
          <p:nvPr/>
        </p:nvSpPr>
        <p:spPr bwMode="auto">
          <a:xfrm>
            <a:off x="827583" y="2708275"/>
            <a:ext cx="7544891"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①节点之间交换收集到的参考节点位置、标识号、</a:t>
            </a:r>
            <a:r>
              <a:rPr lang="en-US" altLang="zh-CN" sz="2200" dirty="0">
                <a:latin typeface="Arial" panose="020B0604020202020204" pitchFamily="34" charset="0"/>
                <a:ea typeface="宋体" panose="02010600030101010101" pitchFamily="2" charset="-122"/>
              </a:rPr>
              <a:t>RSSI</a:t>
            </a:r>
            <a:r>
              <a:rPr lang="zh-CN" altLang="en-US" sz="2200" dirty="0">
                <a:latin typeface="Arial" panose="020B0604020202020204" pitchFamily="34" charset="0"/>
                <a:ea typeface="宋体" panose="02010600030101010101" pitchFamily="2" charset="-122"/>
              </a:rPr>
              <a:t>值等信息</a:t>
            </a:r>
            <a:r>
              <a:rPr lang="en-US" altLang="zh-CN" sz="2200" dirty="0">
                <a:latin typeface="Arial" panose="020B0604020202020204" pitchFamily="34" charset="0"/>
                <a:ea typeface="宋体" panose="02010600030101010101" pitchFamily="2" charset="-122"/>
              </a:rPr>
              <a:t>;</a:t>
            </a:r>
          </a:p>
          <a:p>
            <a:pPr lvl="1">
              <a:spcBef>
                <a:spcPct val="0"/>
              </a:spcBef>
              <a:buFont typeface="Wingdings" panose="05000000000000000000" pitchFamily="2" charset="2"/>
              <a:buChar char="l"/>
            </a:pPr>
            <a:r>
              <a:rPr lang="en-US" altLang="zh-CN" sz="2200" dirty="0">
                <a:latin typeface="Arial" panose="020B0604020202020204" pitchFamily="34" charset="0"/>
                <a:ea typeface="宋体" panose="02010600030101010101" pitchFamily="2" charset="-122"/>
              </a:rPr>
              <a:t>②</a:t>
            </a:r>
            <a:r>
              <a:rPr lang="zh-CN" altLang="en-US" sz="2200" dirty="0">
                <a:latin typeface="Arial" panose="020B0604020202020204" pitchFamily="34" charset="0"/>
                <a:ea typeface="宋体" panose="02010600030101010101" pitchFamily="2" charset="-122"/>
              </a:rPr>
              <a:t>三角形内点测试</a:t>
            </a:r>
            <a:r>
              <a:rPr lang="en-US" altLang="zh-CN" sz="2200" dirty="0">
                <a:latin typeface="Arial" panose="020B0604020202020204" pitchFamily="34" charset="0"/>
                <a:ea typeface="宋体" panose="02010600030101010101" pitchFamily="2" charset="-122"/>
              </a:rPr>
              <a:t>;</a:t>
            </a:r>
          </a:p>
          <a:p>
            <a:pPr lvl="1">
              <a:spcBef>
                <a:spcPct val="0"/>
              </a:spcBef>
              <a:buFont typeface="Wingdings" panose="05000000000000000000" pitchFamily="2" charset="2"/>
              <a:buChar char="l"/>
            </a:pPr>
            <a:r>
              <a:rPr lang="en-US" altLang="zh-CN" sz="2200" dirty="0">
                <a:latin typeface="Arial" panose="020B0604020202020204" pitchFamily="34" charset="0"/>
                <a:ea typeface="宋体" panose="02010600030101010101" pitchFamily="2" charset="-122"/>
              </a:rPr>
              <a:t>③</a:t>
            </a:r>
            <a:r>
              <a:rPr lang="zh-CN" altLang="en-US" sz="2200" dirty="0">
                <a:latin typeface="Arial" panose="020B0604020202020204" pitchFamily="34" charset="0"/>
                <a:ea typeface="宋体" panose="02010600030101010101" pitchFamily="2" charset="-122"/>
              </a:rPr>
              <a:t>交集运算计算三角形的重合区域</a:t>
            </a:r>
            <a:r>
              <a:rPr lang="en-US" altLang="zh-CN" sz="2200" dirty="0">
                <a:latin typeface="Arial" panose="020B0604020202020204" pitchFamily="34" charset="0"/>
                <a:ea typeface="宋体" panose="02010600030101010101" pitchFamily="2" charset="-122"/>
              </a:rPr>
              <a:t>;</a:t>
            </a:r>
          </a:p>
          <a:p>
            <a:pPr lvl="1">
              <a:spcBef>
                <a:spcPct val="0"/>
              </a:spcBef>
              <a:buFont typeface="Wingdings" panose="05000000000000000000" pitchFamily="2" charset="2"/>
              <a:buChar char="l"/>
            </a:pPr>
            <a:r>
              <a:rPr lang="en-US" altLang="zh-CN" sz="2200" dirty="0">
                <a:latin typeface="Arial" panose="020B0604020202020204" pitchFamily="34" charset="0"/>
                <a:ea typeface="宋体" panose="02010600030101010101" pitchFamily="2" charset="-122"/>
              </a:rPr>
              <a:t>④</a:t>
            </a:r>
            <a:r>
              <a:rPr lang="zh-CN" altLang="en-US" sz="2200" dirty="0">
                <a:latin typeface="Arial" panose="020B0604020202020204" pitchFamily="34" charset="0"/>
                <a:ea typeface="宋体" panose="02010600030101010101" pitchFamily="2" charset="-122"/>
              </a:rPr>
              <a:t>重心计算确定节点的位置。</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图解如下图：</a:t>
            </a:r>
          </a:p>
        </p:txBody>
      </p:sp>
      <p:sp>
        <p:nvSpPr>
          <p:cNvPr id="2" name="灯片编号占位符 11">
            <a:extLst>
              <a:ext uri="{FF2B5EF4-FFF2-40B4-BE49-F238E27FC236}">
                <a16:creationId xmlns:a16="http://schemas.microsoft.com/office/drawing/2014/main" id="{7EE18AF7-F924-4AF3-9D72-66CB01EC39D6}"/>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133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6931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6931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3.4.3 </a:t>
            </a:r>
            <a:r>
              <a:rPr lang="zh-CN" altLang="en-US" sz="2400" b="1">
                <a:latin typeface="黑体" panose="02010609060101010101" pitchFamily="49" charset="-122"/>
                <a:ea typeface="黑体" panose="02010609060101010101" pitchFamily="49" charset="-122"/>
              </a:rPr>
              <a:t>定位算法</a:t>
            </a:r>
          </a:p>
        </p:txBody>
      </p:sp>
      <p:sp>
        <p:nvSpPr>
          <p:cNvPr id="26931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69318" name="文本框 2"/>
          <p:cNvSpPr txBox="1">
            <a:spLocks noChangeArrowheads="1"/>
          </p:cNvSpPr>
          <p:nvPr/>
        </p:nvSpPr>
        <p:spPr bwMode="auto">
          <a:xfrm>
            <a:off x="327024" y="1844675"/>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en-US" altLang="zh-CN" sz="2400" dirty="0">
                <a:latin typeface="Arial" panose="020B0604020202020204" pitchFamily="34" charset="0"/>
                <a:ea typeface="宋体" panose="02010600030101010101" pitchFamily="2" charset="-122"/>
              </a:rPr>
              <a:t>APIT</a:t>
            </a:r>
            <a:r>
              <a:rPr lang="zh-CN" altLang="en-US" sz="2400" dirty="0">
                <a:latin typeface="Arial" panose="020B0604020202020204" pitchFamily="34" charset="0"/>
                <a:ea typeface="宋体" panose="02010600030101010101" pitchFamily="2" charset="-122"/>
              </a:rPr>
              <a:t>算法的基本步骤</a:t>
            </a:r>
            <a:r>
              <a:rPr lang="en-US" altLang="zh-CN" sz="2400" dirty="0">
                <a:latin typeface="Arial" panose="020B0604020202020204" pitchFamily="34" charset="0"/>
                <a:ea typeface="宋体" panose="02010600030101010101" pitchFamily="2" charset="-122"/>
              </a:rPr>
              <a:t>:</a:t>
            </a:r>
          </a:p>
        </p:txBody>
      </p:sp>
      <p:pic>
        <p:nvPicPr>
          <p:cNvPr id="26931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2708275"/>
            <a:ext cx="5407025" cy="299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8CA1BED6-7C9C-4591-A222-381482356D19}"/>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134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7341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341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3.4.4 </a:t>
            </a:r>
            <a:r>
              <a:rPr lang="zh-CN" altLang="en-US" sz="2400" b="1">
                <a:latin typeface="黑体" panose="02010609060101010101" pitchFamily="49" charset="-122"/>
                <a:ea typeface="黑体" panose="02010609060101010101" pitchFamily="49" charset="-122"/>
              </a:rPr>
              <a:t>定位性能</a:t>
            </a:r>
          </a:p>
        </p:txBody>
      </p:sp>
      <p:sp>
        <p:nvSpPr>
          <p:cNvPr id="273413"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73414" name="文本框 2"/>
          <p:cNvSpPr txBox="1">
            <a:spLocks noChangeArrowheads="1"/>
          </p:cNvSpPr>
          <p:nvPr/>
        </p:nvSpPr>
        <p:spPr bwMode="auto">
          <a:xfrm>
            <a:off x="155575" y="1662113"/>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a:latin typeface="Arial" panose="020B0604020202020204" pitchFamily="34" charset="0"/>
                <a:ea typeface="宋体" panose="02010600030101010101" pitchFamily="2" charset="-122"/>
              </a:rPr>
              <a:t>定位精度</a:t>
            </a:r>
            <a:endParaRPr lang="en-US" altLang="zh-CN" sz="2400">
              <a:latin typeface="Arial" panose="020B0604020202020204" pitchFamily="34" charset="0"/>
              <a:ea typeface="宋体" panose="02010600030101010101" pitchFamily="2" charset="-122"/>
            </a:endParaRPr>
          </a:p>
        </p:txBody>
      </p:sp>
      <p:sp>
        <p:nvSpPr>
          <p:cNvPr id="273415" name="矩形 1"/>
          <p:cNvSpPr>
            <a:spLocks noChangeArrowheads="1"/>
          </p:cNvSpPr>
          <p:nvPr/>
        </p:nvSpPr>
        <p:spPr bwMode="auto">
          <a:xfrm>
            <a:off x="611188" y="2690813"/>
            <a:ext cx="78486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80962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定位技术首要的评价指标就是定位精确度，其又分为绝对精度和相对精度。</a:t>
            </a:r>
            <a:endParaRPr lang="en-US" altLang="zh-CN" sz="2200" dirty="0">
              <a:latin typeface="Arial" panose="020B0604020202020204" pitchFamily="34" charset="0"/>
              <a:ea typeface="宋体" panose="02010600030101010101" pitchFamily="2" charset="-122"/>
            </a:endParaRPr>
          </a:p>
          <a:p>
            <a:pPr lvl="3">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绝对精度是测量的坐标与真实坐标的偏差。</a:t>
            </a:r>
            <a:endParaRPr lang="en-US" altLang="zh-CN" dirty="0">
              <a:latin typeface="Arial" panose="020B0604020202020204" pitchFamily="34" charset="0"/>
              <a:ea typeface="宋体" panose="02010600030101010101" pitchFamily="2" charset="-122"/>
            </a:endParaRPr>
          </a:p>
          <a:p>
            <a:pPr lvl="3">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相对误差一般用误差值与节点无线射程的比例表示， 定位误差越小定位精确度越高。</a:t>
            </a:r>
          </a:p>
        </p:txBody>
      </p:sp>
      <p:sp>
        <p:nvSpPr>
          <p:cNvPr id="2" name="灯片编号占位符 11">
            <a:extLst>
              <a:ext uri="{FF2B5EF4-FFF2-40B4-BE49-F238E27FC236}">
                <a16:creationId xmlns:a16="http://schemas.microsoft.com/office/drawing/2014/main" id="{3D1D31B3-CE5B-4964-AE1D-1B95ECE4CF52}"/>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135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7545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546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3.4.4 </a:t>
            </a:r>
            <a:r>
              <a:rPr lang="zh-CN" altLang="en-US" sz="2400" b="1">
                <a:latin typeface="黑体" panose="02010609060101010101" pitchFamily="49" charset="-122"/>
                <a:ea typeface="黑体" panose="02010609060101010101" pitchFamily="49" charset="-122"/>
              </a:rPr>
              <a:t>定位性能</a:t>
            </a:r>
          </a:p>
        </p:txBody>
      </p:sp>
      <p:sp>
        <p:nvSpPr>
          <p:cNvPr id="275461"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75462" name="文本框 2"/>
          <p:cNvSpPr txBox="1">
            <a:spLocks noChangeArrowheads="1"/>
          </p:cNvSpPr>
          <p:nvPr/>
        </p:nvSpPr>
        <p:spPr bwMode="auto">
          <a:xfrm>
            <a:off x="155575" y="1662113"/>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a:latin typeface="Arial" panose="020B0604020202020204" pitchFamily="34" charset="0"/>
                <a:ea typeface="宋体" panose="02010600030101010101" pitchFamily="2" charset="-122"/>
              </a:rPr>
              <a:t>锚节点密度和节点密度</a:t>
            </a:r>
            <a:endParaRPr lang="en-US" altLang="zh-CN" sz="2400">
              <a:latin typeface="Arial" panose="020B0604020202020204" pitchFamily="34" charset="0"/>
              <a:ea typeface="宋体" panose="02010600030101010101" pitchFamily="2" charset="-122"/>
            </a:endParaRPr>
          </a:p>
        </p:txBody>
      </p:sp>
      <p:sp>
        <p:nvSpPr>
          <p:cNvPr id="275463" name="矩形 1"/>
          <p:cNvSpPr>
            <a:spLocks noChangeArrowheads="1"/>
          </p:cNvSpPr>
          <p:nvPr/>
        </p:nvSpPr>
        <p:spPr bwMode="auto">
          <a:xfrm>
            <a:off x="600075" y="2343150"/>
            <a:ext cx="7850188"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锚节点定位通常依赖人工部署或</a:t>
            </a:r>
            <a:r>
              <a:rPr lang="zh-CN" altLang="en-US" sz="2200" dirty="0" smtClean="0">
                <a:latin typeface="Arial" panose="020B0604020202020204" pitchFamily="34" charset="0"/>
                <a:ea typeface="宋体" panose="02010600030101010101" pitchFamily="2" charset="-122"/>
              </a:rPr>
              <a:t>使用定位系统实现</a:t>
            </a:r>
            <a:r>
              <a:rPr lang="zh-CN" altLang="en-US" sz="2200" dirty="0">
                <a:latin typeface="Arial" panose="020B0604020202020204" pitchFamily="34" charset="0"/>
                <a:ea typeface="宋体" panose="02010600030101010101" pitchFamily="2" charset="-122"/>
              </a:rPr>
              <a:t>。</a:t>
            </a: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锚节点密度是评价定位系统和算法性能的重要指标之一。</a:t>
            </a: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节点密度通常以网络的平均连通度来表示，许多定位算法的精度受节点密度的影响。 </a:t>
            </a: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在无线传感器网络中，节点密度增大不仅意味着网络部署费用的增加</a:t>
            </a:r>
            <a:r>
              <a:rPr lang="zh-CN" altLang="en-US" sz="2200" dirty="0" smtClean="0">
                <a:latin typeface="Arial" panose="020B0604020202020204" pitchFamily="34" charset="0"/>
                <a:ea typeface="宋体" panose="02010600030101010101" pitchFamily="2" charset="-122"/>
              </a:rPr>
              <a:t>，而且</a:t>
            </a:r>
            <a:r>
              <a:rPr lang="zh-CN" altLang="en-US" sz="2200" dirty="0">
                <a:latin typeface="Arial" panose="020B0604020202020204" pitchFamily="34" charset="0"/>
                <a:ea typeface="宋体" panose="02010600030101010101" pitchFamily="2" charset="-122"/>
              </a:rPr>
              <a:t>会因为节点间的通信冲突问题带来有限带宽的阻塞。</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en-US" altLang="zh-CN" sz="2200" dirty="0">
                <a:latin typeface="Arial" panose="020B0604020202020204" pitchFamily="34" charset="0"/>
                <a:ea typeface="宋体" panose="02010600030101010101" pitchFamily="2" charset="-122"/>
              </a:rPr>
              <a:t>DV-Hop</a:t>
            </a:r>
            <a:r>
              <a:rPr lang="zh-CN" altLang="en-US" sz="2200" dirty="0">
                <a:latin typeface="Arial" panose="020B0604020202020204" pitchFamily="34" charset="0"/>
                <a:ea typeface="宋体" panose="02010600030101010101" pitchFamily="2" charset="-122"/>
              </a:rPr>
              <a:t>算法仅可在节点密集部署的情况下合理地估算节点位置。</a:t>
            </a:r>
          </a:p>
        </p:txBody>
      </p:sp>
      <p:sp>
        <p:nvSpPr>
          <p:cNvPr id="2" name="灯片编号占位符 11">
            <a:extLst>
              <a:ext uri="{FF2B5EF4-FFF2-40B4-BE49-F238E27FC236}">
                <a16:creationId xmlns:a16="http://schemas.microsoft.com/office/drawing/2014/main" id="{FCE52FD0-F6FE-4BBB-9A8C-877528D097EB}"/>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136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7750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750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3.4.4 </a:t>
            </a:r>
            <a:r>
              <a:rPr lang="zh-CN" altLang="en-US" sz="2400" b="1">
                <a:latin typeface="黑体" panose="02010609060101010101" pitchFamily="49" charset="-122"/>
                <a:ea typeface="黑体" panose="02010609060101010101" pitchFamily="49" charset="-122"/>
              </a:rPr>
              <a:t>定位性能</a:t>
            </a:r>
          </a:p>
        </p:txBody>
      </p:sp>
      <p:sp>
        <p:nvSpPr>
          <p:cNvPr id="277509"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77510" name="文本框 2"/>
          <p:cNvSpPr txBox="1">
            <a:spLocks noChangeArrowheads="1"/>
          </p:cNvSpPr>
          <p:nvPr/>
        </p:nvSpPr>
        <p:spPr bwMode="auto">
          <a:xfrm>
            <a:off x="155575" y="1662113"/>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a:latin typeface="Arial" panose="020B0604020202020204" pitchFamily="34" charset="0"/>
                <a:ea typeface="宋体" panose="02010600030101010101" pitchFamily="2" charset="-122"/>
              </a:rPr>
              <a:t>容错性和自适应性</a:t>
            </a:r>
            <a:endParaRPr lang="en-US" altLang="zh-CN" sz="2400">
              <a:latin typeface="Arial" panose="020B0604020202020204" pitchFamily="34" charset="0"/>
              <a:ea typeface="宋体" panose="02010600030101010101" pitchFamily="2" charset="-122"/>
            </a:endParaRPr>
          </a:p>
        </p:txBody>
      </p:sp>
      <p:sp>
        <p:nvSpPr>
          <p:cNvPr id="277511" name="矩形 1"/>
          <p:cNvSpPr>
            <a:spLocks noChangeArrowheads="1"/>
          </p:cNvSpPr>
          <p:nvPr/>
        </p:nvSpPr>
        <p:spPr bwMode="auto">
          <a:xfrm>
            <a:off x="600075" y="2343150"/>
            <a:ext cx="7850188"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定位系统和算法都需要比较理想的无线通信环境和可靠的网络节点设备。而真实环境往往比较复杂。</a:t>
            </a:r>
          </a:p>
          <a:p>
            <a:pPr lvl="1">
              <a:spcBef>
                <a:spcPct val="0"/>
              </a:spcBef>
              <a:buFont typeface="Wingdings" panose="05000000000000000000" pitchFamily="2" charset="2"/>
              <a:buChar char="l"/>
            </a:pPr>
            <a:endParaRPr lang="zh-CN" altLang="en-US"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定位系统和算法的软、硬件必须具有很强的容错性和自适应性，能够通过自动调整或重构纠正错误、适应环境、减小各种误差的影响，以提高定位精度。</a:t>
            </a:r>
          </a:p>
        </p:txBody>
      </p:sp>
      <p:sp>
        <p:nvSpPr>
          <p:cNvPr id="2" name="灯片编号占位符 11">
            <a:extLst>
              <a:ext uri="{FF2B5EF4-FFF2-40B4-BE49-F238E27FC236}">
                <a16:creationId xmlns:a16="http://schemas.microsoft.com/office/drawing/2014/main" id="{9DE7C8C3-C2B3-479D-8232-75F3C3BFEFDC}"/>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137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79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95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3.4.4 </a:t>
            </a:r>
            <a:r>
              <a:rPr lang="zh-CN" altLang="en-US" sz="2400" b="1">
                <a:latin typeface="黑体" panose="02010609060101010101" pitchFamily="49" charset="-122"/>
                <a:ea typeface="黑体" panose="02010609060101010101" pitchFamily="49" charset="-122"/>
              </a:rPr>
              <a:t>定位性能</a:t>
            </a:r>
          </a:p>
        </p:txBody>
      </p:sp>
      <p:sp>
        <p:nvSpPr>
          <p:cNvPr id="27955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79558" name="文本框 2"/>
          <p:cNvSpPr txBox="1">
            <a:spLocks noChangeArrowheads="1"/>
          </p:cNvSpPr>
          <p:nvPr/>
        </p:nvSpPr>
        <p:spPr bwMode="auto">
          <a:xfrm>
            <a:off x="155575" y="1662113"/>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a:latin typeface="Arial" panose="020B0604020202020204" pitchFamily="34" charset="0"/>
                <a:ea typeface="宋体" panose="02010600030101010101" pitchFamily="2" charset="-122"/>
              </a:rPr>
              <a:t>代价和功耗</a:t>
            </a:r>
            <a:endParaRPr lang="en-US" altLang="zh-CN" sz="2400">
              <a:latin typeface="Arial" panose="020B0604020202020204" pitchFamily="34" charset="0"/>
              <a:ea typeface="宋体" panose="02010600030101010101" pitchFamily="2" charset="-122"/>
            </a:endParaRPr>
          </a:p>
        </p:txBody>
      </p:sp>
      <p:sp>
        <p:nvSpPr>
          <p:cNvPr id="279559" name="矩形 1"/>
          <p:cNvSpPr>
            <a:spLocks noChangeArrowheads="1"/>
          </p:cNvSpPr>
          <p:nvPr/>
        </p:nvSpPr>
        <p:spPr bwMode="auto">
          <a:xfrm>
            <a:off x="460375" y="2276475"/>
            <a:ext cx="7850188" cy="387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80962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功耗是对无线传感器网络的设计和实现影响最大的因素之一。</a:t>
            </a:r>
            <a:endParaRPr lang="en-US" altLang="zh-CN" sz="2200" dirty="0">
              <a:latin typeface="Arial" panose="020B0604020202020204" pitchFamily="34" charset="0"/>
              <a:ea typeface="宋体" panose="02010600030101010101" pitchFamily="2" charset="-122"/>
            </a:endParaRPr>
          </a:p>
          <a:p>
            <a:pPr lvl="3">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由于传感器节点的电池能量有限， 因此与功耗密切相关的定位所需的计算量、通信开销、存储开销、时间复杂性是一组关键性指标。</a:t>
            </a: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代价。定位算法的代价可从不同的方面来评价。</a:t>
            </a:r>
            <a:endParaRPr lang="en-US" altLang="zh-CN" sz="2200" dirty="0">
              <a:latin typeface="Arial" panose="020B0604020202020204" pitchFamily="34" charset="0"/>
              <a:ea typeface="宋体" panose="02010600030101010101" pitchFamily="2" charset="-122"/>
            </a:endParaRPr>
          </a:p>
          <a:p>
            <a:pPr lvl="3">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时间代价包括一个系统的安装时间、配置时间、定位所需时间； </a:t>
            </a:r>
            <a:endParaRPr lang="en-US" altLang="zh-CN" dirty="0">
              <a:latin typeface="Arial" panose="020B0604020202020204" pitchFamily="34" charset="0"/>
              <a:ea typeface="宋体" panose="02010600030101010101" pitchFamily="2" charset="-122"/>
            </a:endParaRPr>
          </a:p>
          <a:p>
            <a:pPr lvl="3">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空间代价包括一个定位系统或算法所需的基础设施和网络节点的数量、硬件尺寸等； </a:t>
            </a:r>
            <a:endParaRPr lang="en-US" altLang="zh-CN" dirty="0">
              <a:latin typeface="Arial" panose="020B0604020202020204" pitchFamily="34" charset="0"/>
              <a:ea typeface="宋体" panose="02010600030101010101" pitchFamily="2" charset="-122"/>
            </a:endParaRPr>
          </a:p>
          <a:p>
            <a:pPr lvl="3">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资金代价则包括实现一种定位系统或算法的基础设施、节点设备的总费用。 </a:t>
            </a:r>
          </a:p>
        </p:txBody>
      </p:sp>
      <p:sp>
        <p:nvSpPr>
          <p:cNvPr id="2" name="灯片编号占位符 11">
            <a:extLst>
              <a:ext uri="{FF2B5EF4-FFF2-40B4-BE49-F238E27FC236}">
                <a16:creationId xmlns:a16="http://schemas.microsoft.com/office/drawing/2014/main" id="{B4BBD56A-0667-490C-847F-4305B48D4D6F}"/>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138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79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95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3.4.5 </a:t>
            </a:r>
            <a:r>
              <a:rPr lang="zh-CN" altLang="en-US" sz="2400" b="1" dirty="0">
                <a:latin typeface="黑体" panose="02010609060101010101" pitchFamily="49" charset="-122"/>
                <a:ea typeface="黑体" panose="02010609060101010101" pitchFamily="49" charset="-122"/>
              </a:rPr>
              <a:t>针对</a:t>
            </a:r>
            <a:r>
              <a:rPr lang="en-US" altLang="zh-CN" sz="2400" b="1" dirty="0">
                <a:latin typeface="黑体" panose="02010609060101010101" pitchFamily="49" charset="-122"/>
                <a:ea typeface="黑体" panose="02010609060101010101" pitchFamily="49" charset="-122"/>
              </a:rPr>
              <a:t>WSN</a:t>
            </a:r>
            <a:r>
              <a:rPr lang="zh-CN" altLang="en-US" sz="2400" b="1" dirty="0">
                <a:latin typeface="黑体" panose="02010609060101010101" pitchFamily="49" charset="-122"/>
                <a:ea typeface="黑体" panose="02010609060101010101" pitchFamily="49" charset="-122"/>
              </a:rPr>
              <a:t>节点定位的攻击方法</a:t>
            </a:r>
          </a:p>
        </p:txBody>
      </p:sp>
      <p:sp>
        <p:nvSpPr>
          <p:cNvPr id="27955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79558" name="文本框 2"/>
          <p:cNvSpPr txBox="1">
            <a:spLocks noChangeArrowheads="1"/>
          </p:cNvSpPr>
          <p:nvPr/>
        </p:nvSpPr>
        <p:spPr bwMode="auto">
          <a:xfrm>
            <a:off x="318921" y="1731963"/>
            <a:ext cx="8376865"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针对</a:t>
            </a:r>
            <a:r>
              <a:rPr lang="en-US" altLang="zh-CN" sz="2400" dirty="0">
                <a:latin typeface="Arial" panose="020B0604020202020204" pitchFamily="34" charset="0"/>
                <a:ea typeface="宋体" panose="02010600030101010101" pitchFamily="2" charset="-122"/>
              </a:rPr>
              <a:t>WSN</a:t>
            </a:r>
            <a:r>
              <a:rPr lang="zh-CN" altLang="en-US" sz="2400" dirty="0">
                <a:latin typeface="Arial" panose="020B0604020202020204" pitchFamily="34" charset="0"/>
                <a:ea typeface="宋体" panose="02010600030101010101" pitchFamily="2" charset="-122"/>
              </a:rPr>
              <a:t>节点定位的攻击中，攻击者的目的就是引导传感器节点错误的估计它们的位置。</a:t>
            </a:r>
            <a:endParaRPr lang="en-US" altLang="zh-CN" sz="2400" dirty="0">
              <a:latin typeface="Arial" panose="020B0604020202020204" pitchFamily="34" charset="0"/>
              <a:ea typeface="宋体" panose="02010600030101010101" pitchFamily="2" charset="-122"/>
            </a:endParaRPr>
          </a:p>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根据攻击者所处网络的位置，可以将其分为两类，</a:t>
            </a:r>
            <a:r>
              <a:rPr lang="zh-CN" altLang="en-US" sz="2400" dirty="0">
                <a:solidFill>
                  <a:srgbClr val="FF0000"/>
                </a:solidFill>
                <a:latin typeface="Arial" panose="020B0604020202020204" pitchFamily="34" charset="0"/>
                <a:ea typeface="宋体" panose="02010600030101010101" pitchFamily="2" charset="-122"/>
              </a:rPr>
              <a:t>内部攻击者和外部攻击者</a:t>
            </a:r>
            <a:r>
              <a:rPr lang="zh-CN" altLang="en-US" sz="2400" dirty="0">
                <a:latin typeface="Arial" panose="020B0604020202020204" pitchFamily="34" charset="0"/>
                <a:ea typeface="宋体" panose="02010600030101010101" pitchFamily="2" charset="-122"/>
              </a:rPr>
              <a:t>。</a:t>
            </a:r>
            <a:endParaRPr lang="en-US" altLang="zh-CN" sz="24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b="1" dirty="0">
                <a:latin typeface="Arial" panose="020B0604020202020204" pitchFamily="34" charset="0"/>
                <a:ea typeface="宋体" panose="02010600030101010101" pitchFamily="2" charset="-122"/>
              </a:rPr>
              <a:t>内部攻击者</a:t>
            </a:r>
            <a:r>
              <a:rPr lang="zh-CN" altLang="en-US" sz="2200" dirty="0">
                <a:latin typeface="Arial" panose="020B0604020202020204" pitchFamily="34" charset="0"/>
                <a:ea typeface="宋体" panose="02010600030101010101" pitchFamily="2" charset="-122"/>
              </a:rPr>
              <a:t>处在网络的内部，有时伪装成合法的传感器节点，进而可以获得节点的所有密码资料，这是潜在的危险。而在这种情况下，使用密码或其他机制的认证或识别时不起作用。</a:t>
            </a:r>
            <a:endParaRPr lang="en-US" altLang="zh-CN" sz="22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所谓</a:t>
            </a:r>
            <a:r>
              <a:rPr lang="zh-CN" altLang="en-US" sz="2200" b="1" dirty="0">
                <a:latin typeface="Arial" panose="020B0604020202020204" pitchFamily="34" charset="0"/>
                <a:ea typeface="宋体" panose="02010600030101010101" pitchFamily="2" charset="-122"/>
              </a:rPr>
              <a:t>外部攻击者</a:t>
            </a:r>
            <a:r>
              <a:rPr lang="zh-CN" altLang="en-US" sz="2200" dirty="0">
                <a:latin typeface="Arial" panose="020B0604020202020204" pitchFamily="34" charset="0"/>
                <a:ea typeface="宋体" panose="02010600030101010101" pitchFamily="2" charset="-122"/>
              </a:rPr>
              <a:t>，是指攻击者在网络外部，他没有认证所需的密钥和密码信息，所以只能俘获节点而解析不出敏感信息。这种模式危害相对小一些。一个定位过程要安全，它必须能防卫外部和内部的攻击。攻击通常采用以下几种攻击方式：</a:t>
            </a:r>
            <a:endParaRPr lang="en-US" altLang="zh-CN" sz="22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B81F653C-FCBB-4166-936E-83105511A86F}"/>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139</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793197345"/>
      </p:ext>
    </p:extLst>
  </p:cSld>
  <p:clrMapOvr>
    <a:masterClrMapping/>
  </p:clrMapOvr>
  <p:transition advTm="16782"/>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3.1.5 </a:t>
            </a:r>
            <a:r>
              <a:rPr lang="zh-CN" altLang="en-US" sz="2400" b="1" dirty="0">
                <a:latin typeface="黑体" panose="02010609060101010101" pitchFamily="49" charset="-122"/>
                <a:ea typeface="黑体" panose="02010609060101010101" pitchFamily="49" charset="-122"/>
              </a:rPr>
              <a:t>传感器网络的特点</a:t>
            </a:r>
          </a:p>
        </p:txBody>
      </p:sp>
      <p:sp>
        <p:nvSpPr>
          <p:cNvPr id="6" name="矩形 3"/>
          <p:cNvSpPr>
            <a:spLocks noChangeArrowheads="1"/>
          </p:cNvSpPr>
          <p:nvPr/>
        </p:nvSpPr>
        <p:spPr bwMode="auto">
          <a:xfrm>
            <a:off x="107950" y="1595021"/>
            <a:ext cx="8928546"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574675"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006475"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u"/>
              <a:defRPr/>
            </a:pPr>
            <a:r>
              <a:rPr lang="zh-CN" altLang="en-US" sz="2400" dirty="0"/>
              <a:t>节点固定或只有较小的活动性</a:t>
            </a:r>
          </a:p>
          <a:p>
            <a:pPr lvl="1">
              <a:buFont typeface="Wingdings" panose="05000000000000000000" pitchFamily="2" charset="2"/>
              <a:buChar char="u"/>
              <a:defRPr/>
            </a:pPr>
            <a:r>
              <a:rPr lang="zh-CN" altLang="en-US" sz="2400" dirty="0"/>
              <a:t>数量大，密度高</a:t>
            </a:r>
            <a:endParaRPr lang="en-US" altLang="zh-CN" sz="2400" dirty="0"/>
          </a:p>
          <a:p>
            <a:pPr lvl="3">
              <a:buFont typeface="Wingdings" panose="05000000000000000000" pitchFamily="2" charset="2"/>
              <a:buChar char="l"/>
              <a:defRPr/>
            </a:pPr>
            <a:r>
              <a:rPr lang="zh-CN" altLang="en-US" sz="2200" dirty="0"/>
              <a:t>放置在野外的传感器节点很容易受恶劣环境影响而失效，或因为电池耗尽而死亡，而</a:t>
            </a:r>
            <a:r>
              <a:rPr lang="zh-CN" altLang="en-US" sz="2200" b="1" dirty="0">
                <a:solidFill>
                  <a:srgbClr val="FF0000"/>
                </a:solidFill>
              </a:rPr>
              <a:t>替换失效的节点往往不可能或代价很高</a:t>
            </a:r>
            <a:endParaRPr lang="en-US" altLang="zh-CN" sz="2200" b="1" dirty="0">
              <a:solidFill>
                <a:srgbClr val="FF0000"/>
              </a:solidFill>
            </a:endParaRPr>
          </a:p>
          <a:p>
            <a:pPr lvl="3">
              <a:buFont typeface="Wingdings" panose="05000000000000000000" pitchFamily="2" charset="2"/>
              <a:buChar char="l"/>
              <a:defRPr/>
            </a:pPr>
            <a:r>
              <a:rPr lang="zh-CN" altLang="en-US" sz="2200" dirty="0"/>
              <a:t>因此人们一般会在监视区域中放置大量的节点，</a:t>
            </a:r>
            <a:r>
              <a:rPr lang="zh-CN" altLang="en-US" sz="2200" b="1" dirty="0">
                <a:solidFill>
                  <a:srgbClr val="FF0000"/>
                </a:solidFill>
              </a:rPr>
              <a:t>通过节点的冗余部署来提高网络的生存能力和可用性</a:t>
            </a:r>
            <a:r>
              <a:rPr lang="zh-CN" altLang="en-US" sz="2200" dirty="0"/>
              <a:t>。</a:t>
            </a:r>
          </a:p>
          <a:p>
            <a:pPr lvl="1">
              <a:buFont typeface="Wingdings" panose="05000000000000000000" pitchFamily="2" charset="2"/>
              <a:buChar char="u"/>
              <a:defRPr/>
            </a:pPr>
            <a:r>
              <a:rPr lang="zh-CN" altLang="en-US" sz="2400" dirty="0"/>
              <a:t>拓扑动态变化</a:t>
            </a:r>
            <a:endParaRPr lang="en-US" altLang="zh-CN" sz="2400" dirty="0"/>
          </a:p>
          <a:p>
            <a:pPr lvl="3">
              <a:buFont typeface="Wingdings" panose="05000000000000000000" pitchFamily="2" charset="2"/>
              <a:buChar char="l"/>
              <a:defRPr/>
            </a:pPr>
            <a:r>
              <a:rPr lang="zh-CN" altLang="en-US" sz="2200" dirty="0"/>
              <a:t>出于节能和减少传输冲突的考虑，传感器节点定期</a:t>
            </a:r>
            <a:r>
              <a:rPr lang="zh-CN" altLang="en-US" sz="2200" dirty="0">
                <a:solidFill>
                  <a:srgbClr val="FF0000"/>
                </a:solidFill>
              </a:rPr>
              <a:t>在工作状态和睡眠状态之间切换</a:t>
            </a:r>
            <a:endParaRPr lang="en-US" altLang="zh-CN" sz="2200" dirty="0">
              <a:solidFill>
                <a:srgbClr val="FF0000"/>
              </a:solidFill>
            </a:endParaRPr>
          </a:p>
          <a:p>
            <a:pPr lvl="3">
              <a:buFont typeface="Wingdings" panose="05000000000000000000" pitchFamily="2" charset="2"/>
              <a:buChar char="l"/>
              <a:defRPr/>
            </a:pPr>
            <a:r>
              <a:rPr lang="zh-CN" altLang="en-US" sz="2200" dirty="0"/>
              <a:t>节点可能因</a:t>
            </a:r>
            <a:r>
              <a:rPr lang="zh-CN" altLang="en-US" sz="2200" dirty="0">
                <a:solidFill>
                  <a:srgbClr val="FF0000"/>
                </a:solidFill>
              </a:rPr>
              <a:t>故障、电源耗尽、链路中断</a:t>
            </a:r>
            <a:r>
              <a:rPr lang="zh-CN" altLang="en-US" sz="2200" dirty="0"/>
              <a:t>等原因与其它节点断连</a:t>
            </a:r>
            <a:endParaRPr lang="en-US" altLang="zh-CN" sz="2200" dirty="0"/>
          </a:p>
          <a:p>
            <a:pPr lvl="3">
              <a:buFont typeface="Wingdings" panose="05000000000000000000" pitchFamily="2" charset="2"/>
              <a:buChar char="l"/>
              <a:defRPr/>
            </a:pPr>
            <a:r>
              <a:rPr lang="zh-CN" altLang="en-US" sz="2200" dirty="0"/>
              <a:t>网络中可能会</a:t>
            </a:r>
            <a:r>
              <a:rPr lang="zh-CN" altLang="en-US" sz="2200" dirty="0">
                <a:solidFill>
                  <a:srgbClr val="FF0000"/>
                </a:solidFill>
              </a:rPr>
              <a:t>补充一些新的节点</a:t>
            </a:r>
            <a:endParaRPr lang="en-US" altLang="zh-CN" sz="2200" dirty="0">
              <a:solidFill>
                <a:srgbClr val="FF0000"/>
              </a:solidFill>
            </a:endParaRPr>
          </a:p>
          <a:p>
            <a:pPr lvl="3">
              <a:buFont typeface="Wingdings" panose="05000000000000000000" pitchFamily="2" charset="2"/>
              <a:buChar char="l"/>
              <a:defRPr/>
            </a:pPr>
            <a:r>
              <a:rPr lang="zh-CN" altLang="en-US" sz="2200" dirty="0"/>
              <a:t>部分节点</a:t>
            </a:r>
            <a:r>
              <a:rPr lang="zh-CN" altLang="en-US" sz="2200" dirty="0">
                <a:solidFill>
                  <a:srgbClr val="FF0000"/>
                </a:solidFill>
              </a:rPr>
              <a:t>具备移动的能力</a:t>
            </a:r>
            <a:endParaRPr lang="en-US" altLang="zh-CN" sz="2200" dirty="0"/>
          </a:p>
          <a:p>
            <a:pPr lvl="2">
              <a:buFont typeface="Wingdings" panose="05000000000000000000" pitchFamily="2" charset="2"/>
              <a:buChar char="l"/>
              <a:defRPr/>
            </a:pPr>
            <a:r>
              <a:rPr lang="zh-CN" altLang="en-US" sz="2200" dirty="0"/>
              <a:t>由于传感器网络通常缺乏集中式控制机制，因此传感器节点必须具有自组织能力，能够自动完成网络的初始化过程并适应网络拓扑的改变</a:t>
            </a:r>
            <a:endParaRPr lang="en-US" altLang="zh-CN" sz="2200" dirty="0"/>
          </a:p>
        </p:txBody>
      </p:sp>
      <p:sp>
        <p:nvSpPr>
          <p:cNvPr id="2" name="灯片编号占位符 11">
            <a:extLst>
              <a:ext uri="{FF2B5EF4-FFF2-40B4-BE49-F238E27FC236}">
                <a16:creationId xmlns:a16="http://schemas.microsoft.com/office/drawing/2014/main" id="{2CB92D94-77D9-4E19-B7AA-9AE3554D558E}"/>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14</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36392908"/>
      </p:ext>
    </p:extLst>
  </p:cSld>
  <p:clrMapOvr>
    <a:masterClrMapping/>
  </p:clrMapOvr>
  <p:transition advTm="16782"/>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79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95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3.4.5 </a:t>
            </a:r>
            <a:r>
              <a:rPr lang="zh-CN" altLang="en-US" sz="2400" b="1" dirty="0">
                <a:latin typeface="黑体" panose="02010609060101010101" pitchFamily="49" charset="-122"/>
                <a:ea typeface="黑体" panose="02010609060101010101" pitchFamily="49" charset="-122"/>
              </a:rPr>
              <a:t>针对</a:t>
            </a:r>
            <a:r>
              <a:rPr lang="en-US" altLang="zh-CN" sz="2400" b="1" dirty="0">
                <a:latin typeface="黑体" panose="02010609060101010101" pitchFamily="49" charset="-122"/>
                <a:ea typeface="黑体" panose="02010609060101010101" pitchFamily="49" charset="-122"/>
              </a:rPr>
              <a:t>WSN</a:t>
            </a:r>
            <a:r>
              <a:rPr lang="zh-CN" altLang="en-US" sz="2400" b="1" dirty="0">
                <a:latin typeface="黑体" panose="02010609060101010101" pitchFamily="49" charset="-122"/>
                <a:ea typeface="黑体" panose="02010609060101010101" pitchFamily="49" charset="-122"/>
              </a:rPr>
              <a:t>节点定位的攻击方法</a:t>
            </a:r>
          </a:p>
        </p:txBody>
      </p:sp>
      <p:sp>
        <p:nvSpPr>
          <p:cNvPr id="27955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79558" name="文本框 2"/>
          <p:cNvSpPr txBox="1">
            <a:spLocks noChangeArrowheads="1"/>
          </p:cNvSpPr>
          <p:nvPr/>
        </p:nvSpPr>
        <p:spPr bwMode="auto">
          <a:xfrm>
            <a:off x="318921" y="1484784"/>
            <a:ext cx="83768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重放攻击</a:t>
            </a:r>
            <a:endParaRPr lang="en-US" altLang="zh-CN" sz="2200" dirty="0">
              <a:latin typeface="Arial" panose="020B0604020202020204" pitchFamily="34" charset="0"/>
              <a:ea typeface="宋体" panose="02010600030101010101" pitchFamily="2" charset="-122"/>
            </a:endParaRPr>
          </a:p>
        </p:txBody>
      </p:sp>
      <p:sp>
        <p:nvSpPr>
          <p:cNvPr id="3" name="矩形 2"/>
          <p:cNvSpPr/>
          <p:nvPr/>
        </p:nvSpPr>
        <p:spPr>
          <a:xfrm>
            <a:off x="465224" y="1844824"/>
            <a:ext cx="7868202" cy="2462213"/>
          </a:xfrm>
          <a:prstGeom prst="rect">
            <a:avLst/>
          </a:prstGeom>
        </p:spPr>
        <p:txBody>
          <a:bodyPr wrap="square">
            <a:spAutoFit/>
          </a:bodyPr>
          <a:lstStyle/>
          <a:p>
            <a:pPr marL="574675" lvl="1" indent="-342900">
              <a:buFont typeface="Wingdings" panose="05000000000000000000" pitchFamily="2" charset="2"/>
              <a:buChar char="l"/>
            </a:pPr>
            <a:r>
              <a:rPr lang="zh-CN" altLang="en-US" sz="2200" dirty="0"/>
              <a:t>在基于跳数的定位算法中，跳数信息应该是不断增加的，因其表示传感器节点到信标节点的距离。一个恶意节点可以直接重放他收到的跳数报文，从而忽略自身所带来的跳数，虽然这种攻击所带来的误差影响有限，但是该攻击方式简单，而且不易被发现。</a:t>
            </a:r>
          </a:p>
          <a:p>
            <a:pPr marL="574675" lvl="1" indent="-342900">
              <a:buFont typeface="Wingdings" panose="05000000000000000000" pitchFamily="2" charset="2"/>
              <a:buChar char="l"/>
            </a:pPr>
            <a:r>
              <a:rPr lang="zh-CN" altLang="en-US" sz="2200" dirty="0"/>
              <a:t>如图上所示，恶意节点</a:t>
            </a:r>
            <a:r>
              <a:rPr lang="en-US" altLang="zh-CN" sz="2200" dirty="0"/>
              <a:t>A</a:t>
            </a:r>
            <a:r>
              <a:rPr lang="zh-CN" altLang="en-US" sz="2200" dirty="0"/>
              <a:t>把从节点</a:t>
            </a:r>
            <a:r>
              <a:rPr lang="en-US" altLang="zh-CN" sz="2200" dirty="0"/>
              <a:t>B</a:t>
            </a:r>
            <a:r>
              <a:rPr lang="zh-CN" altLang="en-US" sz="2200" dirty="0"/>
              <a:t>接收到的信息重传给节点</a:t>
            </a:r>
            <a:r>
              <a:rPr lang="en-US" altLang="zh-CN" sz="2200" dirty="0"/>
              <a:t>C</a:t>
            </a:r>
            <a:r>
              <a:rPr lang="zh-CN" altLang="en-US" sz="2200" dirty="0"/>
              <a:t>，从而导致节点</a:t>
            </a:r>
            <a:r>
              <a:rPr lang="en-US" altLang="zh-CN" sz="2200" dirty="0"/>
              <a:t>C</a:t>
            </a:r>
            <a:r>
              <a:rPr lang="zh-CN" altLang="en-US" sz="2200" dirty="0"/>
              <a:t>定位失败。</a:t>
            </a:r>
          </a:p>
        </p:txBody>
      </p:sp>
      <p:sp>
        <p:nvSpPr>
          <p:cNvPr id="2" name="灯片编号占位符 11">
            <a:extLst>
              <a:ext uri="{FF2B5EF4-FFF2-40B4-BE49-F238E27FC236}">
                <a16:creationId xmlns:a16="http://schemas.microsoft.com/office/drawing/2014/main" id="{6C758CC4-8AA0-486E-89DD-FCBC2E7AE129}"/>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140</a:t>
            </a:fld>
            <a:endParaRPr lang="zh-CN" altLang="en-US" sz="1800" dirty="0">
              <a:latin typeface="Calibri" panose="020F0502020204030204" pitchFamily="34" charset="0"/>
              <a:ea typeface="宋体" panose="02010600030101010101" pitchFamily="2" charset="-122"/>
            </a:endParaRPr>
          </a:p>
        </p:txBody>
      </p:sp>
      <p:pic>
        <p:nvPicPr>
          <p:cNvPr id="9" name="图片 8"/>
          <p:cNvPicPr>
            <a:picLocks noChangeAspect="1"/>
          </p:cNvPicPr>
          <p:nvPr/>
        </p:nvPicPr>
        <p:blipFill rotWithShape="1">
          <a:blip r:embed="rId3"/>
          <a:srcRect t="4022" b="5490"/>
          <a:stretch/>
        </p:blipFill>
        <p:spPr>
          <a:xfrm>
            <a:off x="2051720" y="4293096"/>
            <a:ext cx="4655605" cy="2455834"/>
          </a:xfrm>
          <a:prstGeom prst="rect">
            <a:avLst/>
          </a:prstGeom>
        </p:spPr>
      </p:pic>
    </p:spTree>
    <p:extLst>
      <p:ext uri="{BB962C8B-B14F-4D97-AF65-F5344CB8AC3E}">
        <p14:creationId xmlns:p14="http://schemas.microsoft.com/office/powerpoint/2010/main" val="778722349"/>
      </p:ext>
    </p:extLst>
  </p:cSld>
  <p:clrMapOvr>
    <a:masterClrMapping/>
  </p:clrMapOvr>
  <p:transition advTm="16782"/>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79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95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3.4.5 </a:t>
            </a:r>
            <a:r>
              <a:rPr lang="zh-CN" altLang="en-US" sz="2400" b="1" dirty="0">
                <a:latin typeface="黑体" panose="02010609060101010101" pitchFamily="49" charset="-122"/>
                <a:ea typeface="黑体" panose="02010609060101010101" pitchFamily="49" charset="-122"/>
              </a:rPr>
              <a:t>针对</a:t>
            </a:r>
            <a:r>
              <a:rPr lang="en-US" altLang="zh-CN" sz="2400" b="1" dirty="0">
                <a:latin typeface="黑体" panose="02010609060101010101" pitchFamily="49" charset="-122"/>
                <a:ea typeface="黑体" panose="02010609060101010101" pitchFamily="49" charset="-122"/>
              </a:rPr>
              <a:t>WSN</a:t>
            </a:r>
            <a:r>
              <a:rPr lang="zh-CN" altLang="en-US" sz="2400" b="1" dirty="0">
                <a:latin typeface="黑体" panose="02010609060101010101" pitchFamily="49" charset="-122"/>
                <a:ea typeface="黑体" panose="02010609060101010101" pitchFamily="49" charset="-122"/>
              </a:rPr>
              <a:t>节点定位的攻击方法</a:t>
            </a:r>
          </a:p>
        </p:txBody>
      </p:sp>
      <p:sp>
        <p:nvSpPr>
          <p:cNvPr id="27955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79558" name="文本框 2"/>
          <p:cNvSpPr txBox="1">
            <a:spLocks noChangeArrowheads="1"/>
          </p:cNvSpPr>
          <p:nvPr/>
        </p:nvSpPr>
        <p:spPr bwMode="auto">
          <a:xfrm>
            <a:off x="325701" y="2152595"/>
            <a:ext cx="8422763" cy="350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虚假报文攻击</a:t>
            </a:r>
            <a:endParaRPr lang="en-US" altLang="zh-CN" sz="24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由于在不基于测距的定位算法中，传感器节点依赖从信标节点通过多跳转发得到的定位信息来估计自身的位置。</a:t>
            </a:r>
            <a:endParaRPr lang="en-US" altLang="zh-CN" sz="22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为了误导传感器节点的定位过程，攻击者总是试图将虚假的定位信息注入网络。</a:t>
            </a:r>
            <a:endParaRPr lang="en-US" altLang="zh-CN" sz="22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最直接的攻击就是修改定位信息报文，干扰节点对网络地理拓扑结构的判断，从而误导节点的定位。</a:t>
            </a:r>
            <a:endParaRPr lang="en-US" altLang="zh-CN" sz="22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不过这种外部攻击</a:t>
            </a:r>
            <a:r>
              <a:rPr lang="zh-CN" altLang="en-US" sz="2200" b="1" dirty="0">
                <a:solidFill>
                  <a:srgbClr val="FF0000"/>
                </a:solidFill>
                <a:latin typeface="Arial" panose="020B0604020202020204" pitchFamily="34" charset="0"/>
                <a:ea typeface="宋体" panose="02010600030101010101" pitchFamily="2" charset="-122"/>
              </a:rPr>
              <a:t>很容易通过消息认证和加密等方法来防止</a:t>
            </a:r>
            <a:r>
              <a:rPr lang="zh-CN" altLang="en-US" sz="2200" dirty="0">
                <a:latin typeface="Arial" panose="020B0604020202020204" pitchFamily="34" charset="0"/>
                <a:ea typeface="宋体" panose="02010600030101010101" pitchFamily="2" charset="-122"/>
              </a:rPr>
              <a:t>。</a:t>
            </a:r>
            <a:endParaRPr lang="en-US" altLang="zh-CN" sz="22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但当攻击者伪装成</a:t>
            </a:r>
            <a:r>
              <a:rPr lang="zh-CN" altLang="en-US" sz="2200" b="1" dirty="0">
                <a:solidFill>
                  <a:srgbClr val="FF0000"/>
                </a:solidFill>
                <a:latin typeface="Arial" panose="020B0604020202020204" pitchFamily="34" charset="0"/>
                <a:ea typeface="宋体" panose="02010600030101010101" pitchFamily="2" charset="-122"/>
              </a:rPr>
              <a:t>合法节点</a:t>
            </a:r>
            <a:r>
              <a:rPr lang="zh-CN" altLang="en-US" sz="2200" dirty="0">
                <a:latin typeface="Arial" panose="020B0604020202020204" pitchFamily="34" charset="0"/>
                <a:ea typeface="宋体" panose="02010600030101010101" pitchFamily="2" charset="-122"/>
              </a:rPr>
              <a:t>在网络中发布或者转发任意的伪造定位信息报文时，就难以被发现。</a:t>
            </a:r>
            <a:endParaRPr lang="en-US" altLang="zh-CN" sz="22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F6F2F0FA-46E4-4FB4-9499-9BA4A6685D04}"/>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141</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65776992"/>
      </p:ext>
    </p:extLst>
  </p:cSld>
  <p:clrMapOvr>
    <a:masterClrMapping/>
  </p:clrMapOvr>
  <p:transition advTm="16782"/>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79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95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3.4.5 </a:t>
            </a:r>
            <a:r>
              <a:rPr lang="zh-CN" altLang="en-US" sz="2400" b="1" dirty="0">
                <a:latin typeface="黑体" panose="02010609060101010101" pitchFamily="49" charset="-122"/>
                <a:ea typeface="黑体" panose="02010609060101010101" pitchFamily="49" charset="-122"/>
              </a:rPr>
              <a:t>针对</a:t>
            </a:r>
            <a:r>
              <a:rPr lang="en-US" altLang="zh-CN" sz="2400" b="1" dirty="0">
                <a:latin typeface="黑体" panose="02010609060101010101" pitchFamily="49" charset="-122"/>
                <a:ea typeface="黑体" panose="02010609060101010101" pitchFamily="49" charset="-122"/>
              </a:rPr>
              <a:t>WSN</a:t>
            </a:r>
            <a:r>
              <a:rPr lang="zh-CN" altLang="en-US" sz="2400" b="1" dirty="0">
                <a:latin typeface="黑体" panose="02010609060101010101" pitchFamily="49" charset="-122"/>
                <a:ea typeface="黑体" panose="02010609060101010101" pitchFamily="49" charset="-122"/>
              </a:rPr>
              <a:t>节点定位的攻击方法</a:t>
            </a:r>
          </a:p>
        </p:txBody>
      </p:sp>
      <p:sp>
        <p:nvSpPr>
          <p:cNvPr id="27955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79558" name="文本框 2"/>
          <p:cNvSpPr txBox="1">
            <a:spLocks noChangeArrowheads="1"/>
          </p:cNvSpPr>
          <p:nvPr/>
        </p:nvSpPr>
        <p:spPr bwMode="auto">
          <a:xfrm>
            <a:off x="716182" y="1997839"/>
            <a:ext cx="7711636"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en-US" altLang="zh-CN" sz="2400" dirty="0">
                <a:latin typeface="Arial" panose="020B0604020202020204" pitchFamily="34" charset="0"/>
                <a:ea typeface="宋体" panose="02010600030101010101" pitchFamily="2" charset="-122"/>
              </a:rPr>
              <a:t>Sybil</a:t>
            </a:r>
            <a:r>
              <a:rPr lang="zh-CN" altLang="en-US" sz="2400" dirty="0">
                <a:latin typeface="Arial" panose="020B0604020202020204" pitchFamily="34" charset="0"/>
                <a:ea typeface="宋体" panose="02010600030101010101" pitchFamily="2" charset="-122"/>
              </a:rPr>
              <a:t>攻击</a:t>
            </a: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与重放攻击对比，</a:t>
            </a:r>
            <a:r>
              <a:rPr lang="en-US" altLang="zh-CN" sz="2200" dirty="0">
                <a:latin typeface="Arial" panose="020B0604020202020204" pitchFamily="34" charset="0"/>
                <a:ea typeface="宋体" panose="02010600030101010101" pitchFamily="2" charset="-122"/>
              </a:rPr>
              <a:t>Sybil</a:t>
            </a:r>
            <a:r>
              <a:rPr lang="zh-CN" altLang="en-US" sz="2200" dirty="0">
                <a:latin typeface="Arial" panose="020B0604020202020204" pitchFamily="34" charset="0"/>
                <a:ea typeface="宋体" panose="02010600030101010101" pitchFamily="2" charset="-122"/>
              </a:rPr>
              <a:t>攻击需要更复杂的攻击者。在</a:t>
            </a:r>
            <a:r>
              <a:rPr lang="en-US" altLang="zh-CN" sz="2200" dirty="0">
                <a:latin typeface="Arial" panose="020B0604020202020204" pitchFamily="34" charset="0"/>
                <a:ea typeface="宋体" panose="02010600030101010101" pitchFamily="2" charset="-122"/>
              </a:rPr>
              <a:t>Sybil</a:t>
            </a:r>
            <a:r>
              <a:rPr lang="zh-CN" altLang="en-US" sz="2200" dirty="0">
                <a:latin typeface="Arial" panose="020B0604020202020204" pitchFamily="34" charset="0"/>
                <a:ea typeface="宋体" panose="02010600030101010101" pitchFamily="2" charset="-122"/>
              </a:rPr>
              <a:t>攻击中，一个节点在网络中有多重身份。</a:t>
            </a:r>
            <a:endParaRPr lang="en-US" altLang="zh-CN" sz="22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当攻击在定位中发起后，未知节点会从一个相同的节点收到多个位置参考值，从而导致不正确的位置估计。</a:t>
            </a:r>
            <a:endParaRPr lang="en-US" altLang="zh-CN" sz="22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像重放攻击一样，由于不需要联合其它节点来发起，</a:t>
            </a:r>
            <a:r>
              <a:rPr lang="en-US" altLang="zh-CN" sz="2200" dirty="0">
                <a:latin typeface="Arial" panose="020B0604020202020204" pitchFamily="34" charset="0"/>
                <a:ea typeface="宋体" panose="02010600030101010101" pitchFamily="2" charset="-122"/>
              </a:rPr>
              <a:t>Sybil</a:t>
            </a:r>
            <a:r>
              <a:rPr lang="zh-CN" altLang="en-US" sz="2200" dirty="0">
                <a:latin typeface="Arial" panose="020B0604020202020204" pitchFamily="34" charset="0"/>
                <a:ea typeface="宋体" panose="02010600030101010101" pitchFamily="2" charset="-122"/>
              </a:rPr>
              <a:t>攻击也可由单个节点发起。</a:t>
            </a:r>
            <a:endParaRPr lang="en-US" altLang="zh-CN" sz="22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AD31E8A9-0E2E-41E4-9499-A4F76C5C5802}"/>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142</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2471883"/>
      </p:ext>
    </p:extLst>
  </p:cSld>
  <p:clrMapOvr>
    <a:masterClrMapping/>
  </p:clrMapOvr>
  <p:transition advTm="16782"/>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79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95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3.4.5 </a:t>
            </a:r>
            <a:r>
              <a:rPr lang="zh-CN" altLang="en-US" sz="2400" b="1" dirty="0">
                <a:latin typeface="黑体" panose="02010609060101010101" pitchFamily="49" charset="-122"/>
                <a:ea typeface="黑体" panose="02010609060101010101" pitchFamily="49" charset="-122"/>
              </a:rPr>
              <a:t>针对</a:t>
            </a:r>
            <a:r>
              <a:rPr lang="en-US" altLang="zh-CN" sz="2400" b="1" dirty="0">
                <a:latin typeface="黑体" panose="02010609060101010101" pitchFamily="49" charset="-122"/>
                <a:ea typeface="黑体" panose="02010609060101010101" pitchFamily="49" charset="-122"/>
              </a:rPr>
              <a:t>WSN</a:t>
            </a:r>
            <a:r>
              <a:rPr lang="zh-CN" altLang="en-US" sz="2400" b="1" dirty="0">
                <a:latin typeface="黑体" panose="02010609060101010101" pitchFamily="49" charset="-122"/>
                <a:ea typeface="黑体" panose="02010609060101010101" pitchFamily="49" charset="-122"/>
              </a:rPr>
              <a:t>节点定位的攻击方法</a:t>
            </a:r>
          </a:p>
        </p:txBody>
      </p:sp>
      <p:sp>
        <p:nvSpPr>
          <p:cNvPr id="27955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79558" name="文本框 2"/>
          <p:cNvSpPr txBox="1">
            <a:spLocks noChangeArrowheads="1"/>
          </p:cNvSpPr>
          <p:nvPr/>
        </p:nvSpPr>
        <p:spPr bwMode="auto">
          <a:xfrm>
            <a:off x="325701" y="1628800"/>
            <a:ext cx="8141511"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虫洞攻击</a:t>
            </a: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虫洞攻击是所有提到过的攻击中最复杂的一种。为了发起虫洞攻击，攻击者至少需要俘获两个传感器节点。在虫洞攻击中，无线传感器网络中联合的节点通过虫洞连接把消息从网络中的一部分传到网络中的其他部分。</a:t>
            </a:r>
            <a:endParaRPr lang="en-US" altLang="zh-CN" sz="22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虫洞攻击在定位中的作用如下图：</a:t>
            </a:r>
            <a:endParaRPr lang="en-US" altLang="zh-CN" sz="2200" dirty="0">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2388648" y="3717032"/>
            <a:ext cx="4273041" cy="2121907"/>
          </a:xfrm>
          <a:prstGeom prst="rect">
            <a:avLst/>
          </a:prstGeom>
        </p:spPr>
      </p:pic>
      <p:sp>
        <p:nvSpPr>
          <p:cNvPr id="3" name="灯片编号占位符 11">
            <a:extLst>
              <a:ext uri="{FF2B5EF4-FFF2-40B4-BE49-F238E27FC236}">
                <a16:creationId xmlns:a16="http://schemas.microsoft.com/office/drawing/2014/main" id="{55271A94-4E5A-4F9D-B58B-5EB21256EF43}"/>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143</a:t>
            </a:fld>
            <a:endParaRPr lang="zh-CN" altLang="en-US" sz="1800" dirty="0">
              <a:latin typeface="Calibri" panose="020F0502020204030204" pitchFamily="34" charset="0"/>
              <a:ea typeface="宋体" panose="02010600030101010101" pitchFamily="2" charset="-122"/>
            </a:endParaRPr>
          </a:p>
        </p:txBody>
      </p:sp>
      <p:sp>
        <p:nvSpPr>
          <p:cNvPr id="4" name="矩形 3"/>
          <p:cNvSpPr/>
          <p:nvPr/>
        </p:nvSpPr>
        <p:spPr>
          <a:xfrm>
            <a:off x="251521" y="5890046"/>
            <a:ext cx="8631618" cy="923330"/>
          </a:xfrm>
          <a:prstGeom prst="rect">
            <a:avLst/>
          </a:prstGeom>
        </p:spPr>
        <p:txBody>
          <a:bodyPr wrap="square">
            <a:spAutoFit/>
          </a:bodyPr>
          <a:lstStyle/>
          <a:p>
            <a:pPr eaLnBrk="1" hangingPunct="1"/>
            <a:r>
              <a:rPr lang="zh-CN" altLang="en-US" dirty="0"/>
              <a:t>节点</a:t>
            </a:r>
            <a:r>
              <a:rPr lang="en-US" altLang="zh-CN" dirty="0"/>
              <a:t>A</a:t>
            </a:r>
            <a:r>
              <a:rPr lang="zh-CN" altLang="en-US" dirty="0"/>
              <a:t>发送它的位置参考到节点</a:t>
            </a:r>
            <a:r>
              <a:rPr lang="en-US" altLang="zh-CN" dirty="0"/>
              <a:t>B</a:t>
            </a:r>
            <a:r>
              <a:rPr lang="zh-CN" altLang="en-US" dirty="0"/>
              <a:t>和</a:t>
            </a:r>
            <a:r>
              <a:rPr lang="en-US" altLang="zh-CN" dirty="0"/>
              <a:t>C</a:t>
            </a:r>
            <a:r>
              <a:rPr lang="zh-CN" altLang="en-US" dirty="0"/>
              <a:t>。但在</a:t>
            </a:r>
            <a:r>
              <a:rPr lang="en-US" altLang="zh-CN" dirty="0"/>
              <a:t>C</a:t>
            </a:r>
            <a:r>
              <a:rPr lang="zh-CN" altLang="en-US" dirty="0"/>
              <a:t>和</a:t>
            </a:r>
            <a:r>
              <a:rPr lang="en-US" altLang="zh-CN" dirty="0"/>
              <a:t>G</a:t>
            </a:r>
            <a:r>
              <a:rPr lang="zh-CN" altLang="en-US" dirty="0"/>
              <a:t>之间有一个虫洞连接，</a:t>
            </a:r>
            <a:r>
              <a:rPr lang="en-US" altLang="zh-CN" dirty="0"/>
              <a:t>G</a:t>
            </a:r>
            <a:r>
              <a:rPr lang="zh-CN" altLang="en-US" dirty="0"/>
              <a:t>能在它邻居范围内重放</a:t>
            </a:r>
            <a:r>
              <a:rPr lang="en-US" altLang="zh-CN" dirty="0"/>
              <a:t>A</a:t>
            </a:r>
            <a:r>
              <a:rPr lang="zh-CN" altLang="en-US" dirty="0"/>
              <a:t>的位置参考，从而误导节点</a:t>
            </a:r>
            <a:r>
              <a:rPr lang="en-US" altLang="zh-CN" dirty="0"/>
              <a:t>F</a:t>
            </a:r>
            <a:r>
              <a:rPr lang="zh-CN" altLang="en-US" dirty="0"/>
              <a:t>。结果，</a:t>
            </a:r>
            <a:r>
              <a:rPr lang="en-US" altLang="zh-CN" dirty="0"/>
              <a:t>F</a:t>
            </a:r>
            <a:r>
              <a:rPr lang="zh-CN" altLang="en-US" dirty="0"/>
              <a:t>将错误的计算它的位置。可以直观看出，相对于测距的定位，虫洞攻击给非基于测距的定位带来更严重的问题。</a:t>
            </a:r>
            <a:endParaRPr lang="en-US" altLang="zh-CN" dirty="0"/>
          </a:p>
        </p:txBody>
      </p:sp>
    </p:spTree>
    <p:extLst>
      <p:ext uri="{BB962C8B-B14F-4D97-AF65-F5344CB8AC3E}">
        <p14:creationId xmlns:p14="http://schemas.microsoft.com/office/powerpoint/2010/main" val="2214766561"/>
      </p:ext>
    </p:extLst>
  </p:cSld>
  <p:clrMapOvr>
    <a:masterClrMapping/>
  </p:clrMapOvr>
  <p:transition advTm="16782"/>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79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95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3.4.6 WSN</a:t>
            </a:r>
            <a:r>
              <a:rPr lang="zh-CN" altLang="en-US" sz="2400" b="1" dirty="0">
                <a:latin typeface="黑体" panose="02010609060101010101" pitchFamily="49" charset="-122"/>
                <a:ea typeface="黑体" panose="02010609060101010101" pitchFamily="49" charset="-122"/>
              </a:rPr>
              <a:t>节点定位安全需求分析</a:t>
            </a:r>
          </a:p>
        </p:txBody>
      </p:sp>
      <p:sp>
        <p:nvSpPr>
          <p:cNvPr id="27955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79558" name="文本框 2"/>
          <p:cNvSpPr txBox="1">
            <a:spLocks noChangeArrowheads="1"/>
          </p:cNvSpPr>
          <p:nvPr/>
        </p:nvSpPr>
        <p:spPr bwMode="auto">
          <a:xfrm>
            <a:off x="325701" y="1916832"/>
            <a:ext cx="8141511" cy="3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定位有三个重要的度量：精确度、能效和安全。前两个度量已经有了深入的研究，所以无线传感器网络的安全定位近年来成为了研究的主要焦点。像其他过程一样，传感器节点定位也有安全需求，违反这里的任何安全要求都可能导致定位失败。下面介绍这些安全需求：</a:t>
            </a:r>
            <a:endParaRPr lang="en-US" altLang="zh-CN" sz="24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en-US" altLang="zh-CN" sz="2200" dirty="0">
                <a:latin typeface="Arial" panose="020B0604020202020204" pitchFamily="34" charset="0"/>
                <a:ea typeface="宋体" panose="02010600030101010101" pitchFamily="2" charset="-122"/>
              </a:rPr>
              <a:t>1</a:t>
            </a:r>
            <a:r>
              <a:rPr lang="zh-CN" altLang="en-US" sz="2200" dirty="0">
                <a:latin typeface="Arial" panose="020B0604020202020204" pitchFamily="34" charset="0"/>
                <a:ea typeface="宋体" panose="02010600030101010101" pitchFamily="2" charset="-122"/>
              </a:rPr>
              <a:t>、完整性</a:t>
            </a:r>
            <a:endParaRPr lang="en-US" altLang="zh-CN" sz="2200" dirty="0">
              <a:latin typeface="Arial" panose="020B0604020202020204" pitchFamily="34" charset="0"/>
              <a:ea typeface="宋体" panose="02010600030101010101" pitchFamily="2" charset="-122"/>
            </a:endParaRPr>
          </a:p>
          <a:p>
            <a:pPr marL="809625" lvl="3" indent="-342900">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在定位过程中，无线传感器网络中提供的信息在节点用来估算它们的位置时应该是未被篡改的。</a:t>
            </a:r>
            <a:endParaRPr lang="en-US" altLang="zh-CN"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en-US" altLang="zh-CN" sz="2200" dirty="0">
                <a:latin typeface="Arial" panose="020B0604020202020204" pitchFamily="34" charset="0"/>
                <a:ea typeface="宋体" panose="02010600030101010101" pitchFamily="2" charset="-122"/>
              </a:rPr>
              <a:t>2</a:t>
            </a:r>
            <a:r>
              <a:rPr lang="zh-CN" altLang="en-US" sz="2200" dirty="0">
                <a:latin typeface="Arial" panose="020B0604020202020204" pitchFamily="34" charset="0"/>
                <a:ea typeface="宋体" panose="02010600030101010101" pitchFamily="2" charset="-122"/>
              </a:rPr>
              <a:t>、可实用性</a:t>
            </a:r>
            <a:endParaRPr lang="en-US" altLang="zh-CN" sz="2200" dirty="0">
              <a:latin typeface="Arial" panose="020B0604020202020204" pitchFamily="34" charset="0"/>
              <a:ea typeface="宋体" panose="02010600030101010101" pitchFamily="2" charset="-122"/>
            </a:endParaRPr>
          </a:p>
          <a:p>
            <a:pPr marL="809625" lvl="3" indent="-342900">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当一个未知节点发出定位请求后，表明它此刻需要确定自身的位置。那么它所需要的所有用来定位的信息都能到。</a:t>
            </a:r>
            <a:endParaRPr lang="en-US" altLang="zh-CN" sz="22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2ACFAF08-ADC7-439A-81AC-05BE88EA080C}"/>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144</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99351939"/>
      </p:ext>
    </p:extLst>
  </p:cSld>
  <p:clrMapOvr>
    <a:masterClrMapping/>
  </p:clrMapOvr>
  <p:transition advTm="16782"/>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79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95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3.4.6 WSN</a:t>
            </a:r>
            <a:r>
              <a:rPr lang="zh-CN" altLang="en-US" sz="2400" b="1" dirty="0">
                <a:latin typeface="黑体" panose="02010609060101010101" pitchFamily="49" charset="-122"/>
                <a:ea typeface="黑体" panose="02010609060101010101" pitchFamily="49" charset="-122"/>
              </a:rPr>
              <a:t>节点定位安全需求分析</a:t>
            </a:r>
          </a:p>
        </p:txBody>
      </p:sp>
      <p:sp>
        <p:nvSpPr>
          <p:cNvPr id="27955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79558" name="文本框 2"/>
          <p:cNvSpPr txBox="1">
            <a:spLocks noChangeArrowheads="1"/>
          </p:cNvSpPr>
          <p:nvPr/>
        </p:nvSpPr>
        <p:spPr bwMode="auto">
          <a:xfrm>
            <a:off x="307975" y="2132856"/>
            <a:ext cx="8141511" cy="357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574675" lvl="1" indent="-342900">
              <a:spcBef>
                <a:spcPct val="0"/>
              </a:spcBef>
              <a:buFont typeface="Wingdings" panose="05000000000000000000" pitchFamily="2" charset="2"/>
              <a:buChar char="l"/>
            </a:pPr>
            <a:r>
              <a:rPr lang="en-US" altLang="zh-CN" sz="2200" dirty="0">
                <a:latin typeface="Arial" panose="020B0604020202020204" pitchFamily="34" charset="0"/>
                <a:ea typeface="宋体" panose="02010600030101010101" pitchFamily="2" charset="-122"/>
              </a:rPr>
              <a:t>3</a:t>
            </a:r>
            <a:r>
              <a:rPr lang="zh-CN" altLang="en-US" sz="2200" dirty="0">
                <a:latin typeface="Arial" panose="020B0604020202020204" pitchFamily="34" charset="0"/>
                <a:ea typeface="宋体" panose="02010600030101010101" pitchFamily="2" charset="-122"/>
              </a:rPr>
              <a:t>、认证</a:t>
            </a:r>
            <a:endParaRPr lang="en-US" altLang="zh-CN" sz="2200" dirty="0">
              <a:latin typeface="Arial" panose="020B0604020202020204" pitchFamily="34" charset="0"/>
              <a:ea typeface="宋体" panose="02010600030101010101" pitchFamily="2" charset="-122"/>
            </a:endParaRPr>
          </a:p>
          <a:p>
            <a:pPr marL="809625" lvl="3" indent="-342900">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在定位过程中，定位信息必须仅由授权的来源提供。因此，提供位置相关信息的提供者必须是被认证过的。</a:t>
            </a:r>
            <a:endParaRPr lang="en-US" altLang="zh-CN"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en-US" altLang="zh-CN" sz="2200" dirty="0">
                <a:latin typeface="Arial" panose="020B0604020202020204" pitchFamily="34" charset="0"/>
                <a:ea typeface="宋体" panose="02010600030101010101" pitchFamily="2" charset="-122"/>
              </a:rPr>
              <a:t>4</a:t>
            </a:r>
            <a:r>
              <a:rPr lang="zh-CN" altLang="en-US" sz="2200" dirty="0">
                <a:latin typeface="Arial" panose="020B0604020202020204" pitchFamily="34" charset="0"/>
                <a:ea typeface="宋体" panose="02010600030101010101" pitchFamily="2" charset="-122"/>
              </a:rPr>
              <a:t>、不可否认性</a:t>
            </a:r>
            <a:endParaRPr lang="en-US" altLang="zh-CN" sz="2200" dirty="0">
              <a:latin typeface="Arial" panose="020B0604020202020204" pitchFamily="34" charset="0"/>
              <a:ea typeface="宋体" panose="02010600030101010101" pitchFamily="2" charset="-122"/>
            </a:endParaRPr>
          </a:p>
          <a:p>
            <a:pPr marL="809625" lvl="3" indent="-342900">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提供位置的传感器节点和接受该位置信息的传感器节点在以后都不能否认。</a:t>
            </a:r>
            <a:endParaRPr lang="en-US" altLang="zh-CN"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en-US" altLang="zh-CN" sz="2200" dirty="0">
                <a:latin typeface="Arial" panose="020B0604020202020204" pitchFamily="34" charset="0"/>
                <a:ea typeface="宋体" panose="02010600030101010101" pitchFamily="2" charset="-122"/>
              </a:rPr>
              <a:t>5</a:t>
            </a:r>
            <a:r>
              <a:rPr lang="zh-CN" altLang="en-US" sz="2200" dirty="0">
                <a:latin typeface="Arial" panose="020B0604020202020204" pitchFamily="34" charset="0"/>
                <a:ea typeface="宋体" panose="02010600030101010101" pitchFamily="2" charset="-122"/>
              </a:rPr>
              <a:t>、隐秘性</a:t>
            </a:r>
            <a:endParaRPr lang="en-US" altLang="zh-CN" sz="2200" dirty="0">
              <a:latin typeface="Arial" panose="020B0604020202020204" pitchFamily="34" charset="0"/>
              <a:ea typeface="宋体" panose="02010600030101010101" pitchFamily="2" charset="-122"/>
            </a:endParaRPr>
          </a:p>
          <a:p>
            <a:pPr marL="809625" lvl="3" indent="-342900">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位置隐秘性是非常重要的安全需求之一。参与定位的源信息只用来帮助估算传感器节点的位置。信标位置和传感器节点位置在任何地方都不能泄漏。以免恶意节点在无线传感器网络中宣称一个不同的合法位置。</a:t>
            </a:r>
            <a:endParaRPr lang="en-US" altLang="zh-CN"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DD8EB9B3-7029-4C64-A2EF-B3A0A2DBEED4}"/>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145</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882277665"/>
      </p:ext>
    </p:extLst>
  </p:cSld>
  <p:clrMapOvr>
    <a:masterClrMapping/>
  </p:clrMapOvr>
  <p:transition advTm="16782"/>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79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95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3.4.6 WSN</a:t>
            </a:r>
            <a:r>
              <a:rPr lang="zh-CN" altLang="en-US" sz="2400" b="1" dirty="0">
                <a:latin typeface="黑体" panose="02010609060101010101" pitchFamily="49" charset="-122"/>
                <a:ea typeface="黑体" panose="02010609060101010101" pitchFamily="49" charset="-122"/>
              </a:rPr>
              <a:t>节点定位安全防御手段</a:t>
            </a:r>
          </a:p>
        </p:txBody>
      </p:sp>
      <p:sp>
        <p:nvSpPr>
          <p:cNvPr id="27955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79558" name="文本框 2"/>
          <p:cNvSpPr txBox="1">
            <a:spLocks noChangeArrowheads="1"/>
          </p:cNvSpPr>
          <p:nvPr/>
        </p:nvSpPr>
        <p:spPr bwMode="auto">
          <a:xfrm>
            <a:off x="606206" y="2420888"/>
            <a:ext cx="7837926"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574675" lvl="1" indent="-342900">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现阶段安全定位以抗攻击和消除恶意节点的安全定位方法为主，并且也是以后安全定位研究的趋势。</a:t>
            </a:r>
            <a:endParaRPr lang="en-US" altLang="zh-CN" sz="2400" dirty="0">
              <a:latin typeface="Arial" panose="020B0604020202020204" pitchFamily="34" charset="0"/>
              <a:ea typeface="宋体" panose="02010600030101010101" pitchFamily="2" charset="-122"/>
            </a:endParaRPr>
          </a:p>
          <a:p>
            <a:pPr marL="974725" lvl="2"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抗攻击的安全定位重点在于容忍恶意攻击的存在，这就必然会产生一定的误差，但是在能耗和成本以及复杂度上有一定的优势，适合应用于低功耗、低成本的无线传感器网络。</a:t>
            </a:r>
            <a:endParaRPr lang="en-US" altLang="zh-CN" sz="2200" dirty="0">
              <a:latin typeface="Arial" panose="020B0604020202020204" pitchFamily="34" charset="0"/>
              <a:ea typeface="宋体" panose="02010600030101010101" pitchFamily="2" charset="-122"/>
            </a:endParaRPr>
          </a:p>
          <a:p>
            <a:pPr marL="974725" lvl="2"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消除恶意节点的安全定位则在精确度和网络扩展上有一定的优势，所以也是安全定位的研究趋势。</a:t>
            </a:r>
            <a:endParaRPr lang="en-US" altLang="zh-CN" sz="22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E616AF89-98C4-4929-B0CB-B3F14F711431}"/>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146</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911239060"/>
      </p:ext>
    </p:extLst>
  </p:cSld>
  <p:clrMapOvr>
    <a:masterClrMapping/>
  </p:clrMapOvr>
  <p:transition advTm="16782"/>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79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95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3.4.6 WSN</a:t>
            </a:r>
            <a:r>
              <a:rPr lang="zh-CN" altLang="en-US" sz="2400" b="1" dirty="0">
                <a:latin typeface="黑体" panose="02010609060101010101" pitchFamily="49" charset="-122"/>
                <a:ea typeface="黑体" panose="02010609060101010101" pitchFamily="49" charset="-122"/>
              </a:rPr>
              <a:t>节点定位安全防御手段</a:t>
            </a:r>
          </a:p>
        </p:txBody>
      </p:sp>
      <p:sp>
        <p:nvSpPr>
          <p:cNvPr id="27955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79558" name="文本框 2"/>
          <p:cNvSpPr txBox="1">
            <a:spLocks noChangeArrowheads="1"/>
          </p:cNvSpPr>
          <p:nvPr/>
        </p:nvSpPr>
        <p:spPr bwMode="auto">
          <a:xfrm>
            <a:off x="325701" y="1916832"/>
            <a:ext cx="8141511"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574675" lvl="1" indent="-342900">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抗攻击安全定位</a:t>
            </a:r>
          </a:p>
          <a:p>
            <a:pPr marL="974725" lvl="2"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抗攻击安全定位算法是无线传感器网络中安全定位的一个重要分支。</a:t>
            </a:r>
            <a:r>
              <a:rPr lang="zh-CN" altLang="en-US" sz="2200" dirty="0">
                <a:solidFill>
                  <a:srgbClr val="FF0000"/>
                </a:solidFill>
                <a:latin typeface="Arial" panose="020B0604020202020204" pitchFamily="34" charset="0"/>
                <a:ea typeface="宋体" panose="02010600030101010101" pitchFamily="2" charset="-122"/>
              </a:rPr>
              <a:t>这类算法的特点是，不识别网络中的恶意节点，而是通过抗攻击安全机制的设计来容忍恶意攻击对定位过程的破坏</a:t>
            </a:r>
            <a:r>
              <a:rPr lang="zh-CN" altLang="en-US" sz="2200" dirty="0">
                <a:latin typeface="Arial" panose="020B0604020202020204" pitchFamily="34" charset="0"/>
                <a:ea typeface="宋体" panose="02010600030101010101" pitchFamily="2" charset="-122"/>
              </a:rPr>
              <a:t>。主要有以下几种算法：</a:t>
            </a:r>
            <a:endParaRPr lang="en-US" altLang="zh-CN" sz="2200" dirty="0">
              <a:latin typeface="Arial" panose="020B0604020202020204" pitchFamily="34" charset="0"/>
              <a:ea typeface="宋体" panose="02010600030101010101" pitchFamily="2" charset="-122"/>
            </a:endParaRPr>
          </a:p>
          <a:p>
            <a:pPr marL="1266825" lvl="4" indent="-342900">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基于概率数学统计</a:t>
            </a:r>
            <a:r>
              <a:rPr lang="en-US" altLang="zh-CN" dirty="0">
                <a:latin typeface="Arial" panose="020B0604020202020204" pitchFamily="34" charset="0"/>
                <a:ea typeface="宋体" panose="02010600030101010101" pitchFamily="2" charset="-122"/>
              </a:rPr>
              <a:t>[1]</a:t>
            </a:r>
          </a:p>
          <a:p>
            <a:pPr marL="1266825" lvl="4" indent="-342900">
              <a:spcBef>
                <a:spcPct val="0"/>
              </a:spcBef>
              <a:buFont typeface="Wingdings" panose="05000000000000000000" pitchFamily="2" charset="2"/>
              <a:buChar char="p"/>
            </a:pPr>
            <a:r>
              <a:rPr lang="en-US" altLang="zh-CN" dirty="0" err="1">
                <a:latin typeface="Arial" panose="020B0604020202020204" pitchFamily="34" charset="0"/>
                <a:ea typeface="宋体" panose="02010600030101010101" pitchFamily="2" charset="-122"/>
              </a:rPr>
              <a:t>HiRloc</a:t>
            </a:r>
            <a:r>
              <a:rPr lang="en-US" altLang="zh-CN" dirty="0">
                <a:latin typeface="Arial" panose="020B0604020202020204" pitchFamily="34" charset="0"/>
                <a:ea typeface="宋体" panose="02010600030101010101" pitchFamily="2" charset="-122"/>
              </a:rPr>
              <a:t>[2](</a:t>
            </a:r>
            <a:r>
              <a:rPr lang="zh-CN" altLang="en-US" dirty="0">
                <a:latin typeface="Arial" panose="020B0604020202020204" pitchFamily="34" charset="0"/>
                <a:ea typeface="宋体" panose="02010600030101010101" pitchFamily="2" charset="-122"/>
              </a:rPr>
              <a:t>虫洞攻击，</a:t>
            </a:r>
            <a:r>
              <a:rPr lang="en-US" altLang="zh-CN" dirty="0">
                <a:latin typeface="Arial" panose="020B0604020202020204" pitchFamily="34" charset="0"/>
                <a:ea typeface="宋体" panose="02010600030101010101" pitchFamily="2" charset="-122"/>
              </a:rPr>
              <a:t>Sybil</a:t>
            </a:r>
            <a:r>
              <a:rPr lang="zh-CN" altLang="en-US" dirty="0">
                <a:latin typeface="Arial" panose="020B0604020202020204" pitchFamily="34" charset="0"/>
                <a:ea typeface="宋体" panose="02010600030101010101" pitchFamily="2" charset="-122"/>
              </a:rPr>
              <a:t>攻击</a:t>
            </a:r>
            <a:r>
              <a:rPr lang="en-US" altLang="zh-CN" dirty="0">
                <a:latin typeface="Arial" panose="020B0604020202020204" pitchFamily="34" charset="0"/>
                <a:ea typeface="宋体" panose="02010600030101010101" pitchFamily="2" charset="-122"/>
              </a:rPr>
              <a:t>)</a:t>
            </a:r>
          </a:p>
          <a:p>
            <a:pPr marL="1266825" lvl="4" indent="-342900">
              <a:spcBef>
                <a:spcPct val="0"/>
              </a:spcBef>
              <a:buFont typeface="Wingdings" panose="05000000000000000000" pitchFamily="2" charset="2"/>
              <a:buChar char="p"/>
            </a:pPr>
            <a:r>
              <a:rPr lang="en-US" altLang="zh-CN" dirty="0">
                <a:latin typeface="Arial" panose="020B0604020202020204" pitchFamily="34" charset="0"/>
                <a:ea typeface="宋体" panose="02010600030101010101" pitchFamily="2" charset="-122"/>
              </a:rPr>
              <a:t>DRBTS[3]</a:t>
            </a:r>
          </a:p>
          <a:p>
            <a:pPr marL="1266825" lvl="4" indent="-342900">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抗攻击的位置估计</a:t>
            </a:r>
            <a:r>
              <a:rPr lang="en-US" altLang="zh-CN" dirty="0">
                <a:latin typeface="Arial" panose="020B0604020202020204" pitchFamily="34" charset="0"/>
                <a:ea typeface="宋体" panose="02010600030101010101" pitchFamily="2" charset="-122"/>
              </a:rPr>
              <a:t>[4]</a:t>
            </a:r>
          </a:p>
        </p:txBody>
      </p:sp>
      <p:sp>
        <p:nvSpPr>
          <p:cNvPr id="2" name="灯片编号占位符 11">
            <a:extLst>
              <a:ext uri="{FF2B5EF4-FFF2-40B4-BE49-F238E27FC236}">
                <a16:creationId xmlns:a16="http://schemas.microsoft.com/office/drawing/2014/main" id="{91756933-DC14-4899-86D4-4229A2E989A9}"/>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147</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165099266"/>
      </p:ext>
    </p:extLst>
  </p:cSld>
  <p:clrMapOvr>
    <a:masterClrMapping/>
  </p:clrMapOvr>
  <p:transition advTm="16782"/>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79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95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3.4.6 WSN</a:t>
            </a:r>
            <a:r>
              <a:rPr lang="zh-CN" altLang="en-US" sz="2400" b="1" dirty="0">
                <a:latin typeface="黑体" panose="02010609060101010101" pitchFamily="49" charset="-122"/>
                <a:ea typeface="黑体" panose="02010609060101010101" pitchFamily="49" charset="-122"/>
              </a:rPr>
              <a:t>节点定位安全防御手段</a:t>
            </a:r>
          </a:p>
        </p:txBody>
      </p:sp>
      <p:sp>
        <p:nvSpPr>
          <p:cNvPr id="27955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79558" name="文本框 2"/>
          <p:cNvSpPr txBox="1">
            <a:spLocks noChangeArrowheads="1"/>
          </p:cNvSpPr>
          <p:nvPr/>
        </p:nvSpPr>
        <p:spPr bwMode="auto">
          <a:xfrm>
            <a:off x="325701" y="1916832"/>
            <a:ext cx="8141511"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574675" lvl="1" indent="-342900">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消除恶意节点安全定位</a:t>
            </a:r>
          </a:p>
          <a:p>
            <a:pPr marL="974725" lvl="2"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消除恶意节点安全定位也是安全定位的一个重要分支。它是指网络中存在破坏定位过程的恶意节点，通过使用各种不同的方法识别出恶意节点，让定位过程在相对较安全的环境中进行，保证定位结果的准确度。</a:t>
            </a:r>
            <a:r>
              <a:rPr lang="zh-CN" altLang="en-US" sz="2200" b="1" dirty="0">
                <a:latin typeface="Arial" panose="020B0604020202020204" pitchFamily="34" charset="0"/>
                <a:ea typeface="宋体" panose="02010600030101010101" pitchFamily="2" charset="-122"/>
              </a:rPr>
              <a:t>所以这类算法的首要任务是识别出网络中存在的恶意节点</a:t>
            </a:r>
            <a:r>
              <a:rPr lang="zh-CN" altLang="en-US" sz="2200" dirty="0">
                <a:latin typeface="Arial" panose="020B0604020202020204" pitchFamily="34" charset="0"/>
                <a:ea typeface="宋体" panose="02010600030101010101" pitchFamily="2" charset="-122"/>
              </a:rPr>
              <a:t>。</a:t>
            </a:r>
            <a:endParaRPr lang="en-US" altLang="zh-CN" sz="2200" dirty="0">
              <a:latin typeface="Arial" panose="020B0604020202020204" pitchFamily="34" charset="0"/>
              <a:ea typeface="宋体" panose="02010600030101010101" pitchFamily="2" charset="-122"/>
            </a:endParaRPr>
          </a:p>
          <a:p>
            <a:pPr marL="974725" lvl="2"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目前主要的消除恶意节点安全定位算法有基于信标套件技术的，基于哈希链的，基于时间和空间特性的等。</a:t>
            </a:r>
            <a:r>
              <a:rPr lang="en-US" altLang="zh-CN" sz="2200" dirty="0">
                <a:latin typeface="Arial" panose="020B0604020202020204" pitchFamily="34" charset="0"/>
                <a:ea typeface="宋体" panose="02010600030101010101" pitchFamily="2" charset="-122"/>
              </a:rPr>
              <a:t>[5]</a:t>
            </a:r>
          </a:p>
          <a:p>
            <a:pPr marL="974725" lvl="2"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主要有以下几种算法：</a:t>
            </a:r>
            <a:endParaRPr lang="en-US" altLang="zh-CN" sz="2200" dirty="0">
              <a:latin typeface="Arial" panose="020B0604020202020204" pitchFamily="34" charset="0"/>
              <a:ea typeface="宋体" panose="02010600030101010101" pitchFamily="2" charset="-122"/>
            </a:endParaRPr>
          </a:p>
          <a:p>
            <a:pPr marL="1266825" lvl="4" indent="-342900">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信标套件技术</a:t>
            </a:r>
            <a:r>
              <a:rPr lang="en-US" altLang="zh-CN" dirty="0">
                <a:latin typeface="Arial" panose="020B0604020202020204" pitchFamily="34" charset="0"/>
                <a:ea typeface="宋体" panose="02010600030101010101" pitchFamily="2" charset="-122"/>
              </a:rPr>
              <a:t>[6]</a:t>
            </a:r>
          </a:p>
          <a:p>
            <a:pPr marL="1266825" lvl="4" indent="-342900">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单向哈希链以及秘密分享技术</a:t>
            </a:r>
            <a:r>
              <a:rPr lang="en-US" altLang="zh-CN" dirty="0">
                <a:latin typeface="Arial" panose="020B0604020202020204" pitchFamily="34" charset="0"/>
                <a:ea typeface="宋体" panose="02010600030101010101" pitchFamily="2" charset="-122"/>
              </a:rPr>
              <a:t>[7]</a:t>
            </a:r>
          </a:p>
          <a:p>
            <a:pPr marL="1266825" lvl="4" indent="-342900">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时空特性和测距数据一致性原理</a:t>
            </a:r>
            <a:r>
              <a:rPr lang="en-US" altLang="zh-CN" dirty="0">
                <a:latin typeface="Arial" panose="020B0604020202020204" pitchFamily="34" charset="0"/>
                <a:ea typeface="宋体" panose="02010600030101010101" pitchFamily="2" charset="-122"/>
              </a:rPr>
              <a:t>[8](</a:t>
            </a:r>
            <a:r>
              <a:rPr lang="zh-CN" altLang="en-US" dirty="0">
                <a:latin typeface="Arial" panose="020B0604020202020204" pitchFamily="34" charset="0"/>
                <a:ea typeface="宋体" panose="02010600030101010101" pitchFamily="2" charset="-122"/>
              </a:rPr>
              <a:t>虫洞攻击</a:t>
            </a:r>
            <a:r>
              <a:rPr lang="en-US" altLang="zh-CN" dirty="0">
                <a:latin typeface="Arial" panose="020B0604020202020204" pitchFamily="34" charset="0"/>
                <a:ea typeface="宋体" panose="02010600030101010101" pitchFamily="2" charset="-122"/>
              </a:rPr>
              <a:t>)</a:t>
            </a:r>
          </a:p>
        </p:txBody>
      </p:sp>
      <p:sp>
        <p:nvSpPr>
          <p:cNvPr id="2" name="灯片编号占位符 11">
            <a:extLst>
              <a:ext uri="{FF2B5EF4-FFF2-40B4-BE49-F238E27FC236}">
                <a16:creationId xmlns:a16="http://schemas.microsoft.com/office/drawing/2014/main" id="{EDFBA6FD-B7A0-49C7-B983-5594CE668C43}"/>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148</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19792619"/>
      </p:ext>
    </p:extLst>
  </p:cSld>
  <p:clrMapOvr>
    <a:masterClrMapping/>
  </p:clrMapOvr>
  <p:transition advTm="16782"/>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3.4 </a:t>
            </a:r>
            <a:r>
              <a:rPr lang="zh-CN" altLang="en-US" sz="3600" dirty="0"/>
              <a:t>无线传感器网络定位技术</a:t>
            </a:r>
          </a:p>
        </p:txBody>
      </p:sp>
      <p:sp>
        <p:nvSpPr>
          <p:cNvPr id="279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95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3.4.6 </a:t>
            </a:r>
            <a:r>
              <a:rPr lang="zh-CN" altLang="en-US" sz="2400" b="1" dirty="0">
                <a:latin typeface="黑体" panose="02010609060101010101" pitchFamily="49" charset="-122"/>
                <a:ea typeface="黑体" panose="02010609060101010101" pitchFamily="49" charset="-122"/>
              </a:rPr>
              <a:t>几种典型的安全定位协议的综合性能比较</a:t>
            </a:r>
          </a:p>
        </p:txBody>
      </p:sp>
      <p:sp>
        <p:nvSpPr>
          <p:cNvPr id="27955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 name="矩形 2"/>
          <p:cNvSpPr/>
          <p:nvPr/>
        </p:nvSpPr>
        <p:spPr>
          <a:xfrm>
            <a:off x="460375" y="2564904"/>
            <a:ext cx="7854905" cy="1938992"/>
          </a:xfrm>
          <a:prstGeom prst="rect">
            <a:avLst/>
          </a:prstGeom>
        </p:spPr>
        <p:txBody>
          <a:bodyPr wrap="square">
            <a:spAutoFit/>
          </a:bodyPr>
          <a:lstStyle/>
          <a:p>
            <a:pPr marL="574675" lvl="1" indent="-342900">
              <a:buFont typeface="Wingdings" panose="05000000000000000000" pitchFamily="2" charset="2"/>
              <a:buChar char="u"/>
            </a:pPr>
            <a:r>
              <a:rPr lang="zh-CN" altLang="en-US" sz="2400" dirty="0"/>
              <a:t>在多种条件下恒量，没有一种算法是最优的。对于不同的设计目标，这几种算法中每一种算法在某一特定的条件下会优于其他的算法，而且，每一种算法还有一定优化和提升的空间。</a:t>
            </a:r>
            <a:r>
              <a:rPr lang="zh-CN" altLang="en-US" sz="2400" b="1" dirty="0">
                <a:solidFill>
                  <a:srgbClr val="FF0000"/>
                </a:solidFill>
              </a:rPr>
              <a:t>综合多种算法设计出来的安全定位系统，将是更优的</a:t>
            </a:r>
            <a:r>
              <a:rPr lang="zh-CN" altLang="en-US" sz="2400" dirty="0"/>
              <a:t>。</a:t>
            </a:r>
          </a:p>
        </p:txBody>
      </p:sp>
      <p:sp>
        <p:nvSpPr>
          <p:cNvPr id="2" name="灯片编号占位符 11">
            <a:extLst>
              <a:ext uri="{FF2B5EF4-FFF2-40B4-BE49-F238E27FC236}">
                <a16:creationId xmlns:a16="http://schemas.microsoft.com/office/drawing/2014/main" id="{21210098-5E76-4BB7-A332-695C8669D87E}"/>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149</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555752240"/>
      </p:ext>
    </p:extLst>
  </p:cSld>
  <p:clrMapOvr>
    <a:masterClrMapping/>
  </p:clrMapOvr>
  <p:transition advTm="16782"/>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3.1.5 </a:t>
            </a:r>
            <a:r>
              <a:rPr lang="zh-CN" altLang="en-US" sz="2400" b="1" dirty="0">
                <a:latin typeface="黑体" panose="02010609060101010101" pitchFamily="49" charset="-122"/>
                <a:ea typeface="黑体" panose="02010609060101010101" pitchFamily="49" charset="-122"/>
              </a:rPr>
              <a:t>传感器网络的特点</a:t>
            </a:r>
          </a:p>
        </p:txBody>
      </p:sp>
      <p:sp>
        <p:nvSpPr>
          <p:cNvPr id="6" name="矩形 3"/>
          <p:cNvSpPr>
            <a:spLocks noChangeArrowheads="1"/>
          </p:cNvSpPr>
          <p:nvPr/>
        </p:nvSpPr>
        <p:spPr bwMode="auto">
          <a:xfrm>
            <a:off x="0" y="1845979"/>
            <a:ext cx="9144000"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574675"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006475"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u"/>
              <a:defRPr/>
            </a:pPr>
            <a:r>
              <a:rPr lang="zh-CN" altLang="en-US" sz="2400" dirty="0"/>
              <a:t>节点同构，或只有少量特殊节点</a:t>
            </a:r>
          </a:p>
          <a:p>
            <a:pPr lvl="1">
              <a:buFont typeface="Wingdings" panose="05000000000000000000" pitchFamily="2" charset="2"/>
              <a:buChar char="u"/>
              <a:defRPr/>
            </a:pPr>
            <a:r>
              <a:rPr lang="zh-CN" altLang="en-US" sz="2400" dirty="0"/>
              <a:t>分布式：没有预先指定的中心，节点通过分布式算法相互协调</a:t>
            </a:r>
          </a:p>
          <a:p>
            <a:pPr lvl="1">
              <a:buFont typeface="Wingdings" panose="05000000000000000000" pitchFamily="2" charset="2"/>
              <a:buChar char="u"/>
              <a:defRPr/>
            </a:pPr>
            <a:r>
              <a:rPr lang="zh-CN" altLang="en-US" sz="2400" dirty="0"/>
              <a:t>自组织：传感器网络的部署和初始化等不需要外界干预</a:t>
            </a:r>
          </a:p>
          <a:p>
            <a:pPr lvl="1">
              <a:buFont typeface="Wingdings" panose="05000000000000000000" pitchFamily="2" charset="2"/>
              <a:buChar char="u"/>
              <a:defRPr/>
            </a:pPr>
            <a:r>
              <a:rPr lang="zh-CN" altLang="en-US" sz="2400" dirty="0"/>
              <a:t>节点资源受限，特别是能量非常有限</a:t>
            </a:r>
            <a:endParaRPr lang="en-US" altLang="zh-CN" sz="2400" dirty="0"/>
          </a:p>
          <a:p>
            <a:pPr lvl="3">
              <a:buFont typeface="Wingdings" panose="05000000000000000000" pitchFamily="2" charset="2"/>
              <a:buChar char="l"/>
              <a:defRPr/>
            </a:pPr>
            <a:r>
              <a:rPr lang="zh-CN" altLang="en-US" sz="2200" dirty="0"/>
              <a:t>大部分传感器节点靠电池供电，能量非常有限，而庞大的节点数目以及节点部署的环境（如野外、内嵌建筑物内）往往使得更换电池不可能，因此传感器节点的</a:t>
            </a:r>
            <a:r>
              <a:rPr lang="zh-CN" altLang="en-US" sz="2200" dirty="0">
                <a:solidFill>
                  <a:srgbClr val="FF0000"/>
                </a:solidFill>
              </a:rPr>
              <a:t>能量水平决定了网络的寿命</a:t>
            </a:r>
            <a:endParaRPr lang="en-US" altLang="zh-CN" sz="2200" dirty="0">
              <a:solidFill>
                <a:srgbClr val="FF0000"/>
              </a:solidFill>
            </a:endParaRPr>
          </a:p>
          <a:p>
            <a:pPr lvl="3">
              <a:buFont typeface="Wingdings" panose="05000000000000000000" pitchFamily="2" charset="2"/>
              <a:buChar char="l"/>
              <a:defRPr/>
            </a:pPr>
            <a:r>
              <a:rPr lang="zh-CN" altLang="en-US" sz="2200" dirty="0"/>
              <a:t>节点微小的体积也导致了它的</a:t>
            </a:r>
            <a:r>
              <a:rPr lang="zh-CN" altLang="en-US" sz="2200" dirty="0">
                <a:solidFill>
                  <a:srgbClr val="FF0000"/>
                </a:solidFill>
              </a:rPr>
              <a:t>计算能力和存储容量很有限</a:t>
            </a:r>
            <a:r>
              <a:rPr lang="zh-CN" altLang="en-US" sz="2200" dirty="0"/>
              <a:t>，不能进行复杂的计算和存储大量的数据</a:t>
            </a:r>
            <a:endParaRPr lang="en-US" altLang="zh-CN" sz="2200" dirty="0"/>
          </a:p>
          <a:p>
            <a:pPr lvl="3">
              <a:buFont typeface="Wingdings" panose="05000000000000000000" pitchFamily="2" charset="2"/>
              <a:buChar char="l"/>
              <a:defRPr/>
            </a:pPr>
            <a:r>
              <a:rPr lang="zh-CN" altLang="en-US" sz="2200" dirty="0"/>
              <a:t>节点的无线通信带宽通常也</a:t>
            </a:r>
            <a:r>
              <a:rPr lang="zh-CN" altLang="en-US" sz="2200" dirty="0">
                <a:solidFill>
                  <a:srgbClr val="FF0000"/>
                </a:solidFill>
              </a:rPr>
              <a:t>只有几百</a:t>
            </a:r>
            <a:r>
              <a:rPr lang="en-US" altLang="zh-CN" sz="2200" dirty="0">
                <a:solidFill>
                  <a:srgbClr val="FF0000"/>
                </a:solidFill>
              </a:rPr>
              <a:t>Kbps</a:t>
            </a:r>
          </a:p>
          <a:p>
            <a:pPr lvl="3">
              <a:buFont typeface="Wingdings" panose="05000000000000000000" pitchFamily="2" charset="2"/>
              <a:buChar char="l"/>
              <a:defRPr/>
            </a:pPr>
            <a:r>
              <a:rPr lang="zh-CN" altLang="en-US" sz="2200" dirty="0"/>
              <a:t>传感器网络中各种协议及算法的设计都必须以</a:t>
            </a:r>
            <a:r>
              <a:rPr lang="zh-CN" altLang="en-US" sz="2200" b="1" dirty="0">
                <a:solidFill>
                  <a:srgbClr val="FF0000"/>
                </a:solidFill>
              </a:rPr>
              <a:t>节能</a:t>
            </a:r>
            <a:r>
              <a:rPr lang="zh-CN" altLang="en-US" sz="2200" dirty="0"/>
              <a:t>为第一要旨，其中特别重要的是要尽量减少网络中的通信量，因为通信消耗的能量最大</a:t>
            </a:r>
            <a:endParaRPr lang="zh-CN" altLang="en-US" sz="2400" dirty="0"/>
          </a:p>
        </p:txBody>
      </p:sp>
      <p:sp>
        <p:nvSpPr>
          <p:cNvPr id="2" name="灯片编号占位符 11">
            <a:extLst>
              <a:ext uri="{FF2B5EF4-FFF2-40B4-BE49-F238E27FC236}">
                <a16:creationId xmlns:a16="http://schemas.microsoft.com/office/drawing/2014/main" id="{B0604CA7-1E14-44D8-B12F-DF876A32312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15</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737574993"/>
      </p:ext>
    </p:extLst>
  </p:cSld>
  <p:clrMapOvr>
    <a:masterClrMapping/>
  </p:clrMapOvr>
  <p:transition advTm="16782"/>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zh-CN" altLang="en-US" sz="3600" dirty="0"/>
              <a:t>第二次作业（</a:t>
            </a:r>
            <a:r>
              <a:rPr lang="en-US" altLang="zh-CN" sz="3600" dirty="0"/>
              <a:t>1</a:t>
            </a:r>
            <a:r>
              <a:rPr lang="zh-CN" altLang="en-US" sz="3600" dirty="0"/>
              <a:t>）</a:t>
            </a:r>
          </a:p>
        </p:txBody>
      </p:sp>
      <p:sp>
        <p:nvSpPr>
          <p:cNvPr id="279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955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 name="矩形 2"/>
          <p:cNvSpPr/>
          <p:nvPr/>
        </p:nvSpPr>
        <p:spPr>
          <a:xfrm>
            <a:off x="251520" y="784297"/>
            <a:ext cx="8424936" cy="5262979"/>
          </a:xfrm>
          <a:prstGeom prst="rect">
            <a:avLst/>
          </a:prstGeom>
        </p:spPr>
        <p:txBody>
          <a:bodyPr wrap="square">
            <a:spAutoFit/>
          </a:bodyPr>
          <a:lstStyle/>
          <a:p>
            <a:pPr marL="574675" lvl="1" indent="-342900" algn="just">
              <a:buFont typeface="Wingdings" panose="05000000000000000000" pitchFamily="2" charset="2"/>
              <a:buChar char="l"/>
            </a:pPr>
            <a:r>
              <a:rPr lang="zh-CN" altLang="en-US" sz="2400" dirty="0" smtClean="0"/>
              <a:t>设计一</a:t>
            </a:r>
            <a:r>
              <a:rPr lang="zh-CN" altLang="en-US" sz="2400" dirty="0"/>
              <a:t>种</a:t>
            </a:r>
            <a:r>
              <a:rPr lang="zh-CN" altLang="en-US" sz="2400" b="1" dirty="0">
                <a:solidFill>
                  <a:srgbClr val="FF0000"/>
                </a:solidFill>
                <a:latin typeface="黑体" panose="02010609060101010101" pitchFamily="49" charset="-122"/>
                <a:ea typeface="黑体" panose="02010609060101010101" pitchFamily="49" charset="-122"/>
              </a:rPr>
              <a:t>改进</a:t>
            </a:r>
            <a:r>
              <a:rPr lang="zh-CN" altLang="en-US" sz="2400" dirty="0"/>
              <a:t>的安全路由协议</a:t>
            </a:r>
            <a:r>
              <a:rPr lang="en-US" altLang="zh-CN" sz="2400" dirty="0"/>
              <a:t>(</a:t>
            </a:r>
            <a:r>
              <a:rPr lang="zh-CN" altLang="en-US" sz="2400" dirty="0"/>
              <a:t>自主选择</a:t>
            </a:r>
            <a:r>
              <a:rPr lang="en-US" altLang="zh-CN" sz="2400" dirty="0"/>
              <a:t>)</a:t>
            </a:r>
            <a:r>
              <a:rPr lang="zh-CN" altLang="en-US" sz="2400" dirty="0"/>
              <a:t>，利用网络仿真工具</a:t>
            </a:r>
            <a:r>
              <a:rPr lang="en-US" altLang="zh-CN" sz="2400" dirty="0" smtClean="0"/>
              <a:t>NS3</a:t>
            </a:r>
            <a:r>
              <a:rPr lang="zh-CN" altLang="en-US" sz="2400" dirty="0" smtClean="0"/>
              <a:t>模拟该安全路由协议，要求</a:t>
            </a:r>
            <a:r>
              <a:rPr lang="zh-CN" altLang="en-US" sz="2400" dirty="0"/>
              <a:t>：</a:t>
            </a:r>
            <a:endParaRPr lang="en-US" altLang="zh-CN" sz="2400" dirty="0"/>
          </a:p>
          <a:p>
            <a:pPr marL="1031875" lvl="2" indent="-342900" algn="just">
              <a:buFont typeface="Wingdings" panose="05000000000000000000" pitchFamily="2" charset="2"/>
              <a:buChar char="l"/>
            </a:pPr>
            <a:r>
              <a:rPr lang="zh-CN" altLang="en-US" sz="2400" dirty="0"/>
              <a:t>建议</a:t>
            </a:r>
            <a:r>
              <a:rPr lang="en-US" altLang="zh-CN" sz="2400" dirty="0"/>
              <a:t>2</a:t>
            </a:r>
            <a:r>
              <a:rPr lang="zh-CN" altLang="en-US" sz="2400" dirty="0"/>
              <a:t>人一组（不超过</a:t>
            </a:r>
            <a:r>
              <a:rPr lang="en-US" altLang="zh-CN" sz="2400" dirty="0"/>
              <a:t>2</a:t>
            </a:r>
            <a:r>
              <a:rPr lang="zh-CN" altLang="en-US" sz="2400" dirty="0"/>
              <a:t>人</a:t>
            </a:r>
            <a:r>
              <a:rPr lang="zh-CN" altLang="en-US" sz="2400" dirty="0" smtClean="0"/>
              <a:t>）</a:t>
            </a:r>
            <a:endParaRPr lang="en-US" altLang="zh-CN" sz="2400" dirty="0" smtClean="0"/>
          </a:p>
          <a:p>
            <a:pPr marL="1031875" lvl="2" indent="-342900" algn="just">
              <a:buFont typeface="Wingdings" panose="05000000000000000000" pitchFamily="2" charset="2"/>
              <a:buChar char="l"/>
            </a:pPr>
            <a:r>
              <a:rPr lang="zh-CN" altLang="en-US" sz="2400" dirty="0" smtClean="0"/>
              <a:t>密码技术部分无需模拟</a:t>
            </a:r>
            <a:endParaRPr lang="en-US" altLang="zh-CN" sz="2400" dirty="0"/>
          </a:p>
          <a:p>
            <a:pPr marL="1031875" lvl="2" indent="-342900" algn="just">
              <a:buFont typeface="Wingdings" panose="05000000000000000000" pitchFamily="2" charset="2"/>
              <a:buChar char="l"/>
            </a:pPr>
            <a:r>
              <a:rPr lang="zh-CN" altLang="en-US" sz="2400" dirty="0"/>
              <a:t>设置仿真空间</a:t>
            </a:r>
            <a:r>
              <a:rPr lang="en-US" altLang="zh-CN" sz="2400" dirty="0"/>
              <a:t>1</a:t>
            </a:r>
            <a:r>
              <a:rPr lang="zh-CN" altLang="en-US" sz="2400" dirty="0"/>
              <a:t>*</a:t>
            </a:r>
            <a:r>
              <a:rPr lang="en-US" altLang="zh-CN" sz="2400" dirty="0"/>
              <a:t>1 KM</a:t>
            </a:r>
            <a:r>
              <a:rPr lang="en-US" altLang="zh-CN" sz="2400" baseline="30000" dirty="0"/>
              <a:t>2</a:t>
            </a:r>
            <a:endParaRPr lang="en-US" altLang="zh-CN" sz="2400" dirty="0"/>
          </a:p>
          <a:p>
            <a:pPr marL="1031875" lvl="2" indent="-342900" algn="just">
              <a:buFont typeface="Wingdings" panose="05000000000000000000" pitchFamily="2" charset="2"/>
              <a:buChar char="l"/>
            </a:pPr>
            <a:r>
              <a:rPr lang="zh-CN" altLang="en-US" sz="2400" dirty="0"/>
              <a:t>随机</a:t>
            </a:r>
            <a:r>
              <a:rPr lang="zh-CN" altLang="en-US" sz="2400" dirty="0" smtClean="0"/>
              <a:t>生成</a:t>
            </a:r>
            <a:r>
              <a:rPr lang="en-US" altLang="zh-CN" sz="2400" dirty="0" smtClean="0"/>
              <a:t>50</a:t>
            </a:r>
            <a:r>
              <a:rPr lang="zh-CN" altLang="en-US" sz="2400" dirty="0" smtClean="0"/>
              <a:t>个</a:t>
            </a:r>
            <a:r>
              <a:rPr lang="zh-CN" altLang="en-US" sz="2400" dirty="0"/>
              <a:t>对等节点（趋向于均匀分布）</a:t>
            </a:r>
            <a:endParaRPr lang="en-US" altLang="zh-CN" sz="2400" dirty="0"/>
          </a:p>
          <a:p>
            <a:pPr marL="1031875" lvl="2" indent="-342900" algn="just">
              <a:buFont typeface="Wingdings" panose="05000000000000000000" pitchFamily="2" charset="2"/>
              <a:buChar char="l"/>
            </a:pPr>
            <a:r>
              <a:rPr lang="zh-CN" altLang="en-US" sz="2400" dirty="0"/>
              <a:t>通信协议任选（如使用</a:t>
            </a:r>
            <a:r>
              <a:rPr lang="en-US" altLang="zh-CN" sz="2400" dirty="0" err="1"/>
              <a:t>Zigbee</a:t>
            </a:r>
            <a:r>
              <a:rPr lang="en-US" altLang="zh-CN" sz="2400" dirty="0"/>
              <a:t> </a:t>
            </a:r>
            <a:r>
              <a:rPr lang="zh-CN" altLang="en-US" sz="2400" dirty="0"/>
              <a:t>协议</a:t>
            </a:r>
            <a:r>
              <a:rPr lang="zh-CN" altLang="en-US" sz="2400" dirty="0" smtClean="0"/>
              <a:t>框架，</a:t>
            </a:r>
            <a:r>
              <a:rPr lang="en-US" altLang="zh-CN" sz="2400" dirty="0" smtClean="0"/>
              <a:t>802.11a</a:t>
            </a:r>
            <a:r>
              <a:rPr lang="zh-CN" altLang="en-US" sz="2400" dirty="0" smtClean="0"/>
              <a:t>）</a:t>
            </a:r>
            <a:endParaRPr lang="en-US" altLang="zh-CN" sz="2400" dirty="0"/>
          </a:p>
          <a:p>
            <a:pPr marL="1031875" lvl="2" indent="-342900" algn="just">
              <a:buFont typeface="Wingdings" panose="05000000000000000000" pitchFamily="2" charset="2"/>
              <a:buChar char="l"/>
            </a:pPr>
            <a:r>
              <a:rPr lang="zh-CN" altLang="en-US" sz="2400" dirty="0"/>
              <a:t>最大传输速率</a:t>
            </a:r>
            <a:r>
              <a:rPr lang="en-US" altLang="zh-CN" sz="2400" dirty="0"/>
              <a:t>200kb/s</a:t>
            </a:r>
            <a:r>
              <a:rPr lang="zh-CN" altLang="en-US" sz="2400" dirty="0"/>
              <a:t>，最大通信</a:t>
            </a:r>
            <a:r>
              <a:rPr lang="zh-CN" altLang="en-US" sz="2400" dirty="0" smtClean="0"/>
              <a:t>距离</a:t>
            </a:r>
            <a:r>
              <a:rPr lang="en-US" altLang="zh-CN" sz="2400" dirty="0" smtClean="0"/>
              <a:t>150m</a:t>
            </a:r>
            <a:r>
              <a:rPr lang="zh-CN" altLang="en-US" sz="2400" dirty="0"/>
              <a:t>，源节点与目标节点间距</a:t>
            </a:r>
            <a:r>
              <a:rPr lang="en-US" altLang="zh-CN" sz="2400" dirty="0"/>
              <a:t>1KM</a:t>
            </a:r>
            <a:r>
              <a:rPr lang="zh-CN" altLang="en-US" sz="2400" dirty="0"/>
              <a:t>以上。</a:t>
            </a:r>
            <a:endParaRPr lang="en-US" altLang="zh-CN" sz="2400" dirty="0"/>
          </a:p>
          <a:p>
            <a:pPr marL="1031875" lvl="2" indent="-342900" algn="just">
              <a:buFont typeface="Wingdings" panose="05000000000000000000" pitchFamily="2" charset="2"/>
              <a:buChar char="l"/>
            </a:pPr>
            <a:r>
              <a:rPr lang="zh-CN" altLang="en-US" sz="2400" dirty="0">
                <a:solidFill>
                  <a:srgbClr val="0070C0"/>
                </a:solidFill>
              </a:rPr>
              <a:t>该路由协议</a:t>
            </a:r>
            <a:r>
              <a:rPr lang="zh-CN" altLang="en-US" sz="2400" dirty="0" smtClean="0">
                <a:solidFill>
                  <a:srgbClr val="0070C0"/>
                </a:solidFill>
              </a:rPr>
              <a:t>可抵抗丢</a:t>
            </a:r>
            <a:r>
              <a:rPr lang="zh-CN" altLang="en-US" sz="2400" dirty="0">
                <a:solidFill>
                  <a:srgbClr val="0070C0"/>
                </a:solidFill>
              </a:rPr>
              <a:t>包、中间辅助节点中途损坏，可考虑多路径（至少考虑一种环境，此部分</a:t>
            </a:r>
            <a:r>
              <a:rPr lang="en-US" altLang="zh-CN" sz="2400" dirty="0">
                <a:solidFill>
                  <a:srgbClr val="0070C0"/>
                </a:solidFill>
              </a:rPr>
              <a:t>10</a:t>
            </a:r>
            <a:r>
              <a:rPr lang="zh-CN" altLang="en-US" sz="2400" dirty="0">
                <a:solidFill>
                  <a:srgbClr val="0070C0"/>
                </a:solidFill>
              </a:rPr>
              <a:t>分）</a:t>
            </a:r>
            <a:endParaRPr lang="en-US" altLang="zh-CN" sz="2400" dirty="0">
              <a:solidFill>
                <a:srgbClr val="0070C0"/>
              </a:solidFill>
            </a:endParaRPr>
          </a:p>
          <a:p>
            <a:pPr marL="1031875" lvl="2" indent="-342900" algn="just">
              <a:buFont typeface="Wingdings" panose="05000000000000000000" pitchFamily="2" charset="2"/>
              <a:buChar char="l"/>
            </a:pPr>
            <a:r>
              <a:rPr lang="zh-CN" altLang="en-US" sz="2400" dirty="0">
                <a:solidFill>
                  <a:srgbClr val="0070C0"/>
                </a:solidFill>
              </a:rPr>
              <a:t>计算总丢包率（需给出丢包率计算公式，提示每个点实际收包数</a:t>
            </a:r>
            <a:r>
              <a:rPr lang="en-US" altLang="zh-CN" sz="2400" dirty="0">
                <a:solidFill>
                  <a:srgbClr val="0070C0"/>
                </a:solidFill>
              </a:rPr>
              <a:t>/</a:t>
            </a:r>
            <a:r>
              <a:rPr lang="zh-CN" altLang="en-US" sz="2400" dirty="0">
                <a:solidFill>
                  <a:srgbClr val="0070C0"/>
                </a:solidFill>
              </a:rPr>
              <a:t>理论收包数）</a:t>
            </a:r>
            <a:endParaRPr lang="en-US" altLang="zh-CN" sz="2400" dirty="0">
              <a:solidFill>
                <a:srgbClr val="0070C0"/>
              </a:solidFill>
            </a:endParaRPr>
          </a:p>
          <a:p>
            <a:pPr marL="1031875" lvl="2" indent="-342900" algn="just">
              <a:buFont typeface="Wingdings" panose="05000000000000000000" pitchFamily="2" charset="2"/>
              <a:buChar char="l"/>
            </a:pPr>
            <a:r>
              <a:rPr lang="zh-CN" altLang="en-US" sz="2400" dirty="0"/>
              <a:t>数据量</a:t>
            </a:r>
            <a:r>
              <a:rPr lang="en-US" altLang="zh-CN" sz="2400" dirty="0"/>
              <a:t>1MB</a:t>
            </a:r>
            <a:r>
              <a:rPr lang="zh-CN" altLang="en-US" sz="2400" dirty="0"/>
              <a:t>，协作传输，并尽可能的提高传输效率</a:t>
            </a:r>
            <a:endParaRPr lang="en-US" altLang="zh-CN" sz="2400" dirty="0"/>
          </a:p>
        </p:txBody>
      </p:sp>
      <p:sp>
        <p:nvSpPr>
          <p:cNvPr id="6" name="灯片编号占位符 11">
            <a:extLst>
              <a:ext uri="{FF2B5EF4-FFF2-40B4-BE49-F238E27FC236}">
                <a16:creationId xmlns:a16="http://schemas.microsoft.com/office/drawing/2014/main" id="{21210098-5E76-4BB7-A332-695C8669D87E}"/>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150</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603803152"/>
      </p:ext>
    </p:extLst>
  </p:cSld>
  <p:clrMapOvr>
    <a:masterClrMapping/>
  </p:clrMapOvr>
  <p:transition advTm="16782"/>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zh-CN" altLang="en-US" sz="3600" dirty="0"/>
              <a:t>第二次作业（</a:t>
            </a:r>
            <a:r>
              <a:rPr lang="en-US" altLang="zh-CN" sz="3600" dirty="0"/>
              <a:t>2</a:t>
            </a:r>
            <a:r>
              <a:rPr lang="zh-CN" altLang="en-US" sz="3600" dirty="0"/>
              <a:t>）</a:t>
            </a:r>
          </a:p>
        </p:txBody>
      </p:sp>
      <p:sp>
        <p:nvSpPr>
          <p:cNvPr id="279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955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 name="矩形 2"/>
          <p:cNvSpPr/>
          <p:nvPr/>
        </p:nvSpPr>
        <p:spPr>
          <a:xfrm>
            <a:off x="0" y="2282096"/>
            <a:ext cx="9144000" cy="3046988"/>
          </a:xfrm>
          <a:prstGeom prst="rect">
            <a:avLst/>
          </a:prstGeom>
        </p:spPr>
        <p:txBody>
          <a:bodyPr wrap="square">
            <a:spAutoFit/>
          </a:bodyPr>
          <a:lstStyle/>
          <a:p>
            <a:pPr marL="574675" lvl="1" indent="-342900" algn="just">
              <a:buFont typeface="Wingdings" panose="05000000000000000000" pitchFamily="2" charset="2"/>
              <a:buChar char="l"/>
            </a:pPr>
            <a:r>
              <a:rPr lang="zh-CN" altLang="en-US" sz="2400" dirty="0">
                <a:solidFill>
                  <a:srgbClr val="0070C0"/>
                </a:solidFill>
                <a:latin typeface="黑体" panose="02010609060101010101" pitchFamily="49" charset="-122"/>
                <a:ea typeface="黑体" panose="02010609060101010101" pitchFamily="49" charset="-122"/>
              </a:rPr>
              <a:t>结合上题安全路由技术，设计无线传感器网络数据安全聚合协议，并用</a:t>
            </a:r>
            <a:r>
              <a:rPr lang="en-US" altLang="zh-CN" sz="2400" dirty="0">
                <a:solidFill>
                  <a:srgbClr val="0070C0"/>
                </a:solidFill>
                <a:latin typeface="黑体" panose="02010609060101010101" pitchFamily="49" charset="-122"/>
                <a:ea typeface="黑体" panose="02010609060101010101" pitchFamily="49" charset="-122"/>
              </a:rPr>
              <a:t>NS3</a:t>
            </a:r>
            <a:r>
              <a:rPr lang="zh-CN" altLang="en-US" sz="2400" dirty="0">
                <a:solidFill>
                  <a:srgbClr val="0070C0"/>
                </a:solidFill>
                <a:latin typeface="黑体" panose="02010609060101010101" pitchFamily="49" charset="-122"/>
                <a:ea typeface="黑体" panose="02010609060101010101" pitchFamily="49" charset="-122"/>
              </a:rPr>
              <a:t>进行模拟（应用背景自拟）</a:t>
            </a:r>
            <a:endParaRPr lang="en-US" altLang="zh-CN" sz="2400" dirty="0">
              <a:solidFill>
                <a:srgbClr val="0070C0"/>
              </a:solidFill>
              <a:latin typeface="黑体" panose="02010609060101010101" pitchFamily="49" charset="-122"/>
              <a:ea typeface="黑体" panose="02010609060101010101" pitchFamily="49" charset="-122"/>
            </a:endParaRPr>
          </a:p>
          <a:p>
            <a:pPr marL="574675" lvl="1" indent="-342900" algn="just">
              <a:buFont typeface="Wingdings" panose="05000000000000000000" pitchFamily="2" charset="2"/>
              <a:buChar char="l"/>
            </a:pPr>
            <a:endParaRPr lang="en-US" altLang="zh-CN" sz="2400" b="1" dirty="0">
              <a:solidFill>
                <a:srgbClr val="FF0000"/>
              </a:solidFill>
              <a:latin typeface="黑体" panose="02010609060101010101" pitchFamily="49" charset="-122"/>
              <a:ea typeface="黑体" panose="02010609060101010101" pitchFamily="49" charset="-122"/>
            </a:endParaRPr>
          </a:p>
          <a:p>
            <a:pPr marL="574675" lvl="1" indent="-342900" algn="just">
              <a:buFont typeface="Wingdings" panose="05000000000000000000" pitchFamily="2" charset="2"/>
              <a:buChar char="l"/>
            </a:pPr>
            <a:r>
              <a:rPr lang="zh-CN" altLang="en-US" sz="2400" b="1" dirty="0">
                <a:solidFill>
                  <a:srgbClr val="FF0000"/>
                </a:solidFill>
                <a:latin typeface="黑体" panose="02010609060101010101" pitchFamily="49" charset="-122"/>
                <a:ea typeface="黑体" panose="02010609060101010101" pitchFamily="49" charset="-122"/>
              </a:rPr>
              <a:t>以上题目二选一，黑色字体部分为共同要求</a:t>
            </a:r>
            <a:endParaRPr lang="en-US" altLang="zh-CN" sz="2400" b="1" dirty="0">
              <a:solidFill>
                <a:srgbClr val="FF0000"/>
              </a:solidFill>
              <a:latin typeface="黑体" panose="02010609060101010101" pitchFamily="49" charset="-122"/>
              <a:ea typeface="黑体" panose="02010609060101010101" pitchFamily="49" charset="-122"/>
            </a:endParaRPr>
          </a:p>
          <a:p>
            <a:pPr marL="574675" lvl="1" indent="-342900" algn="just">
              <a:buFont typeface="Wingdings" panose="05000000000000000000" pitchFamily="2" charset="2"/>
              <a:buChar char="l"/>
            </a:pPr>
            <a:r>
              <a:rPr lang="zh-CN" altLang="en-US" sz="2400" b="1" dirty="0">
                <a:solidFill>
                  <a:srgbClr val="FF0000"/>
                </a:solidFill>
                <a:latin typeface="黑体" panose="02010609060101010101" pitchFamily="49" charset="-122"/>
                <a:ea typeface="黑体" panose="02010609060101010101" pitchFamily="49" charset="-122"/>
              </a:rPr>
              <a:t>实验报告注明分工情况，实现原理等</a:t>
            </a:r>
            <a:endParaRPr lang="en-US" altLang="zh-CN" sz="2400" b="1" dirty="0">
              <a:solidFill>
                <a:srgbClr val="FF0000"/>
              </a:solidFill>
              <a:latin typeface="黑体" panose="02010609060101010101" pitchFamily="49" charset="-122"/>
              <a:ea typeface="黑体" panose="02010609060101010101" pitchFamily="49" charset="-122"/>
            </a:endParaRPr>
          </a:p>
          <a:p>
            <a:pPr marL="574675" lvl="1" indent="-342900" algn="just">
              <a:buFont typeface="Wingdings" panose="05000000000000000000" pitchFamily="2" charset="2"/>
              <a:buChar char="l"/>
            </a:pPr>
            <a:r>
              <a:rPr lang="zh-CN" altLang="en-US" sz="2400" b="1" dirty="0">
                <a:solidFill>
                  <a:srgbClr val="FF0000"/>
                </a:solidFill>
                <a:latin typeface="黑体" panose="02010609060101010101" pitchFamily="49" charset="-122"/>
                <a:ea typeface="黑体" panose="02010609060101010101" pitchFamily="49" charset="-122"/>
              </a:rPr>
              <a:t>提交演示录屏与实验报告</a:t>
            </a:r>
          </a:p>
          <a:p>
            <a:pPr marL="574675" lvl="1" indent="-342900" algn="just">
              <a:buFont typeface="Wingdings" panose="05000000000000000000" pitchFamily="2" charset="2"/>
              <a:buChar char="l"/>
            </a:pPr>
            <a:r>
              <a:rPr lang="en-US" altLang="zh-CN" sz="2400" b="1" dirty="0" smtClean="0">
                <a:solidFill>
                  <a:srgbClr val="FF0000"/>
                </a:solidFill>
                <a:latin typeface="黑体" panose="02010609060101010101" pitchFamily="49" charset="-122"/>
                <a:ea typeface="黑体" panose="02010609060101010101" pitchFamily="49" charset="-122"/>
              </a:rPr>
              <a:t>11</a:t>
            </a:r>
            <a:r>
              <a:rPr lang="zh-CN" altLang="en-US" sz="2400" b="1" dirty="0" smtClean="0">
                <a:solidFill>
                  <a:srgbClr val="FF0000"/>
                </a:solidFill>
                <a:latin typeface="黑体" panose="02010609060101010101" pitchFamily="49" charset="-122"/>
                <a:ea typeface="黑体" panose="02010609060101010101" pitchFamily="49" charset="-122"/>
              </a:rPr>
              <a:t>月</a:t>
            </a:r>
            <a:r>
              <a:rPr lang="en-US" altLang="zh-CN" sz="2400" b="1" dirty="0" smtClean="0">
                <a:solidFill>
                  <a:srgbClr val="FF0000"/>
                </a:solidFill>
                <a:latin typeface="黑体" panose="02010609060101010101" pitchFamily="49" charset="-122"/>
                <a:ea typeface="黑体" panose="02010609060101010101" pitchFamily="49" charset="-122"/>
              </a:rPr>
              <a:t>29</a:t>
            </a:r>
            <a:r>
              <a:rPr lang="zh-CN" altLang="en-US" sz="2400" b="1" dirty="0" smtClean="0">
                <a:solidFill>
                  <a:srgbClr val="FF0000"/>
                </a:solidFill>
                <a:latin typeface="黑体" panose="02010609060101010101" pitchFamily="49" charset="-122"/>
                <a:ea typeface="黑体" panose="02010609060101010101" pitchFamily="49" charset="-122"/>
              </a:rPr>
              <a:t>日前</a:t>
            </a:r>
            <a:r>
              <a:rPr lang="zh-CN" altLang="en-US" sz="2400" b="1" dirty="0">
                <a:solidFill>
                  <a:srgbClr val="FF0000"/>
                </a:solidFill>
                <a:latin typeface="黑体" panose="02010609060101010101" pitchFamily="49" charset="-122"/>
                <a:ea typeface="黑体" panose="02010609060101010101" pitchFamily="49" charset="-122"/>
              </a:rPr>
              <a:t>发</a:t>
            </a:r>
            <a:r>
              <a:rPr lang="zh-CN" altLang="en-US" sz="2400" b="1" dirty="0" smtClean="0">
                <a:solidFill>
                  <a:srgbClr val="FF0000"/>
                </a:solidFill>
                <a:latin typeface="黑体" panose="02010609060101010101" pitchFamily="49" charset="-122"/>
                <a:ea typeface="黑体" panose="02010609060101010101" pitchFamily="49" charset="-122"/>
              </a:rPr>
              <a:t>至</a:t>
            </a:r>
            <a:r>
              <a:rPr lang="en-US" altLang="zh-CN" sz="2400" b="1" dirty="0">
                <a:solidFill>
                  <a:srgbClr val="FF0000"/>
                </a:solidFill>
                <a:latin typeface="黑体" panose="02010609060101010101" pitchFamily="49" charset="-122"/>
                <a:ea typeface="黑体" panose="02010609060101010101" pitchFamily="49" charset="-122"/>
              </a:rPr>
              <a:t>51265902097@stu.ecnu.edu.cn</a:t>
            </a:r>
            <a:r>
              <a:rPr lang="en-US" altLang="zh-CN" sz="2400" b="1" dirty="0">
                <a:solidFill>
                  <a:srgbClr val="FF0000"/>
                </a:solidFill>
                <a:latin typeface="黑体" panose="02010609060101010101" pitchFamily="49" charset="-122"/>
                <a:ea typeface="黑体" panose="02010609060101010101" pitchFamily="49" charset="-122"/>
              </a:rPr>
              <a:t>,</a:t>
            </a:r>
            <a:r>
              <a:rPr lang="zh-CN" altLang="en-US" sz="2400" b="1" dirty="0">
                <a:solidFill>
                  <a:srgbClr val="FF0000"/>
                </a:solidFill>
                <a:latin typeface="黑体" panose="02010609060101010101" pitchFamily="49" charset="-122"/>
                <a:ea typeface="黑体" panose="02010609060101010101" pitchFamily="49" charset="-122"/>
              </a:rPr>
              <a:t>格式：第二次作业，姓名</a:t>
            </a:r>
            <a:r>
              <a:rPr lang="en-US" altLang="zh-CN" sz="2400" b="1" dirty="0">
                <a:solidFill>
                  <a:srgbClr val="FF0000"/>
                </a:solidFill>
                <a:latin typeface="黑体" panose="02010609060101010101" pitchFamily="49" charset="-122"/>
                <a:ea typeface="黑体" panose="02010609060101010101" pitchFamily="49" charset="-122"/>
              </a:rPr>
              <a:t>1</a:t>
            </a:r>
            <a:r>
              <a:rPr lang="zh-CN" altLang="en-US" sz="2400" b="1" dirty="0">
                <a:solidFill>
                  <a:srgbClr val="FF0000"/>
                </a:solidFill>
                <a:latin typeface="黑体" panose="02010609060101010101" pitchFamily="49" charset="-122"/>
                <a:ea typeface="黑体" panose="02010609060101010101" pitchFamily="49" charset="-122"/>
              </a:rPr>
              <a:t>学号</a:t>
            </a:r>
            <a:r>
              <a:rPr lang="en-US" altLang="zh-CN" sz="2400" b="1" dirty="0">
                <a:solidFill>
                  <a:srgbClr val="FF0000"/>
                </a:solidFill>
                <a:latin typeface="黑体" panose="02010609060101010101" pitchFamily="49" charset="-122"/>
                <a:ea typeface="黑体" panose="02010609060101010101" pitchFamily="49" charset="-122"/>
              </a:rPr>
              <a:t>1+</a:t>
            </a:r>
            <a:r>
              <a:rPr lang="zh-CN" altLang="en-US" sz="2400" b="1" dirty="0">
                <a:solidFill>
                  <a:srgbClr val="FF0000"/>
                </a:solidFill>
                <a:latin typeface="黑体" panose="02010609060101010101" pitchFamily="49" charset="-122"/>
                <a:ea typeface="黑体" panose="02010609060101010101" pitchFamily="49" charset="-122"/>
              </a:rPr>
              <a:t>姓名</a:t>
            </a:r>
            <a:r>
              <a:rPr lang="en-US" altLang="zh-CN" sz="2400" b="1" dirty="0">
                <a:solidFill>
                  <a:srgbClr val="FF0000"/>
                </a:solidFill>
                <a:latin typeface="黑体" panose="02010609060101010101" pitchFamily="49" charset="-122"/>
                <a:ea typeface="黑体" panose="02010609060101010101" pitchFamily="49" charset="-122"/>
              </a:rPr>
              <a:t>2</a:t>
            </a:r>
            <a:r>
              <a:rPr lang="zh-CN" altLang="en-US" sz="2400" b="1" dirty="0">
                <a:solidFill>
                  <a:srgbClr val="FF0000"/>
                </a:solidFill>
                <a:latin typeface="黑体" panose="02010609060101010101" pitchFamily="49" charset="-122"/>
                <a:ea typeface="黑体" panose="02010609060101010101" pitchFamily="49" charset="-122"/>
              </a:rPr>
              <a:t>学号</a:t>
            </a:r>
            <a:r>
              <a:rPr lang="en-US" altLang="zh-CN" sz="2400" b="1" dirty="0">
                <a:solidFill>
                  <a:srgbClr val="FF0000"/>
                </a:solidFill>
                <a:latin typeface="黑体" panose="02010609060101010101" pitchFamily="49" charset="-122"/>
                <a:ea typeface="黑体" panose="02010609060101010101" pitchFamily="49" charset="-122"/>
              </a:rPr>
              <a:t>2</a:t>
            </a:r>
            <a:endParaRPr lang="zh-CN" altLang="en-US" sz="2400" b="1" dirty="0">
              <a:solidFill>
                <a:srgbClr val="FF0000"/>
              </a:solidFill>
              <a:latin typeface="黑体" panose="02010609060101010101" pitchFamily="49" charset="-122"/>
              <a:ea typeface="黑体" panose="02010609060101010101" pitchFamily="49" charset="-122"/>
            </a:endParaRPr>
          </a:p>
        </p:txBody>
      </p:sp>
      <p:sp>
        <p:nvSpPr>
          <p:cNvPr id="6" name="灯片编号占位符 11">
            <a:extLst>
              <a:ext uri="{FF2B5EF4-FFF2-40B4-BE49-F238E27FC236}">
                <a16:creationId xmlns:a16="http://schemas.microsoft.com/office/drawing/2014/main" id="{21210098-5E76-4BB7-A332-695C8669D87E}"/>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151</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291540982"/>
      </p:ext>
    </p:extLst>
  </p:cSld>
  <p:clrMapOvr>
    <a:masterClrMapping/>
  </p:clrMapOvr>
  <p:transition advTm="16782"/>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7BFF3433-3DA6-413B-9909-AA72611C9285}"/>
              </a:ext>
            </a:extLst>
          </p:cNvPr>
          <p:cNvSpPr>
            <a:spLocks noGrp="1" noChangeArrowheads="1"/>
          </p:cNvSpPr>
          <p:nvPr>
            <p:ph type="title" idx="4294967295"/>
          </p:nvPr>
        </p:nvSpPr>
        <p:spPr/>
        <p:txBody>
          <a:bodyPr/>
          <a:lstStyle/>
          <a:p>
            <a:pPr algn="l" eaLnBrk="1" fontAlgn="auto" hangingPunct="1">
              <a:spcAft>
                <a:spcPts val="0"/>
              </a:spcAft>
              <a:defRPr/>
            </a:pPr>
            <a:r>
              <a:rPr lang="en-US" altLang="zh-CN" sz="4000" dirty="0"/>
              <a:t>    </a:t>
            </a:r>
            <a:endParaRPr lang="zh-CN" altLang="en-US" sz="4000" b="1" dirty="0"/>
          </a:p>
        </p:txBody>
      </p:sp>
      <p:sp>
        <p:nvSpPr>
          <p:cNvPr id="281603" name="Text Box 3"/>
          <p:cNvSpPr txBox="1">
            <a:spLocks noChangeArrowheads="1"/>
          </p:cNvSpPr>
          <p:nvPr/>
        </p:nvSpPr>
        <p:spPr bwMode="auto">
          <a:xfrm>
            <a:off x="1660525" y="722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81604" name="Text Box 3"/>
          <p:cNvSpPr txBox="1">
            <a:spLocks noChangeArrowheads="1"/>
          </p:cNvSpPr>
          <p:nvPr/>
        </p:nvSpPr>
        <p:spPr bwMode="auto">
          <a:xfrm>
            <a:off x="1711325" y="37163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 name="矩形 5">
            <a:extLst>
              <a:ext uri="{FF2B5EF4-FFF2-40B4-BE49-F238E27FC236}">
                <a16:creationId xmlns:a16="http://schemas.microsoft.com/office/drawing/2014/main" id="{F83A5A0D-72C0-4556-BAB0-85B5D52A7674}"/>
              </a:ext>
            </a:extLst>
          </p:cNvPr>
          <p:cNvSpPr/>
          <p:nvPr/>
        </p:nvSpPr>
        <p:spPr>
          <a:xfrm>
            <a:off x="1331913" y="2636838"/>
            <a:ext cx="6913562" cy="1016000"/>
          </a:xfrm>
          <a:prstGeom prst="rect">
            <a:avLst/>
          </a:prstGeom>
        </p:spPr>
        <p:txBody>
          <a:bodyPr>
            <a:spAutoFit/>
          </a:bodyPr>
          <a:lstStyle/>
          <a:p>
            <a:pPr algn="ctr" eaLnBrk="1" fontAlgn="auto" hangingPunct="1">
              <a:spcBef>
                <a:spcPts val="600"/>
              </a:spcBef>
              <a:spcAft>
                <a:spcPts val="0"/>
              </a:spcAft>
              <a:defRPr/>
            </a:pPr>
            <a:r>
              <a:rPr lang="zh-CN" altLang="en-US" sz="6000" kern="100" dirty="0">
                <a:solidFill>
                  <a:srgbClr val="C00000"/>
                </a:solidFill>
                <a:latin typeface="+mn-ea"/>
                <a:ea typeface="+mn-ea"/>
                <a:cs typeface="Times New Roman" panose="02020603050405020304" pitchFamily="18" charset="0"/>
              </a:rPr>
              <a:t>谢谢</a:t>
            </a:r>
            <a:r>
              <a:rPr lang="en-US" altLang="zh-CN" sz="6000" kern="100" dirty="0">
                <a:solidFill>
                  <a:srgbClr val="C00000"/>
                </a:solidFill>
                <a:latin typeface="+mn-ea"/>
                <a:ea typeface="+mn-ea"/>
                <a:cs typeface="Times New Roman" panose="02020603050405020304" pitchFamily="18" charset="0"/>
              </a:rPr>
              <a:t>!</a:t>
            </a:r>
          </a:p>
        </p:txBody>
      </p:sp>
    </p:spTree>
  </p:cSld>
  <p:clrMapOvr>
    <a:masterClrMapping/>
  </p:clrMapOvr>
  <p:transition advTm="16782"/>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3.1.5 </a:t>
            </a:r>
            <a:r>
              <a:rPr lang="zh-CN" altLang="en-US" sz="2400" b="1" dirty="0">
                <a:latin typeface="黑体" panose="02010609060101010101" pitchFamily="49" charset="-122"/>
                <a:ea typeface="黑体" panose="02010609060101010101" pitchFamily="49" charset="-122"/>
              </a:rPr>
              <a:t>传感器网络的特点</a:t>
            </a:r>
          </a:p>
        </p:txBody>
      </p:sp>
      <p:sp>
        <p:nvSpPr>
          <p:cNvPr id="6" name="矩形 3"/>
          <p:cNvSpPr>
            <a:spLocks noChangeArrowheads="1"/>
          </p:cNvSpPr>
          <p:nvPr/>
        </p:nvSpPr>
        <p:spPr bwMode="auto">
          <a:xfrm>
            <a:off x="0" y="1484784"/>
            <a:ext cx="91440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574675"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006475"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u"/>
              <a:defRPr/>
            </a:pPr>
            <a:r>
              <a:rPr lang="zh-CN" altLang="en-US" sz="2400" dirty="0"/>
              <a:t>以数据为中心的网络，节点具有数据处理的能力；</a:t>
            </a:r>
            <a:endParaRPr lang="en-US" altLang="zh-CN" sz="2400" dirty="0"/>
          </a:p>
          <a:p>
            <a:pPr lvl="3">
              <a:buFont typeface="Wingdings" panose="05000000000000000000" pitchFamily="2" charset="2"/>
              <a:buChar char="l"/>
              <a:defRPr/>
            </a:pPr>
            <a:r>
              <a:rPr lang="zh-CN" altLang="en-US" sz="2400" dirty="0"/>
              <a:t>部署无线传感器网络的目的是监视物理环境，从中获得用户感兴趣的信息，因此</a:t>
            </a:r>
            <a:r>
              <a:rPr lang="zh-CN" altLang="en-US" sz="2400" dirty="0">
                <a:solidFill>
                  <a:srgbClr val="FF0000"/>
                </a:solidFill>
              </a:rPr>
              <a:t>用户关心的是从网络中获取的信息而不是网络本身</a:t>
            </a:r>
            <a:r>
              <a:rPr lang="zh-CN" altLang="en-US" sz="2400" dirty="0"/>
              <a:t>。以数据为中心是无线传感器网络区别于传统通信网络的最大特点。</a:t>
            </a:r>
            <a:endParaRPr lang="en-US" altLang="zh-CN" sz="2400" dirty="0"/>
          </a:p>
          <a:p>
            <a:pPr lvl="3">
              <a:buFont typeface="Wingdings" panose="05000000000000000000" pitchFamily="2" charset="2"/>
              <a:buChar char="l"/>
              <a:defRPr/>
            </a:pPr>
            <a:r>
              <a:rPr lang="zh-CN" altLang="en-US" sz="2400" dirty="0"/>
              <a:t>另外，为减少冗余传输、数据融合等需要，</a:t>
            </a:r>
            <a:r>
              <a:rPr lang="zh-CN" altLang="en-US" sz="2400" dirty="0">
                <a:solidFill>
                  <a:srgbClr val="FF0000"/>
                </a:solidFill>
              </a:rPr>
              <a:t>节点具有数据处理的能力</a:t>
            </a:r>
            <a:r>
              <a:rPr lang="zh-CN" altLang="en-US" sz="2400" dirty="0"/>
              <a:t>，这也是不同于传统通信网络的特点。</a:t>
            </a:r>
          </a:p>
          <a:p>
            <a:pPr lvl="1">
              <a:buFont typeface="Wingdings" panose="05000000000000000000" pitchFamily="2" charset="2"/>
              <a:buChar char="u"/>
              <a:defRPr/>
            </a:pPr>
            <a:r>
              <a:rPr lang="zh-CN" altLang="en-US" sz="2400" dirty="0"/>
              <a:t>与应用紧密耦合的网络</a:t>
            </a:r>
            <a:endParaRPr lang="en-US" altLang="zh-CN" sz="2400" dirty="0"/>
          </a:p>
          <a:p>
            <a:pPr lvl="3">
              <a:buFont typeface="Wingdings" panose="05000000000000000000" pitchFamily="2" charset="2"/>
              <a:buChar char="l"/>
              <a:defRPr/>
            </a:pPr>
            <a:r>
              <a:rPr lang="zh-CN" altLang="en-US" sz="2400" dirty="0"/>
              <a:t>应用相关也是传感器网络区别于传统网络的一个重要特点。传感器节点有限的能力及电源供应决定了传感器网络</a:t>
            </a:r>
            <a:r>
              <a:rPr lang="zh-CN" altLang="en-US" sz="2400" dirty="0">
                <a:solidFill>
                  <a:srgbClr val="FF0000"/>
                </a:solidFill>
              </a:rPr>
              <a:t>不适宜作为一个提供通用服务的网络系统</a:t>
            </a:r>
            <a:r>
              <a:rPr lang="zh-CN" altLang="en-US" sz="2400" dirty="0"/>
              <a:t>，加上监视应用严格的实时性要求，传感器网络必须</a:t>
            </a:r>
            <a:r>
              <a:rPr lang="zh-CN" altLang="en-US" sz="2400" dirty="0">
                <a:solidFill>
                  <a:srgbClr val="FF0000"/>
                </a:solidFill>
              </a:rPr>
              <a:t>与特定应用紧密耦合</a:t>
            </a:r>
            <a:r>
              <a:rPr lang="zh-CN" altLang="en-US" sz="2400" dirty="0"/>
              <a:t>才能设计出一个高效的应用系统。 因此，跨层设计在传感器网络中是一个必然的选择。</a:t>
            </a:r>
          </a:p>
        </p:txBody>
      </p:sp>
      <p:sp>
        <p:nvSpPr>
          <p:cNvPr id="2" name="灯片编号占位符 11">
            <a:extLst>
              <a:ext uri="{FF2B5EF4-FFF2-40B4-BE49-F238E27FC236}">
                <a16:creationId xmlns:a16="http://schemas.microsoft.com/office/drawing/2014/main" id="{14D215CE-BBCA-48ED-B0B9-418D4D452076}"/>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16</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954361748"/>
      </p:ext>
    </p:extLst>
  </p:cSld>
  <p:clrMapOvr>
    <a:masterClrMapping/>
  </p:clrMapOvr>
  <p:transition advTm="16782"/>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3.1.6 </a:t>
            </a:r>
            <a:r>
              <a:rPr lang="zh-CN" altLang="en-US" sz="2400" b="1" dirty="0">
                <a:latin typeface="黑体" panose="02010609060101010101" pitchFamily="49" charset="-122"/>
                <a:ea typeface="黑体" panose="02010609060101010101" pitchFamily="49" charset="-122"/>
              </a:rPr>
              <a:t>传感器网络与移动自组网的不同</a:t>
            </a:r>
          </a:p>
        </p:txBody>
      </p:sp>
      <p:sp>
        <p:nvSpPr>
          <p:cNvPr id="6" name="矩形 3"/>
          <p:cNvSpPr>
            <a:spLocks noChangeArrowheads="1"/>
          </p:cNvSpPr>
          <p:nvPr/>
        </p:nvSpPr>
        <p:spPr bwMode="auto">
          <a:xfrm>
            <a:off x="640016" y="1916832"/>
            <a:ext cx="8472016"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574675"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006475"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u"/>
              <a:defRPr/>
            </a:pPr>
            <a:r>
              <a:rPr lang="zh-CN" altLang="en-US" sz="2400" dirty="0"/>
              <a:t>节点规模：</a:t>
            </a:r>
          </a:p>
          <a:p>
            <a:pPr lvl="3">
              <a:buFont typeface="Wingdings" panose="05000000000000000000" pitchFamily="2" charset="2"/>
              <a:buChar char="l"/>
              <a:defRPr/>
            </a:pPr>
            <a:r>
              <a:rPr lang="zh-CN" altLang="en-US" sz="2200" dirty="0"/>
              <a:t>移动自组网：节点数量通常在几十或上百</a:t>
            </a:r>
          </a:p>
          <a:p>
            <a:pPr lvl="3">
              <a:buFont typeface="Wingdings" panose="05000000000000000000" pitchFamily="2" charset="2"/>
              <a:buChar char="l"/>
              <a:defRPr/>
            </a:pPr>
            <a:r>
              <a:rPr lang="zh-CN" altLang="en-US" sz="2200" dirty="0"/>
              <a:t>传感器网络：节点数目往往高出好几个数量级</a:t>
            </a:r>
          </a:p>
          <a:p>
            <a:pPr lvl="1">
              <a:buFont typeface="Wingdings" panose="05000000000000000000" pitchFamily="2" charset="2"/>
              <a:buChar char="u"/>
              <a:defRPr/>
            </a:pPr>
            <a:r>
              <a:rPr lang="zh-CN" altLang="en-US" sz="2400" dirty="0"/>
              <a:t>节点密度：</a:t>
            </a:r>
          </a:p>
          <a:p>
            <a:pPr lvl="3">
              <a:buFont typeface="Wingdings" panose="05000000000000000000" pitchFamily="2" charset="2"/>
              <a:buChar char="l"/>
              <a:defRPr/>
            </a:pPr>
            <a:r>
              <a:rPr lang="zh-CN" altLang="en-US" sz="2200" dirty="0"/>
              <a:t>移动自组网：小</a:t>
            </a:r>
          </a:p>
          <a:p>
            <a:pPr lvl="3">
              <a:buFont typeface="Wingdings" panose="05000000000000000000" pitchFamily="2" charset="2"/>
              <a:buChar char="l"/>
              <a:defRPr/>
            </a:pPr>
            <a:r>
              <a:rPr lang="zh-CN" altLang="en-US" sz="2200" dirty="0"/>
              <a:t>传感器网络：大（冗余部署的结果）</a:t>
            </a:r>
          </a:p>
          <a:p>
            <a:pPr lvl="1">
              <a:buFont typeface="Wingdings" panose="05000000000000000000" pitchFamily="2" charset="2"/>
              <a:buChar char="u"/>
              <a:defRPr/>
            </a:pPr>
            <a:r>
              <a:rPr lang="zh-CN" altLang="en-US" sz="2400" dirty="0"/>
              <a:t>拓扑变化的原因：</a:t>
            </a:r>
          </a:p>
          <a:p>
            <a:pPr lvl="3">
              <a:buFont typeface="Wingdings" panose="05000000000000000000" pitchFamily="2" charset="2"/>
              <a:buChar char="l"/>
              <a:defRPr/>
            </a:pPr>
            <a:r>
              <a:rPr lang="zh-CN" altLang="en-US" sz="2200" dirty="0"/>
              <a:t>移动自组网：节点运动</a:t>
            </a:r>
          </a:p>
          <a:p>
            <a:pPr lvl="3">
              <a:buFont typeface="Wingdings" panose="05000000000000000000" pitchFamily="2" charset="2"/>
              <a:buChar char="l"/>
              <a:defRPr/>
            </a:pPr>
            <a:r>
              <a:rPr lang="zh-CN" altLang="en-US" sz="2200" dirty="0"/>
              <a:t>传感器网络：节点休眠调度、环境干扰或节点故障引起</a:t>
            </a:r>
          </a:p>
          <a:p>
            <a:pPr lvl="1">
              <a:buFont typeface="Wingdings" panose="05000000000000000000" pitchFamily="2" charset="2"/>
              <a:buChar char="u"/>
              <a:defRPr/>
            </a:pPr>
            <a:r>
              <a:rPr lang="zh-CN" altLang="en-US" sz="2400" dirty="0"/>
              <a:t>节点处理能力：</a:t>
            </a:r>
          </a:p>
          <a:p>
            <a:pPr lvl="3">
              <a:buFont typeface="Wingdings" panose="05000000000000000000" pitchFamily="2" charset="2"/>
              <a:buChar char="l"/>
              <a:defRPr/>
            </a:pPr>
            <a:r>
              <a:rPr lang="zh-CN" altLang="en-US" sz="2200" dirty="0"/>
              <a:t>移动自组网：较强</a:t>
            </a:r>
          </a:p>
          <a:p>
            <a:pPr lvl="3">
              <a:buFont typeface="Wingdings" panose="05000000000000000000" pitchFamily="2" charset="2"/>
              <a:buChar char="l"/>
              <a:defRPr/>
            </a:pPr>
            <a:r>
              <a:rPr lang="zh-CN" altLang="en-US" sz="2200" dirty="0"/>
              <a:t>传感器网络：十分有限</a:t>
            </a:r>
          </a:p>
        </p:txBody>
      </p:sp>
      <p:sp>
        <p:nvSpPr>
          <p:cNvPr id="2" name="灯片编号占位符 11">
            <a:extLst>
              <a:ext uri="{FF2B5EF4-FFF2-40B4-BE49-F238E27FC236}">
                <a16:creationId xmlns:a16="http://schemas.microsoft.com/office/drawing/2014/main" id="{2EBC7021-2BCD-43B5-903B-DD16E0F76687}"/>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17</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04990062"/>
      </p:ext>
    </p:extLst>
  </p:cSld>
  <p:clrMapOvr>
    <a:masterClrMapping/>
  </p:clrMapOvr>
  <p:transition advTm="16782"/>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3.1.7 </a:t>
            </a:r>
            <a:r>
              <a:rPr lang="zh-CN" altLang="en-US" sz="2400" b="1" dirty="0">
                <a:latin typeface="黑体" panose="02010609060101010101" pitchFamily="49" charset="-122"/>
                <a:ea typeface="黑体" panose="02010609060101010101" pitchFamily="49" charset="-122"/>
              </a:rPr>
              <a:t>传感器网络的应用</a:t>
            </a:r>
          </a:p>
        </p:txBody>
      </p:sp>
      <p:sp>
        <p:nvSpPr>
          <p:cNvPr id="6" name="矩形 3"/>
          <p:cNvSpPr>
            <a:spLocks noChangeArrowheads="1"/>
          </p:cNvSpPr>
          <p:nvPr/>
        </p:nvSpPr>
        <p:spPr bwMode="auto">
          <a:xfrm>
            <a:off x="335992" y="1916832"/>
            <a:ext cx="7620384"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574675"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006475"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u"/>
              <a:defRPr/>
            </a:pPr>
            <a:r>
              <a:rPr lang="zh-CN" altLang="en-US" sz="2400" dirty="0"/>
              <a:t>传感器网络在环境监视方面的优势：</a:t>
            </a:r>
          </a:p>
          <a:p>
            <a:pPr lvl="3">
              <a:buFont typeface="Wingdings" panose="05000000000000000000" pitchFamily="2" charset="2"/>
              <a:buChar char="l"/>
              <a:defRPr/>
            </a:pPr>
            <a:r>
              <a:rPr lang="zh-CN" altLang="en-US" sz="2200" dirty="0"/>
              <a:t>通过在物理环境中部署大量廉价的智能传感器节点，可以获得长时间、近距离、高分辨率的环境数据，这是传统监视设备无法得到的。</a:t>
            </a:r>
          </a:p>
          <a:p>
            <a:pPr lvl="3">
              <a:buFont typeface="Wingdings" panose="05000000000000000000" pitchFamily="2" charset="2"/>
              <a:buChar char="l"/>
              <a:defRPr/>
            </a:pPr>
            <a:r>
              <a:rPr lang="zh-CN" altLang="en-US" sz="2200" dirty="0"/>
              <a:t>传感器节点计算和存储能力允许节点执行数据过滤、数据压缩等操作，也可以执行一些应用特定的处理任务。</a:t>
            </a:r>
          </a:p>
          <a:p>
            <a:pPr lvl="3">
              <a:buFont typeface="Wingdings" panose="05000000000000000000" pitchFamily="2" charset="2"/>
              <a:buChar char="l"/>
              <a:defRPr/>
            </a:pPr>
            <a:r>
              <a:rPr lang="zh-CN" altLang="en-US" sz="2200" dirty="0"/>
              <a:t>节点之间的通信能力允许节点之间协同完成更复杂的任务，如目标跟踪。</a:t>
            </a:r>
          </a:p>
          <a:p>
            <a:pPr lvl="3">
              <a:buFont typeface="Wingdings" panose="05000000000000000000" pitchFamily="2" charset="2"/>
              <a:buChar char="l"/>
              <a:defRPr/>
            </a:pPr>
            <a:r>
              <a:rPr lang="zh-CN" altLang="en-US" sz="2200" dirty="0"/>
              <a:t>通过任务的重新分配可以改变传感器网络的用途</a:t>
            </a:r>
            <a:r>
              <a:rPr lang="zh-CN" altLang="en-US" sz="2400" dirty="0"/>
              <a:t>。</a:t>
            </a:r>
          </a:p>
        </p:txBody>
      </p:sp>
      <p:sp>
        <p:nvSpPr>
          <p:cNvPr id="2" name="灯片编号占位符 11">
            <a:extLst>
              <a:ext uri="{FF2B5EF4-FFF2-40B4-BE49-F238E27FC236}">
                <a16:creationId xmlns:a16="http://schemas.microsoft.com/office/drawing/2014/main" id="{12E106EC-60F9-46D3-B7FA-3C5E6E72E40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18</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72010950"/>
      </p:ext>
    </p:extLst>
  </p:cSld>
  <p:clrMapOvr>
    <a:masterClrMapping/>
  </p:clrMapOvr>
  <p:transition advTm="16782"/>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3.1.7 </a:t>
            </a:r>
            <a:r>
              <a:rPr lang="zh-CN" altLang="en-US" sz="2400" b="1" dirty="0">
                <a:latin typeface="黑体" panose="02010609060101010101" pitchFamily="49" charset="-122"/>
                <a:ea typeface="黑体" panose="02010609060101010101" pitchFamily="49" charset="-122"/>
              </a:rPr>
              <a:t>传感器网络的应用</a:t>
            </a:r>
          </a:p>
        </p:txBody>
      </p:sp>
      <p:sp>
        <p:nvSpPr>
          <p:cNvPr id="6" name="矩形 3"/>
          <p:cNvSpPr>
            <a:spLocks noChangeArrowheads="1"/>
          </p:cNvSpPr>
          <p:nvPr/>
        </p:nvSpPr>
        <p:spPr bwMode="auto">
          <a:xfrm>
            <a:off x="3059832" y="3382794"/>
            <a:ext cx="3552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574675"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006475"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31775" lvl="1" indent="0">
              <a:defRPr/>
            </a:pPr>
            <a:r>
              <a:rPr lang="zh-CN" altLang="en-US" sz="2400" dirty="0"/>
              <a:t>是否可以举例？</a:t>
            </a:r>
          </a:p>
        </p:txBody>
      </p:sp>
      <p:sp>
        <p:nvSpPr>
          <p:cNvPr id="2" name="灯片编号占位符 11">
            <a:extLst>
              <a:ext uri="{FF2B5EF4-FFF2-40B4-BE49-F238E27FC236}">
                <a16:creationId xmlns:a16="http://schemas.microsoft.com/office/drawing/2014/main" id="{12E106EC-60F9-46D3-B7FA-3C5E6E72E40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19</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39111658"/>
      </p:ext>
    </p:extLst>
  </p:cSld>
  <p:clrMapOvr>
    <a:masterClrMapping/>
  </p:clrMapOvr>
  <p:transition advTm="16782"/>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3A54B681-D1F6-4BA1-A554-7A0D1B878D43}"/>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第三章  无线传感器网络安全</a:t>
            </a:r>
            <a:endParaRPr lang="zh-CN" altLang="en-US" sz="4000" dirty="0">
              <a:latin typeface="黑体" panose="02010609060101010101" pitchFamily="49" charset="-122"/>
              <a:ea typeface="黑体" panose="02010609060101010101" pitchFamily="49" charset="-122"/>
            </a:endParaRPr>
          </a:p>
        </p:txBody>
      </p:sp>
      <p:grpSp>
        <p:nvGrpSpPr>
          <p:cNvPr id="11267" name="组合 1"/>
          <p:cNvGrpSpPr>
            <a:grpSpLocks/>
          </p:cNvGrpSpPr>
          <p:nvPr/>
        </p:nvGrpSpPr>
        <p:grpSpPr bwMode="auto">
          <a:xfrm>
            <a:off x="1907704" y="2431342"/>
            <a:ext cx="4724400" cy="1044575"/>
            <a:chOff x="2286000" y="2889056"/>
            <a:chExt cx="4724400" cy="1044000"/>
          </a:xfrm>
        </p:grpSpPr>
        <p:sp>
          <p:nvSpPr>
            <p:cNvPr id="27"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8"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9"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路由技术</a:t>
              </a:r>
            </a:p>
          </p:txBody>
        </p:sp>
        <p:sp>
          <p:nvSpPr>
            <p:cNvPr id="30"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633811" y="3178974"/>
              <a:ext cx="354013" cy="45720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2</a:t>
              </a:r>
            </a:p>
          </p:txBody>
        </p:sp>
      </p:grpSp>
      <p:grpSp>
        <p:nvGrpSpPr>
          <p:cNvPr id="11269" name="组合 1"/>
          <p:cNvGrpSpPr>
            <a:grpSpLocks/>
          </p:cNvGrpSpPr>
          <p:nvPr/>
        </p:nvGrpSpPr>
        <p:grpSpPr bwMode="auto">
          <a:xfrm>
            <a:off x="1891432" y="3760797"/>
            <a:ext cx="4724400" cy="1044575"/>
            <a:chOff x="2286000" y="2889056"/>
            <a:chExt cx="4724400" cy="1044000"/>
          </a:xfrm>
        </p:grpSpPr>
        <p:sp>
          <p:nvSpPr>
            <p:cNvPr id="37"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8"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9"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聚合技术</a:t>
              </a:r>
            </a:p>
          </p:txBody>
        </p:sp>
        <p:sp>
          <p:nvSpPr>
            <p:cNvPr id="40"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632723" y="3178974"/>
              <a:ext cx="35618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3</a:t>
              </a:r>
            </a:p>
          </p:txBody>
        </p:sp>
      </p:grpSp>
      <p:grpSp>
        <p:nvGrpSpPr>
          <p:cNvPr id="11270" name="组合 1"/>
          <p:cNvGrpSpPr>
            <a:grpSpLocks/>
          </p:cNvGrpSpPr>
          <p:nvPr/>
        </p:nvGrpSpPr>
        <p:grpSpPr bwMode="auto">
          <a:xfrm>
            <a:off x="1907704" y="5090252"/>
            <a:ext cx="4724400" cy="1044575"/>
            <a:chOff x="2286000" y="2889056"/>
            <a:chExt cx="4724400" cy="1044000"/>
          </a:xfrm>
        </p:grpSpPr>
        <p:sp>
          <p:nvSpPr>
            <p:cNvPr id="47"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8"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9"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定位技术</a:t>
              </a:r>
            </a:p>
          </p:txBody>
        </p:sp>
        <p:sp>
          <p:nvSpPr>
            <p:cNvPr id="50"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632723" y="3178974"/>
              <a:ext cx="35618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4</a:t>
              </a:r>
            </a:p>
          </p:txBody>
        </p:sp>
      </p:grpSp>
      <p:grpSp>
        <p:nvGrpSpPr>
          <p:cNvPr id="23" name="组合 1"/>
          <p:cNvGrpSpPr>
            <a:grpSpLocks/>
          </p:cNvGrpSpPr>
          <p:nvPr/>
        </p:nvGrpSpPr>
        <p:grpSpPr bwMode="auto">
          <a:xfrm>
            <a:off x="1907704" y="1191241"/>
            <a:ext cx="4724400" cy="1044575"/>
            <a:chOff x="2286000" y="2889056"/>
            <a:chExt cx="4724400" cy="1044000"/>
          </a:xfrm>
        </p:grpSpPr>
        <p:sp>
          <p:nvSpPr>
            <p:cNvPr id="24"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5"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6"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概述</a:t>
              </a:r>
            </a:p>
          </p:txBody>
        </p:sp>
        <p:sp>
          <p:nvSpPr>
            <p:cNvPr id="31"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632723" y="3178974"/>
              <a:ext cx="35618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1</a:t>
              </a:r>
            </a:p>
          </p:txBody>
        </p:sp>
      </p:grpSp>
      <p:sp>
        <p:nvSpPr>
          <p:cNvPr id="2" name="灯片编号占位符 11">
            <a:extLst>
              <a:ext uri="{FF2B5EF4-FFF2-40B4-BE49-F238E27FC236}">
                <a16:creationId xmlns:a16="http://schemas.microsoft.com/office/drawing/2014/main" id="{A46FC0CE-93A1-4F6E-9CF7-9709258331DE}"/>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3.1.7 </a:t>
            </a:r>
            <a:r>
              <a:rPr lang="zh-CN" altLang="en-US" sz="2400" b="1" dirty="0">
                <a:latin typeface="黑体" panose="02010609060101010101" pitchFamily="49" charset="-122"/>
                <a:ea typeface="黑体" panose="02010609060101010101" pitchFamily="49" charset="-122"/>
              </a:rPr>
              <a:t>传感器网络的应用</a:t>
            </a:r>
          </a:p>
        </p:txBody>
      </p:sp>
      <p:sp>
        <p:nvSpPr>
          <p:cNvPr id="6" name="矩形 3"/>
          <p:cNvSpPr>
            <a:spLocks noChangeArrowheads="1"/>
          </p:cNvSpPr>
          <p:nvPr/>
        </p:nvSpPr>
        <p:spPr bwMode="auto">
          <a:xfrm>
            <a:off x="395536" y="2276872"/>
            <a:ext cx="818443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574675"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006475"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u"/>
              <a:defRPr/>
            </a:pPr>
            <a:r>
              <a:rPr lang="zh-CN" altLang="en-US" sz="2400" dirty="0"/>
              <a:t>例一：监视红杉树的小气候</a:t>
            </a:r>
            <a:endParaRPr lang="en-US" altLang="zh-CN" sz="2400" dirty="0"/>
          </a:p>
          <a:p>
            <a:pPr lvl="3">
              <a:buFont typeface="Wingdings" panose="05000000000000000000" pitchFamily="2" charset="2"/>
              <a:buChar char="l"/>
              <a:defRPr/>
            </a:pPr>
            <a:r>
              <a:rPr lang="zh-CN" altLang="en-US" sz="2200" dirty="0"/>
              <a:t>在一棵红杉树的不同位置安装无线气象站进行数据采集，如光辐射、温度、湿度、气压，形成森林气候一个样本。</a:t>
            </a:r>
          </a:p>
          <a:p>
            <a:pPr lvl="3">
              <a:buFont typeface="Wingdings" panose="05000000000000000000" pitchFamily="2" charset="2"/>
              <a:buChar char="l"/>
              <a:defRPr/>
            </a:pPr>
            <a:r>
              <a:rPr lang="zh-CN" altLang="en-US" sz="2200" dirty="0"/>
              <a:t>可在森林的不同地方（森林的中心处、迎风面、背风面、向阳面等）部署这样的传感器网络，然后利用长距离上行链路将数据发送到汇聚节点。</a:t>
            </a:r>
          </a:p>
        </p:txBody>
      </p:sp>
      <p:sp>
        <p:nvSpPr>
          <p:cNvPr id="2" name="灯片编号占位符 11">
            <a:extLst>
              <a:ext uri="{FF2B5EF4-FFF2-40B4-BE49-F238E27FC236}">
                <a16:creationId xmlns:a16="http://schemas.microsoft.com/office/drawing/2014/main" id="{4CF5A5EC-0ECA-429C-95A8-D673EE85E6F7}"/>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20</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942850751"/>
      </p:ext>
    </p:extLst>
  </p:cSld>
  <p:clrMapOvr>
    <a:masterClrMapping/>
  </p:clrMapOvr>
  <p:transition advTm="16782"/>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3.1.7 </a:t>
            </a:r>
            <a:r>
              <a:rPr lang="zh-CN" altLang="en-US" sz="2400" b="1" dirty="0">
                <a:latin typeface="黑体" panose="02010609060101010101" pitchFamily="49" charset="-122"/>
                <a:ea typeface="黑体" panose="02010609060101010101" pitchFamily="49" charset="-122"/>
              </a:rPr>
              <a:t>传感器网络的应用</a:t>
            </a:r>
          </a:p>
        </p:txBody>
      </p:sp>
      <p:sp>
        <p:nvSpPr>
          <p:cNvPr id="6" name="矩形 3"/>
          <p:cNvSpPr>
            <a:spLocks noChangeArrowheads="1"/>
          </p:cNvSpPr>
          <p:nvPr/>
        </p:nvSpPr>
        <p:spPr bwMode="auto">
          <a:xfrm>
            <a:off x="-180528" y="1556792"/>
            <a:ext cx="84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574675"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006475"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u"/>
              <a:defRPr/>
            </a:pPr>
            <a:r>
              <a:rPr lang="zh-CN" altLang="en-US" sz="2200" dirty="0"/>
              <a:t>无线气象站（如图）</a:t>
            </a:r>
          </a:p>
        </p:txBody>
      </p:sp>
      <p:pic>
        <p:nvPicPr>
          <p:cNvPr id="2" name="图片 1"/>
          <p:cNvPicPr>
            <a:picLocks noChangeAspect="1"/>
          </p:cNvPicPr>
          <p:nvPr/>
        </p:nvPicPr>
        <p:blipFill rotWithShape="1">
          <a:blip r:embed="rId3"/>
          <a:srcRect l="3152" r="29053"/>
          <a:stretch/>
        </p:blipFill>
        <p:spPr>
          <a:xfrm>
            <a:off x="4978062" y="1731963"/>
            <a:ext cx="4104457" cy="3172141"/>
          </a:xfrm>
          <a:prstGeom prst="rect">
            <a:avLst/>
          </a:prstGeom>
        </p:spPr>
      </p:pic>
      <p:sp>
        <p:nvSpPr>
          <p:cNvPr id="3" name="矩形 2"/>
          <p:cNvSpPr/>
          <p:nvPr/>
        </p:nvSpPr>
        <p:spPr>
          <a:xfrm>
            <a:off x="232666" y="1976005"/>
            <a:ext cx="4824536" cy="3693319"/>
          </a:xfrm>
          <a:prstGeom prst="rect">
            <a:avLst/>
          </a:prstGeom>
        </p:spPr>
        <p:txBody>
          <a:bodyPr wrap="square">
            <a:spAutoFit/>
          </a:bodyPr>
          <a:lstStyle/>
          <a:p>
            <a:pPr marL="285750" indent="-285750">
              <a:buFont typeface="Wingdings" panose="05000000000000000000" pitchFamily="2" charset="2"/>
              <a:buChar char="l"/>
            </a:pPr>
            <a:r>
              <a:rPr lang="zh-CN" altLang="en-US" dirty="0"/>
              <a:t>一个无线气象站装进一个胶卷盒子大小的空心圆柱体中，外面的包装是防雨的</a:t>
            </a:r>
            <a:endParaRPr lang="en-US" altLang="zh-CN" dirty="0"/>
          </a:p>
          <a:p>
            <a:pPr marL="285750" indent="-285750">
              <a:buFont typeface="Wingdings" panose="05000000000000000000" pitchFamily="2" charset="2"/>
              <a:buChar char="l"/>
            </a:pPr>
            <a:r>
              <a:rPr lang="zh-CN" altLang="en-US" dirty="0"/>
              <a:t>顶上是两个入射光传感器，测量总的太阳辐射，特别是可见光和叶绿素敏感的波段</a:t>
            </a:r>
            <a:endParaRPr lang="en-US" altLang="zh-CN" dirty="0"/>
          </a:p>
          <a:p>
            <a:pPr marL="285750" indent="-285750">
              <a:buFont typeface="Wingdings" panose="05000000000000000000" pitchFamily="2" charset="2"/>
              <a:buChar char="l"/>
            </a:pPr>
            <a:r>
              <a:rPr lang="zh-CN" altLang="en-US" dirty="0"/>
              <a:t>底部有一对相同的传感器对，测量辐射的光</a:t>
            </a:r>
            <a:endParaRPr lang="en-US" altLang="zh-CN" dirty="0"/>
          </a:p>
          <a:p>
            <a:pPr marL="285750" indent="-285750">
              <a:buFont typeface="Wingdings" panose="05000000000000000000" pitchFamily="2" charset="2"/>
              <a:buChar char="l"/>
            </a:pPr>
            <a:r>
              <a:rPr lang="zh-CN" altLang="en-US" dirty="0"/>
              <a:t>底部还有环境传感器，测量相对湿度、气压和温度</a:t>
            </a:r>
            <a:endParaRPr lang="en-US" altLang="zh-CN" dirty="0"/>
          </a:p>
          <a:p>
            <a:pPr marL="285750" indent="-285750">
              <a:buFont typeface="Wingdings" panose="05000000000000000000" pitchFamily="2" charset="2"/>
              <a:buChar char="l"/>
            </a:pPr>
            <a:r>
              <a:rPr lang="zh-CN" altLang="en-US" dirty="0"/>
              <a:t>中间的</a:t>
            </a:r>
            <a:r>
              <a:rPr lang="en-US" altLang="zh-CN" dirty="0"/>
              <a:t>mote</a:t>
            </a:r>
            <a:r>
              <a:rPr lang="zh-CN" altLang="en-US" dirty="0"/>
              <a:t>板上有处理器、存储器和低功耗无线收发器，可以收集数据、处理数据，并将数据发送到汇聚节点</a:t>
            </a:r>
            <a:endParaRPr lang="en-US" altLang="zh-CN" dirty="0"/>
          </a:p>
          <a:p>
            <a:pPr marL="285750" indent="-285750">
              <a:buFont typeface="Wingdings" panose="05000000000000000000" pitchFamily="2" charset="2"/>
              <a:buChar char="l"/>
            </a:pPr>
            <a:r>
              <a:rPr lang="zh-CN" altLang="en-US" dirty="0"/>
              <a:t>使用传感器网络可以在树的许多不同位置上同时采集数据，而且可以在较长的一段时间内持续收集数据</a:t>
            </a:r>
          </a:p>
        </p:txBody>
      </p:sp>
      <p:sp>
        <p:nvSpPr>
          <p:cNvPr id="9" name="矩形 3"/>
          <p:cNvSpPr>
            <a:spLocks noChangeArrowheads="1"/>
          </p:cNvSpPr>
          <p:nvPr/>
        </p:nvSpPr>
        <p:spPr bwMode="auto">
          <a:xfrm>
            <a:off x="-165083" y="5713084"/>
            <a:ext cx="924760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574675"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006475"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u"/>
              <a:defRPr/>
            </a:pPr>
            <a:r>
              <a:rPr lang="zh-CN" altLang="en-US" sz="2200" dirty="0"/>
              <a:t>利用相同的方法，可以在森林的不同地方部署传感器网络，如森林的中心处、迎风面、背风面、向阳面等，然后利用长距离的上行链路将这些数据发送到汇聚节点</a:t>
            </a:r>
          </a:p>
        </p:txBody>
      </p:sp>
      <p:sp>
        <p:nvSpPr>
          <p:cNvPr id="4" name="灯片编号占位符 11">
            <a:extLst>
              <a:ext uri="{FF2B5EF4-FFF2-40B4-BE49-F238E27FC236}">
                <a16:creationId xmlns:a16="http://schemas.microsoft.com/office/drawing/2014/main" id="{406A1112-C0B5-425E-9348-E02CCE43C4C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21</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51561561"/>
      </p:ext>
    </p:extLst>
  </p:cSld>
  <p:clrMapOvr>
    <a:masterClrMapping/>
  </p:clrMapOvr>
  <p:transition advTm="16782"/>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3.1.7 </a:t>
            </a:r>
            <a:r>
              <a:rPr lang="zh-CN" altLang="en-US" sz="2400" b="1" dirty="0">
                <a:latin typeface="黑体" panose="02010609060101010101" pitchFamily="49" charset="-122"/>
                <a:ea typeface="黑体" panose="02010609060101010101" pitchFamily="49" charset="-122"/>
              </a:rPr>
              <a:t>传感器网络的应用</a:t>
            </a:r>
          </a:p>
        </p:txBody>
      </p:sp>
      <p:sp>
        <p:nvSpPr>
          <p:cNvPr id="6" name="矩形 3"/>
          <p:cNvSpPr>
            <a:spLocks noChangeArrowheads="1"/>
          </p:cNvSpPr>
          <p:nvPr/>
        </p:nvSpPr>
        <p:spPr bwMode="auto">
          <a:xfrm>
            <a:off x="0" y="1556792"/>
            <a:ext cx="9144000"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574675"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006475"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u"/>
              <a:defRPr/>
            </a:pPr>
            <a:r>
              <a:rPr lang="zh-CN" altLang="en-US" sz="2200" dirty="0"/>
              <a:t>图示为三天内一棵</a:t>
            </a:r>
            <a:r>
              <a:rPr lang="en-US" altLang="zh-CN" sz="2200" dirty="0"/>
              <a:t>35</a:t>
            </a:r>
            <a:r>
              <a:rPr lang="zh-CN" altLang="en-US" sz="2200" dirty="0"/>
              <a:t>米高的红杉树上、四个高度的</a:t>
            </a:r>
            <a:r>
              <a:rPr lang="en-US" altLang="zh-CN" sz="2200" dirty="0"/>
              <a:t>16</a:t>
            </a:r>
            <a:r>
              <a:rPr lang="zh-CN" altLang="en-US" sz="2200" dirty="0"/>
              <a:t>个节点处采集到的数据。节点每隔</a:t>
            </a:r>
            <a:r>
              <a:rPr lang="en-US" altLang="zh-CN" sz="2200" dirty="0"/>
              <a:t>5</a:t>
            </a:r>
            <a:r>
              <a:rPr lang="zh-CN" altLang="en-US" sz="2200" dirty="0"/>
              <a:t>分钟采样一次，对每一高度计算一个平均值。测量数据显示，在每天的变化周期中，树顶比森林底部经历更大的气候波动。</a:t>
            </a:r>
            <a:endParaRPr lang="en-US" altLang="zh-CN" sz="2200" dirty="0"/>
          </a:p>
          <a:p>
            <a:pPr lvl="1">
              <a:buFont typeface="Wingdings" panose="05000000000000000000" pitchFamily="2" charset="2"/>
              <a:buChar char="u"/>
              <a:defRPr/>
            </a:pPr>
            <a:endParaRPr lang="en-US" altLang="zh-CN" sz="2200" dirty="0"/>
          </a:p>
          <a:p>
            <a:pPr lvl="1">
              <a:buFont typeface="Wingdings" panose="05000000000000000000" pitchFamily="2" charset="2"/>
              <a:buChar char="u"/>
              <a:defRPr/>
            </a:pPr>
            <a:endParaRPr lang="en-US" altLang="zh-CN" sz="2200" dirty="0"/>
          </a:p>
          <a:p>
            <a:pPr lvl="1">
              <a:buFont typeface="Wingdings" panose="05000000000000000000" pitchFamily="2" charset="2"/>
              <a:buChar char="u"/>
              <a:defRPr/>
            </a:pPr>
            <a:endParaRPr lang="en-US" altLang="zh-CN" sz="2200" dirty="0"/>
          </a:p>
          <a:p>
            <a:pPr lvl="1">
              <a:buFont typeface="Wingdings" panose="05000000000000000000" pitchFamily="2" charset="2"/>
              <a:buChar char="u"/>
              <a:defRPr/>
            </a:pPr>
            <a:endParaRPr lang="en-US" altLang="zh-CN" sz="2200" dirty="0"/>
          </a:p>
          <a:p>
            <a:pPr lvl="1">
              <a:buFont typeface="Wingdings" panose="05000000000000000000" pitchFamily="2" charset="2"/>
              <a:buChar char="u"/>
              <a:defRPr/>
            </a:pPr>
            <a:endParaRPr lang="en-US" altLang="zh-CN" sz="2200" dirty="0"/>
          </a:p>
          <a:p>
            <a:pPr lvl="1">
              <a:buFont typeface="Wingdings" panose="05000000000000000000" pitchFamily="2" charset="2"/>
              <a:buChar char="u"/>
              <a:defRPr/>
            </a:pPr>
            <a:endParaRPr lang="en-US" altLang="zh-CN" sz="2200" dirty="0"/>
          </a:p>
          <a:p>
            <a:pPr lvl="1">
              <a:buFont typeface="Wingdings" panose="05000000000000000000" pitchFamily="2" charset="2"/>
              <a:buChar char="u"/>
              <a:defRPr/>
            </a:pPr>
            <a:endParaRPr lang="en-US" altLang="zh-CN" sz="2200" dirty="0"/>
          </a:p>
          <a:p>
            <a:pPr lvl="1">
              <a:buFont typeface="Wingdings" panose="05000000000000000000" pitchFamily="2" charset="2"/>
              <a:buChar char="u"/>
              <a:defRPr/>
            </a:pPr>
            <a:endParaRPr lang="en-US" altLang="zh-CN" sz="2200" dirty="0"/>
          </a:p>
          <a:p>
            <a:pPr marL="231775" lvl="1" indent="0">
              <a:defRPr/>
            </a:pPr>
            <a:endParaRPr lang="en-US" altLang="zh-CN" sz="2200" dirty="0"/>
          </a:p>
          <a:p>
            <a:pPr lvl="1">
              <a:spcBef>
                <a:spcPts val="1200"/>
              </a:spcBef>
              <a:buFont typeface="Wingdings" panose="05000000000000000000" pitchFamily="2" charset="2"/>
              <a:buChar char="u"/>
              <a:defRPr/>
            </a:pPr>
            <a:r>
              <a:rPr lang="zh-CN" altLang="en-US" sz="2200" dirty="0"/>
              <a:t>其它应用：精准农业、桥梁或建筑物健康状况监测、煤矿巷道的位移监测、战场监视、野生动物迁徙、目标定位与跟踪、智能交通等。</a:t>
            </a:r>
          </a:p>
        </p:txBody>
      </p:sp>
      <p:pic>
        <p:nvPicPr>
          <p:cNvPr id="2" name="图片 1"/>
          <p:cNvPicPr>
            <a:picLocks noChangeAspect="1"/>
          </p:cNvPicPr>
          <p:nvPr/>
        </p:nvPicPr>
        <p:blipFill>
          <a:blip r:embed="rId3"/>
          <a:stretch>
            <a:fillRect/>
          </a:stretch>
        </p:blipFill>
        <p:spPr>
          <a:xfrm>
            <a:off x="1907704" y="2636912"/>
            <a:ext cx="5779565" cy="3392751"/>
          </a:xfrm>
          <a:prstGeom prst="rect">
            <a:avLst/>
          </a:prstGeom>
        </p:spPr>
      </p:pic>
      <p:sp>
        <p:nvSpPr>
          <p:cNvPr id="3" name="灯片编号占位符 11">
            <a:extLst>
              <a:ext uri="{FF2B5EF4-FFF2-40B4-BE49-F238E27FC236}">
                <a16:creationId xmlns:a16="http://schemas.microsoft.com/office/drawing/2014/main" id="{CB184545-E253-4670-986A-736CBBAF0A3E}"/>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22</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450000225"/>
      </p:ext>
    </p:extLst>
  </p:cSld>
  <p:clrMapOvr>
    <a:masterClrMapping/>
  </p:clrMapOvr>
  <p:transition advTm="16782"/>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3.1.7 </a:t>
            </a:r>
            <a:r>
              <a:rPr lang="zh-CN" altLang="en-US" sz="2400" b="1" dirty="0">
                <a:latin typeface="黑体" panose="02010609060101010101" pitchFamily="49" charset="-122"/>
                <a:ea typeface="黑体" panose="02010609060101010101" pitchFamily="49" charset="-122"/>
              </a:rPr>
              <a:t>传感器网络的应用</a:t>
            </a:r>
          </a:p>
        </p:txBody>
      </p:sp>
      <p:sp>
        <p:nvSpPr>
          <p:cNvPr id="6" name="矩形 3"/>
          <p:cNvSpPr>
            <a:spLocks noChangeArrowheads="1"/>
          </p:cNvSpPr>
          <p:nvPr/>
        </p:nvSpPr>
        <p:spPr bwMode="auto">
          <a:xfrm>
            <a:off x="107950" y="2276872"/>
            <a:ext cx="8834438"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574675"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006475"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u"/>
              <a:defRPr/>
            </a:pPr>
            <a:r>
              <a:rPr lang="zh-CN" altLang="en-US" sz="2400" dirty="0"/>
              <a:t>例二：监视地下结构的改变</a:t>
            </a:r>
            <a:endParaRPr lang="en-US" altLang="zh-CN" sz="2400" dirty="0"/>
          </a:p>
          <a:p>
            <a:pPr lvl="3">
              <a:buFont typeface="Wingdings" panose="05000000000000000000" pitchFamily="2" charset="2"/>
              <a:buChar char="l"/>
              <a:defRPr/>
            </a:pPr>
            <a:r>
              <a:rPr lang="zh-CN" altLang="en-US" sz="2200" dirty="0"/>
              <a:t>将传感器节点固定形成规则的网状网络（蜂窝状六边形），每个节点预先设置好位置，每个节点都知道自己的邻居集合，并定期与邻居交换信标。</a:t>
            </a:r>
          </a:p>
          <a:p>
            <a:pPr lvl="3">
              <a:buFont typeface="Wingdings" panose="05000000000000000000" pitchFamily="2" charset="2"/>
              <a:buChar char="l"/>
              <a:defRPr/>
            </a:pPr>
            <a:r>
              <a:rPr lang="zh-CN" altLang="en-US" sz="2200" dirty="0"/>
              <a:t>当发生坍塌时，区域内的节点发生移位，在网络中形成空洞。当一个节点发现它的一些邻居突然消失时（收听不到信标），判断自己成为空洞的一个边界节点，向汇聚节点报告自己的位置。</a:t>
            </a:r>
          </a:p>
          <a:p>
            <a:pPr lvl="3">
              <a:buFont typeface="Wingdings" panose="05000000000000000000" pitchFamily="2" charset="2"/>
              <a:buChar char="l"/>
              <a:defRPr/>
            </a:pPr>
            <a:r>
              <a:rPr lang="zh-CN" altLang="en-US" sz="2200" dirty="0"/>
              <a:t>汇聚节点计算空洞区域。</a:t>
            </a:r>
          </a:p>
        </p:txBody>
      </p:sp>
      <p:sp>
        <p:nvSpPr>
          <p:cNvPr id="2" name="灯片编号占位符 11">
            <a:extLst>
              <a:ext uri="{FF2B5EF4-FFF2-40B4-BE49-F238E27FC236}">
                <a16:creationId xmlns:a16="http://schemas.microsoft.com/office/drawing/2014/main" id="{A880E4BE-952A-4B2F-A70B-F31CF082B14E}"/>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23</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11923613"/>
      </p:ext>
    </p:extLst>
  </p:cSld>
  <p:clrMapOvr>
    <a:masterClrMapping/>
  </p:clrMapOvr>
  <p:transition advTm="16782"/>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None/>
            </a:pPr>
            <a:r>
              <a:rPr lang="en-US" altLang="zh-CN" sz="2400" b="1" dirty="0">
                <a:latin typeface="黑体" panose="02010609060101010101" pitchFamily="49" charset="-122"/>
                <a:ea typeface="黑体" panose="02010609060101010101" pitchFamily="49" charset="-122"/>
              </a:rPr>
              <a:t>3.1.8 </a:t>
            </a:r>
            <a:r>
              <a:rPr lang="zh-CN" altLang="en-US" sz="2400" b="1" dirty="0">
                <a:latin typeface="黑体" panose="02010609060101010101" pitchFamily="49" charset="-122"/>
                <a:ea typeface="黑体" panose="02010609060101010101" pitchFamily="49" charset="-122"/>
              </a:rPr>
              <a:t>无线传感器网络常用通信协议简介</a:t>
            </a:r>
          </a:p>
        </p:txBody>
      </p:sp>
      <p:sp>
        <p:nvSpPr>
          <p:cNvPr id="6" name="矩形 3"/>
          <p:cNvSpPr>
            <a:spLocks noChangeArrowheads="1"/>
          </p:cNvSpPr>
          <p:nvPr/>
        </p:nvSpPr>
        <p:spPr bwMode="auto">
          <a:xfrm>
            <a:off x="0" y="1731665"/>
            <a:ext cx="9000554"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574675"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006475"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u"/>
              <a:defRPr/>
            </a:pPr>
            <a:r>
              <a:rPr lang="en-US" altLang="zh-CN" sz="2400" dirty="0"/>
              <a:t>IEEE 802.15.4</a:t>
            </a:r>
            <a:r>
              <a:rPr lang="zh-CN" altLang="en-US" sz="2400" dirty="0"/>
              <a:t>标准</a:t>
            </a:r>
            <a:endParaRPr lang="en-US" altLang="zh-CN" sz="2400" dirty="0"/>
          </a:p>
          <a:p>
            <a:pPr lvl="3">
              <a:buFont typeface="Wingdings" panose="05000000000000000000" pitchFamily="2" charset="2"/>
              <a:buChar char="l"/>
              <a:defRPr/>
            </a:pPr>
            <a:r>
              <a:rPr lang="en-US" altLang="zh-CN" sz="2200" dirty="0"/>
              <a:t>IEEE 802.15.4</a:t>
            </a:r>
            <a:r>
              <a:rPr lang="zh-CN" altLang="en-US" sz="2200" dirty="0"/>
              <a:t>描述了低速率无线个人局域网的物理层和媒体接入控制协议。属于</a:t>
            </a:r>
            <a:r>
              <a:rPr lang="en-US" altLang="zh-CN" sz="2200" dirty="0"/>
              <a:t>IEEE 802.15</a:t>
            </a:r>
            <a:r>
              <a:rPr lang="zh-CN" altLang="en-US" sz="2200" dirty="0"/>
              <a:t>工作组。</a:t>
            </a:r>
            <a:endParaRPr lang="en-US" altLang="zh-CN" sz="2200" dirty="0"/>
          </a:p>
          <a:p>
            <a:pPr lvl="3">
              <a:buFont typeface="Wingdings" panose="05000000000000000000" pitchFamily="2" charset="2"/>
              <a:buChar char="l"/>
              <a:defRPr/>
            </a:pPr>
            <a:r>
              <a:rPr lang="en-US" altLang="zh-CN" sz="2200" dirty="0"/>
              <a:t>IEEE 802.15.4</a:t>
            </a:r>
            <a:r>
              <a:rPr lang="zh-CN" altLang="en-US" sz="2200" dirty="0"/>
              <a:t>网络是指在一个</a:t>
            </a:r>
            <a:r>
              <a:rPr lang="zh-CN" altLang="en-US" sz="2400" b="1" dirty="0"/>
              <a:t>个人操作空间（</a:t>
            </a:r>
            <a:r>
              <a:rPr lang="en-US" altLang="zh-CN" sz="2200" dirty="0"/>
              <a:t>POS</a:t>
            </a:r>
            <a:r>
              <a:rPr lang="zh-CN" altLang="en-US" sz="2200" dirty="0"/>
              <a:t>）内使用相同无线信道并通过</a:t>
            </a:r>
            <a:r>
              <a:rPr lang="en-US" altLang="zh-CN" sz="2200" dirty="0"/>
              <a:t>IEEE 802.15.4</a:t>
            </a:r>
            <a:r>
              <a:rPr lang="zh-CN" altLang="en-US" sz="2200" dirty="0"/>
              <a:t>标准相互通信的一组设备的集合。</a:t>
            </a:r>
            <a:endParaRPr lang="en-US" altLang="zh-CN" sz="2200" dirty="0"/>
          </a:p>
          <a:p>
            <a:pPr marL="1257300" lvl="2" indent="-342900">
              <a:buFont typeface="Wingdings" panose="05000000000000000000" pitchFamily="2" charset="2"/>
              <a:buChar char="p"/>
              <a:defRPr/>
            </a:pPr>
            <a:r>
              <a:rPr lang="zh-CN" altLang="en-US" sz="2000" dirty="0"/>
              <a:t>在这个网络中，根据设备所具有的通信能力，可以分为全功能设备</a:t>
            </a:r>
            <a:r>
              <a:rPr lang="en-US" altLang="zh-CN" sz="2000" dirty="0"/>
              <a:t>(FFD)</a:t>
            </a:r>
            <a:r>
              <a:rPr lang="zh-CN" altLang="en-US" sz="2000" dirty="0"/>
              <a:t>和精简功能</a:t>
            </a:r>
            <a:r>
              <a:rPr lang="en-US" altLang="zh-CN" sz="2000" dirty="0"/>
              <a:t>(RFD)</a:t>
            </a:r>
            <a:r>
              <a:rPr lang="zh-CN" altLang="en-US" sz="2000" dirty="0"/>
              <a:t>设备。</a:t>
            </a:r>
            <a:endParaRPr lang="en-US" altLang="zh-CN" sz="2000" dirty="0"/>
          </a:p>
          <a:p>
            <a:pPr marL="1257300" lvl="2" indent="-342900">
              <a:buFont typeface="Wingdings" panose="05000000000000000000" pitchFamily="2" charset="2"/>
              <a:buChar char="p"/>
              <a:defRPr/>
            </a:pPr>
            <a:r>
              <a:rPr lang="en-US" altLang="zh-CN" sz="2000" dirty="0"/>
              <a:t>FFD</a:t>
            </a:r>
            <a:r>
              <a:rPr lang="zh-CN" altLang="en-US" sz="2000" dirty="0"/>
              <a:t>设备之间以及</a:t>
            </a:r>
            <a:r>
              <a:rPr lang="en-US" altLang="zh-CN" sz="2000" dirty="0"/>
              <a:t>FFD</a:t>
            </a:r>
            <a:r>
              <a:rPr lang="zh-CN" altLang="en-US" sz="2000" dirty="0"/>
              <a:t>设备与</a:t>
            </a:r>
            <a:r>
              <a:rPr lang="en-US" altLang="zh-CN" sz="2000" dirty="0"/>
              <a:t>RFD</a:t>
            </a:r>
            <a:r>
              <a:rPr lang="zh-CN" altLang="en-US" sz="2000" dirty="0"/>
              <a:t>设备之间都可以通信。</a:t>
            </a:r>
            <a:endParaRPr lang="en-US" altLang="zh-CN" sz="2000" dirty="0"/>
          </a:p>
          <a:p>
            <a:pPr marL="1257300" lvl="2" indent="-342900">
              <a:buFont typeface="Wingdings" panose="05000000000000000000" pitchFamily="2" charset="2"/>
              <a:buChar char="p"/>
              <a:defRPr/>
            </a:pPr>
            <a:r>
              <a:rPr lang="en-US" altLang="zh-CN" sz="2000" dirty="0"/>
              <a:t>RFD</a:t>
            </a:r>
            <a:r>
              <a:rPr lang="zh-CN" altLang="en-US" sz="2000" dirty="0"/>
              <a:t>设备之间不能直接通信，只能与</a:t>
            </a:r>
            <a:r>
              <a:rPr lang="en-US" altLang="zh-CN" sz="2000" dirty="0"/>
              <a:t>FFD</a:t>
            </a:r>
            <a:r>
              <a:rPr lang="zh-CN" altLang="en-US" sz="2000" dirty="0"/>
              <a:t>设备通信，或者通过一个</a:t>
            </a:r>
            <a:r>
              <a:rPr lang="en-US" altLang="zh-CN" sz="2000" dirty="0"/>
              <a:t>FFD</a:t>
            </a:r>
            <a:r>
              <a:rPr lang="zh-CN" altLang="en-US" sz="2000" dirty="0"/>
              <a:t>设备向外转发数据。</a:t>
            </a:r>
            <a:endParaRPr lang="en-US" altLang="zh-CN" sz="2000" dirty="0"/>
          </a:p>
          <a:p>
            <a:pPr marL="1257300" lvl="2" indent="-342900">
              <a:buFont typeface="Wingdings" panose="05000000000000000000" pitchFamily="2" charset="2"/>
              <a:buChar char="p"/>
              <a:defRPr/>
            </a:pPr>
            <a:r>
              <a:rPr lang="zh-CN" altLang="en-US" sz="2000" dirty="0"/>
              <a:t>这个与</a:t>
            </a:r>
            <a:r>
              <a:rPr lang="en-US" altLang="zh-CN" sz="2000" dirty="0"/>
              <a:t>RFD</a:t>
            </a:r>
            <a:r>
              <a:rPr lang="zh-CN" altLang="en-US" sz="2000" dirty="0"/>
              <a:t>相关联的</a:t>
            </a:r>
            <a:r>
              <a:rPr lang="en-US" altLang="zh-CN" sz="2000" dirty="0"/>
              <a:t>FFD</a:t>
            </a:r>
            <a:r>
              <a:rPr lang="zh-CN" altLang="en-US" sz="2000" dirty="0"/>
              <a:t>设备称为该</a:t>
            </a:r>
            <a:r>
              <a:rPr lang="en-US" altLang="zh-CN" sz="2000" dirty="0"/>
              <a:t>RFD</a:t>
            </a:r>
            <a:r>
              <a:rPr lang="zh-CN" altLang="en-US" sz="2000" dirty="0"/>
              <a:t>的协调器。</a:t>
            </a:r>
            <a:endParaRPr lang="en-US" altLang="zh-CN" sz="2000" dirty="0"/>
          </a:p>
          <a:p>
            <a:pPr marL="1008000" lvl="1">
              <a:buFont typeface="Wingdings" panose="05000000000000000000" pitchFamily="2" charset="2"/>
              <a:buChar char="l"/>
              <a:defRPr/>
            </a:pPr>
            <a:r>
              <a:rPr lang="en-US" altLang="zh-CN" sz="2000" dirty="0"/>
              <a:t>IEEE 802.15.4</a:t>
            </a:r>
            <a:r>
              <a:rPr lang="zh-CN" altLang="en-US" sz="2000" dirty="0"/>
              <a:t>网络根据应用的需要可以组织成星型网络，也可以组织成点对点网络。</a:t>
            </a:r>
          </a:p>
          <a:p>
            <a:pPr marL="1257300" lvl="2" indent="-342900">
              <a:buFont typeface="Wingdings" panose="05000000000000000000" pitchFamily="2" charset="2"/>
              <a:buChar char="p"/>
              <a:defRPr/>
            </a:pPr>
            <a:endParaRPr lang="zh-CN" altLang="en-US" sz="2000" dirty="0"/>
          </a:p>
        </p:txBody>
      </p:sp>
      <p:sp>
        <p:nvSpPr>
          <p:cNvPr id="2" name="灯片编号占位符 11">
            <a:extLst>
              <a:ext uri="{FF2B5EF4-FFF2-40B4-BE49-F238E27FC236}">
                <a16:creationId xmlns:a16="http://schemas.microsoft.com/office/drawing/2014/main" id="{E4DB50A9-D153-4408-ADB5-52E2D74856BC}"/>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24</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077432512"/>
      </p:ext>
    </p:extLst>
  </p:cSld>
  <p:clrMapOvr>
    <a:masterClrMapping/>
  </p:clrMapOvr>
  <p:transition advTm="16782"/>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3.1.8 </a:t>
            </a:r>
            <a:r>
              <a:rPr lang="zh-CN" altLang="en-US" sz="2400" b="1" dirty="0">
                <a:latin typeface="黑体" panose="02010609060101010101" pitchFamily="49" charset="-122"/>
                <a:ea typeface="黑体" panose="02010609060101010101" pitchFamily="49" charset="-122"/>
              </a:rPr>
              <a:t>无线传感器网络常用通信协议简介</a:t>
            </a:r>
          </a:p>
        </p:txBody>
      </p:sp>
      <p:sp>
        <p:nvSpPr>
          <p:cNvPr id="6" name="矩形 3"/>
          <p:cNvSpPr>
            <a:spLocks noChangeArrowheads="1"/>
          </p:cNvSpPr>
          <p:nvPr/>
        </p:nvSpPr>
        <p:spPr bwMode="auto">
          <a:xfrm>
            <a:off x="72857" y="1628800"/>
            <a:ext cx="8834438"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574675"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006475"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u"/>
              <a:defRPr/>
            </a:pPr>
            <a:r>
              <a:rPr lang="en-US" altLang="zh-CN" sz="2400" dirty="0" err="1"/>
              <a:t>Zigbee</a:t>
            </a:r>
            <a:r>
              <a:rPr lang="zh-CN" altLang="en-US" sz="2400" dirty="0"/>
              <a:t>协议</a:t>
            </a:r>
            <a:endParaRPr lang="en-US" altLang="zh-CN" sz="2400" dirty="0"/>
          </a:p>
          <a:p>
            <a:pPr marL="231775" lvl="1" indent="0">
              <a:defRPr/>
            </a:pPr>
            <a:r>
              <a:rPr lang="en-US" altLang="zh-CN" sz="2400" dirty="0"/>
              <a:t> </a:t>
            </a:r>
          </a:p>
          <a:p>
            <a:pPr lvl="3">
              <a:buFont typeface="Wingdings" panose="05000000000000000000" pitchFamily="2" charset="2"/>
              <a:buChar char="l"/>
              <a:defRPr/>
            </a:pPr>
            <a:r>
              <a:rPr lang="en-US" altLang="zh-CN" sz="2200" dirty="0"/>
              <a:t>ZigBee</a:t>
            </a:r>
            <a:r>
              <a:rPr lang="zh-CN" altLang="en-US" sz="2200" dirty="0"/>
              <a:t>是基于</a:t>
            </a:r>
            <a:r>
              <a:rPr lang="en-US" altLang="zh-CN" sz="2200" dirty="0"/>
              <a:t>IEEE802.15.4</a:t>
            </a:r>
            <a:r>
              <a:rPr lang="zh-CN" altLang="en-US" sz="2200" dirty="0"/>
              <a:t>标准的低功耗局域网协议。根据国际标准规定，</a:t>
            </a:r>
            <a:r>
              <a:rPr lang="en-US" altLang="zh-CN" sz="2200" dirty="0"/>
              <a:t>ZigBee</a:t>
            </a:r>
            <a:r>
              <a:rPr lang="zh-CN" altLang="en-US" sz="2200" dirty="0"/>
              <a:t>技术是一种短距离、低功耗的无线通信技术。</a:t>
            </a:r>
            <a:endParaRPr lang="en-US" altLang="zh-CN" sz="2200" dirty="0"/>
          </a:p>
          <a:p>
            <a:pPr lvl="3">
              <a:buFont typeface="Wingdings" panose="05000000000000000000" pitchFamily="2" charset="2"/>
              <a:buChar char="l"/>
              <a:defRPr/>
            </a:pPr>
            <a:r>
              <a:rPr lang="en-US" altLang="zh-CN" sz="2200" dirty="0"/>
              <a:t>ZigBee</a:t>
            </a:r>
            <a:r>
              <a:rPr lang="zh-CN" altLang="en-US" sz="2200" dirty="0"/>
              <a:t>是对</a:t>
            </a:r>
            <a:r>
              <a:rPr lang="en-US" altLang="zh-CN" sz="2200" dirty="0"/>
              <a:t>IEEE</a:t>
            </a:r>
            <a:r>
              <a:rPr lang="zh-CN" altLang="en-US" sz="2200" dirty="0"/>
              <a:t>的扩展，</a:t>
            </a:r>
            <a:r>
              <a:rPr lang="en-US" altLang="zh-CN" sz="2200" dirty="0"/>
              <a:t>IEEE</a:t>
            </a:r>
            <a:r>
              <a:rPr lang="zh-CN" altLang="en-US" sz="2200" dirty="0"/>
              <a:t>仅处理低级</a:t>
            </a:r>
            <a:r>
              <a:rPr lang="en-US" altLang="zh-CN" sz="2200" dirty="0"/>
              <a:t>MAC</a:t>
            </a:r>
            <a:r>
              <a:rPr lang="zh-CN" altLang="en-US" sz="2200" dirty="0"/>
              <a:t>层和物理层协议，因此</a:t>
            </a:r>
            <a:r>
              <a:rPr lang="en-US" altLang="zh-CN" sz="2200" dirty="0" err="1"/>
              <a:t>Zigbee</a:t>
            </a:r>
            <a:r>
              <a:rPr lang="zh-CN" altLang="en-US" sz="2200" dirty="0"/>
              <a:t>联盟扩展了</a:t>
            </a:r>
            <a:r>
              <a:rPr lang="en-US" altLang="zh-CN" sz="2200" dirty="0"/>
              <a:t>IEEE</a:t>
            </a:r>
            <a:r>
              <a:rPr lang="zh-CN" altLang="en-US" sz="2200" dirty="0"/>
              <a:t>，对其网络层协议和</a:t>
            </a:r>
            <a:r>
              <a:rPr lang="en-US" altLang="zh-CN" sz="2200" dirty="0"/>
              <a:t>API</a:t>
            </a:r>
            <a:r>
              <a:rPr lang="zh-CN" altLang="en-US" sz="2200" dirty="0"/>
              <a:t>进行了标准化。</a:t>
            </a:r>
            <a:endParaRPr lang="en-US" altLang="zh-CN" sz="2200" dirty="0"/>
          </a:p>
          <a:p>
            <a:pPr lvl="3">
              <a:buFont typeface="Wingdings" panose="05000000000000000000" pitchFamily="2" charset="2"/>
              <a:buChar char="l"/>
              <a:defRPr/>
            </a:pPr>
            <a:r>
              <a:rPr lang="en-US" altLang="zh-CN" sz="2200" dirty="0"/>
              <a:t>ZigBee</a:t>
            </a:r>
            <a:r>
              <a:rPr lang="zh-CN" altLang="en-US" sz="2200" dirty="0"/>
              <a:t>协议从下到上分别为物理层</a:t>
            </a:r>
            <a:r>
              <a:rPr lang="en-US" altLang="zh-CN" sz="2200" dirty="0"/>
              <a:t>(PHY)</a:t>
            </a:r>
            <a:r>
              <a:rPr lang="zh-CN" altLang="en-US" sz="2200" dirty="0"/>
              <a:t>、媒体访问控制层</a:t>
            </a:r>
            <a:r>
              <a:rPr lang="en-US" altLang="zh-CN" sz="2200" dirty="0"/>
              <a:t>(MAC)</a:t>
            </a:r>
            <a:r>
              <a:rPr lang="zh-CN" altLang="en-US" sz="2200" dirty="0"/>
              <a:t>、传输层</a:t>
            </a:r>
            <a:r>
              <a:rPr lang="en-US" altLang="zh-CN" sz="2200" dirty="0"/>
              <a:t>(TL)</a:t>
            </a:r>
            <a:r>
              <a:rPr lang="zh-CN" altLang="en-US" sz="2200" dirty="0"/>
              <a:t>、网络层</a:t>
            </a:r>
            <a:r>
              <a:rPr lang="en-US" altLang="zh-CN" sz="2200" dirty="0"/>
              <a:t>(NWK)</a:t>
            </a:r>
            <a:r>
              <a:rPr lang="zh-CN" altLang="en-US" sz="2200" dirty="0"/>
              <a:t>、应用层</a:t>
            </a:r>
            <a:r>
              <a:rPr lang="en-US" altLang="zh-CN" sz="2200" dirty="0"/>
              <a:t>(APL)</a:t>
            </a:r>
            <a:r>
              <a:rPr lang="zh-CN" altLang="en-US" sz="2200" dirty="0"/>
              <a:t>等。</a:t>
            </a:r>
          </a:p>
        </p:txBody>
      </p:sp>
      <p:sp>
        <p:nvSpPr>
          <p:cNvPr id="2" name="灯片编号占位符 11">
            <a:extLst>
              <a:ext uri="{FF2B5EF4-FFF2-40B4-BE49-F238E27FC236}">
                <a16:creationId xmlns:a16="http://schemas.microsoft.com/office/drawing/2014/main" id="{2DAA8C10-4D44-4A06-A9EE-C78ABFA73265}"/>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25</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435949963"/>
      </p:ext>
    </p:extLst>
  </p:cSld>
  <p:clrMapOvr>
    <a:masterClrMapping/>
  </p:clrMapOvr>
  <p:transition advTm="16782"/>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3.1.8 </a:t>
            </a:r>
            <a:r>
              <a:rPr lang="zh-CN" altLang="en-US" sz="2400" b="1" dirty="0">
                <a:latin typeface="黑体" panose="02010609060101010101" pitchFamily="49" charset="-122"/>
                <a:ea typeface="黑体" panose="02010609060101010101" pitchFamily="49" charset="-122"/>
              </a:rPr>
              <a:t>无线传感器网络常用通信协议简介</a:t>
            </a:r>
          </a:p>
        </p:txBody>
      </p:sp>
      <p:sp>
        <p:nvSpPr>
          <p:cNvPr id="6" name="矩形 3"/>
          <p:cNvSpPr>
            <a:spLocks noChangeArrowheads="1"/>
          </p:cNvSpPr>
          <p:nvPr/>
        </p:nvSpPr>
        <p:spPr bwMode="auto">
          <a:xfrm>
            <a:off x="53752" y="2204864"/>
            <a:ext cx="9036496" cy="307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574675"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006475"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u"/>
              <a:defRPr/>
            </a:pPr>
            <a:r>
              <a:rPr lang="en-US" altLang="zh-CN" sz="2400" dirty="0" err="1"/>
              <a:t>Zigbee</a:t>
            </a:r>
            <a:r>
              <a:rPr lang="zh-CN" altLang="en-US" sz="2400" dirty="0"/>
              <a:t>技术</a:t>
            </a:r>
            <a:endParaRPr lang="en-US" altLang="zh-CN" sz="2400" dirty="0"/>
          </a:p>
          <a:p>
            <a:pPr lvl="1">
              <a:buFont typeface="Wingdings" panose="05000000000000000000" pitchFamily="2" charset="2"/>
              <a:buChar char="l"/>
              <a:defRPr/>
            </a:pPr>
            <a:endParaRPr lang="en-US" altLang="zh-CN" sz="2400" dirty="0"/>
          </a:p>
          <a:p>
            <a:pPr lvl="3">
              <a:buFont typeface="Wingdings" panose="05000000000000000000" pitchFamily="2" charset="2"/>
              <a:buChar char="l"/>
              <a:defRPr/>
            </a:pPr>
            <a:r>
              <a:rPr lang="en-US" altLang="zh-CN" sz="2200" dirty="0" err="1"/>
              <a:t>Zigbee</a:t>
            </a:r>
            <a:r>
              <a:rPr lang="zh-CN" altLang="en-US" sz="2200" dirty="0"/>
              <a:t>技术是一种新兴的短距离、低速率的无线网络技术。主要用于近距离无线连接。它有自己的协议标准，在数千个微小的传感器之间相互协调实现通信。主要特点如下：</a:t>
            </a:r>
            <a:endParaRPr lang="en-US" altLang="zh-CN" sz="2200" dirty="0"/>
          </a:p>
          <a:p>
            <a:pPr marL="1266825" lvl="4" indent="-342900">
              <a:buFont typeface="Wingdings" panose="05000000000000000000" pitchFamily="2" charset="2"/>
              <a:buChar char="p"/>
              <a:defRPr/>
            </a:pPr>
            <a:r>
              <a:rPr lang="en-US" altLang="zh-CN" sz="2000" dirty="0"/>
              <a:t>1. </a:t>
            </a:r>
            <a:r>
              <a:rPr lang="zh-CN" altLang="en-US" sz="2000" dirty="0"/>
              <a:t>低成本。</a:t>
            </a:r>
            <a:r>
              <a:rPr lang="en-US" altLang="zh-CN" sz="2000" dirty="0" err="1"/>
              <a:t>Zigbee</a:t>
            </a:r>
            <a:r>
              <a:rPr lang="zh-CN" altLang="en-US" sz="2000" dirty="0"/>
              <a:t>协议数据传输速率低</a:t>
            </a:r>
            <a:r>
              <a:rPr lang="en-US" altLang="zh-CN" sz="2000" dirty="0"/>
              <a:t>(</a:t>
            </a:r>
            <a:r>
              <a:rPr lang="zh-CN" altLang="en-US" sz="2000" dirty="0"/>
              <a:t>最大传输速率</a:t>
            </a:r>
            <a:r>
              <a:rPr lang="en-US" altLang="zh-CN" sz="2000" dirty="0"/>
              <a:t>250kb/s)</a:t>
            </a:r>
            <a:r>
              <a:rPr lang="zh-CN" altLang="en-US" sz="2000" dirty="0"/>
              <a:t>，协议简单，所以开发成本也比较低。</a:t>
            </a:r>
            <a:endParaRPr lang="en-US" altLang="zh-CN" sz="2000" dirty="0"/>
          </a:p>
          <a:p>
            <a:pPr marL="1266825" lvl="4" indent="-342900">
              <a:buFont typeface="Wingdings" panose="05000000000000000000" pitchFamily="2" charset="2"/>
              <a:buChar char="p"/>
              <a:defRPr/>
            </a:pPr>
            <a:r>
              <a:rPr lang="en-US" altLang="zh-CN" sz="2000" dirty="0"/>
              <a:t>2. </a:t>
            </a:r>
            <a:r>
              <a:rPr lang="zh-CN" altLang="en-US" sz="2000" dirty="0"/>
              <a:t>低功耗。由于</a:t>
            </a:r>
            <a:r>
              <a:rPr lang="en-US" altLang="zh-CN" sz="2000" dirty="0" err="1"/>
              <a:t>Zigbee</a:t>
            </a:r>
            <a:r>
              <a:rPr lang="zh-CN" altLang="en-US" sz="2000" dirty="0"/>
              <a:t>协议传输速率低，节点所需的发射功率仅</a:t>
            </a:r>
            <a:r>
              <a:rPr lang="en-US" altLang="zh-CN" sz="2000" dirty="0"/>
              <a:t>1mW</a:t>
            </a:r>
            <a:r>
              <a:rPr lang="zh-CN" altLang="en-US" sz="2000" dirty="0"/>
              <a:t>，并采用休眠</a:t>
            </a:r>
            <a:r>
              <a:rPr lang="en-US" altLang="zh-CN" sz="2000" dirty="0"/>
              <a:t>+</a:t>
            </a:r>
            <a:r>
              <a:rPr lang="zh-CN" altLang="en-US" sz="2000" dirty="0"/>
              <a:t>唤醒模式，功耗极低。</a:t>
            </a:r>
          </a:p>
        </p:txBody>
      </p:sp>
      <p:sp>
        <p:nvSpPr>
          <p:cNvPr id="2" name="灯片编号占位符 11">
            <a:extLst>
              <a:ext uri="{FF2B5EF4-FFF2-40B4-BE49-F238E27FC236}">
                <a16:creationId xmlns:a16="http://schemas.microsoft.com/office/drawing/2014/main" id="{E1C7642A-D810-4CDE-95CE-9B366AC4EF15}"/>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26</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87669793"/>
      </p:ext>
    </p:extLst>
  </p:cSld>
  <p:clrMapOvr>
    <a:masterClrMapping/>
  </p:clrMapOvr>
  <p:transition advTm="16782"/>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3.1.8 </a:t>
            </a:r>
            <a:r>
              <a:rPr lang="zh-CN" altLang="en-US" sz="2400" b="1" dirty="0">
                <a:latin typeface="黑体" panose="02010609060101010101" pitchFamily="49" charset="-122"/>
                <a:ea typeface="黑体" panose="02010609060101010101" pitchFamily="49" charset="-122"/>
              </a:rPr>
              <a:t>无线传感器网络常用通信协议简介</a:t>
            </a:r>
          </a:p>
        </p:txBody>
      </p:sp>
      <p:sp>
        <p:nvSpPr>
          <p:cNvPr id="6" name="矩形 3"/>
          <p:cNvSpPr>
            <a:spLocks noChangeArrowheads="1"/>
          </p:cNvSpPr>
          <p:nvPr/>
        </p:nvSpPr>
        <p:spPr bwMode="auto">
          <a:xfrm>
            <a:off x="-252536" y="2132856"/>
            <a:ext cx="9036496"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574675"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006475"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1266825" lvl="4" indent="-342900">
              <a:buFont typeface="Wingdings" panose="05000000000000000000" pitchFamily="2" charset="2"/>
              <a:buChar char="p"/>
              <a:defRPr/>
            </a:pPr>
            <a:r>
              <a:rPr lang="en-US" altLang="zh-CN" sz="2000" dirty="0"/>
              <a:t>3. </a:t>
            </a:r>
            <a:r>
              <a:rPr lang="zh-CN" altLang="en-US" sz="2000" dirty="0"/>
              <a:t>自组网。通过</a:t>
            </a:r>
            <a:r>
              <a:rPr lang="en-US" altLang="zh-CN" sz="2000" dirty="0" err="1"/>
              <a:t>Zigbee</a:t>
            </a:r>
            <a:r>
              <a:rPr lang="zh-CN" altLang="en-US" sz="2000" dirty="0"/>
              <a:t>协议自带的</a:t>
            </a:r>
            <a:r>
              <a:rPr lang="en-US" altLang="zh-CN" sz="2000" dirty="0"/>
              <a:t>mesh</a:t>
            </a:r>
            <a:r>
              <a:rPr lang="zh-CN" altLang="en-US" sz="2000" dirty="0"/>
              <a:t>功能，一个子网络内可以支持多达</a:t>
            </a:r>
            <a:r>
              <a:rPr lang="en-US" altLang="zh-CN" sz="2000" dirty="0"/>
              <a:t>65000</a:t>
            </a:r>
            <a:r>
              <a:rPr lang="zh-CN" altLang="en-US" sz="2000" dirty="0"/>
              <a:t>个节点连接，可以快速实现一个大规模的传感网络。每一个</a:t>
            </a:r>
            <a:r>
              <a:rPr lang="en-US" altLang="zh-CN" sz="2000" dirty="0" err="1"/>
              <a:t>Zigbee</a:t>
            </a:r>
            <a:r>
              <a:rPr lang="zh-CN" altLang="en-US" sz="2000" dirty="0"/>
              <a:t>网络数传模块类似移动网络的一个基站，在整个网络范围内，它们之间可以进行相互通信；每个网络节点间的距离可以从标准的</a:t>
            </a:r>
            <a:r>
              <a:rPr lang="en-US" altLang="zh-CN" sz="2000" dirty="0"/>
              <a:t>75</a:t>
            </a:r>
            <a:r>
              <a:rPr lang="zh-CN" altLang="en-US" sz="2000" dirty="0"/>
              <a:t>米，到扩展后的几百米，甚至几公里。</a:t>
            </a:r>
            <a:endParaRPr lang="en-US" altLang="zh-CN" sz="2000" dirty="0"/>
          </a:p>
          <a:p>
            <a:pPr marL="1266825" lvl="4" indent="-342900">
              <a:buFont typeface="Wingdings" panose="05000000000000000000" pitchFamily="2" charset="2"/>
              <a:buChar char="p"/>
              <a:defRPr/>
            </a:pPr>
            <a:r>
              <a:rPr lang="en-US" altLang="zh-CN" sz="2000" dirty="0"/>
              <a:t>4. </a:t>
            </a:r>
            <a:r>
              <a:rPr lang="zh-CN" altLang="en-US" sz="2000" dirty="0"/>
              <a:t>安全性。使用</a:t>
            </a:r>
            <a:r>
              <a:rPr lang="en-US" altLang="zh-CN" sz="2000" dirty="0" err="1"/>
              <a:t>crc</a:t>
            </a:r>
            <a:r>
              <a:rPr lang="zh-CN" altLang="en-US" sz="2000" dirty="0"/>
              <a:t>校验数据包的完整性，支持鉴权和认证。</a:t>
            </a:r>
            <a:r>
              <a:rPr lang="en-US" altLang="zh-CN" sz="2000" dirty="0"/>
              <a:t>ZigBee</a:t>
            </a:r>
            <a:r>
              <a:rPr lang="zh-CN" altLang="en-US" sz="2000" dirty="0"/>
              <a:t>提供了三级安全模式，包括无安全设定、使用访问控制清单</a:t>
            </a:r>
            <a:r>
              <a:rPr lang="en-US" altLang="zh-CN" sz="2000" dirty="0"/>
              <a:t>(Access Control List, ACL) </a:t>
            </a:r>
            <a:r>
              <a:rPr lang="zh-CN" altLang="en-US" sz="2000" dirty="0"/>
              <a:t>防止非法获取数据以及采用高级加密标准</a:t>
            </a:r>
            <a:r>
              <a:rPr lang="en-US" altLang="zh-CN" sz="2000" dirty="0"/>
              <a:t>(AES 128)</a:t>
            </a:r>
            <a:r>
              <a:rPr lang="zh-CN" altLang="en-US" sz="2000" dirty="0"/>
              <a:t>的对称密码，以灵活确定其安全属性。</a:t>
            </a:r>
          </a:p>
        </p:txBody>
      </p:sp>
      <p:sp>
        <p:nvSpPr>
          <p:cNvPr id="2" name="灯片编号占位符 11">
            <a:extLst>
              <a:ext uri="{FF2B5EF4-FFF2-40B4-BE49-F238E27FC236}">
                <a16:creationId xmlns:a16="http://schemas.microsoft.com/office/drawing/2014/main" id="{B8BED787-B154-463E-8241-D430336F1AA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27</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152240399"/>
      </p:ext>
    </p:extLst>
  </p:cSld>
  <p:clrMapOvr>
    <a:masterClrMapping/>
  </p:clrMapOvr>
  <p:transition advTm="16782"/>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3.1.9 </a:t>
            </a:r>
            <a:r>
              <a:rPr lang="zh-CN" altLang="en-US" sz="2400" b="1" dirty="0">
                <a:latin typeface="黑体" panose="02010609060101010101" pitchFamily="49" charset="-122"/>
                <a:ea typeface="黑体" panose="02010609060101010101" pitchFamily="49" charset="-122"/>
              </a:rPr>
              <a:t>无线传感器网络要解决的问题</a:t>
            </a:r>
          </a:p>
        </p:txBody>
      </p:sp>
      <p:sp>
        <p:nvSpPr>
          <p:cNvPr id="6" name="矩形 3"/>
          <p:cNvSpPr>
            <a:spLocks noChangeArrowheads="1"/>
          </p:cNvSpPr>
          <p:nvPr/>
        </p:nvSpPr>
        <p:spPr bwMode="auto">
          <a:xfrm>
            <a:off x="539552" y="2348880"/>
            <a:ext cx="824440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574675"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006475"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u"/>
              <a:defRPr/>
            </a:pPr>
            <a:r>
              <a:rPr lang="zh-CN" altLang="en-US" sz="2400" dirty="0"/>
              <a:t>网络的自组织、自配置（节点定位、时间同步、自动校准、拓扑控制等）</a:t>
            </a:r>
          </a:p>
          <a:p>
            <a:pPr lvl="1">
              <a:buFont typeface="Wingdings" panose="05000000000000000000" pitchFamily="2" charset="2"/>
              <a:buChar char="u"/>
              <a:defRPr/>
            </a:pPr>
            <a:r>
              <a:rPr lang="zh-CN" altLang="en-US" sz="2400" dirty="0"/>
              <a:t>通信协议（路由协议）</a:t>
            </a:r>
          </a:p>
          <a:p>
            <a:pPr lvl="1">
              <a:buFont typeface="Wingdings" panose="05000000000000000000" pitchFamily="2" charset="2"/>
              <a:buChar char="u"/>
              <a:defRPr/>
            </a:pPr>
            <a:r>
              <a:rPr lang="zh-CN" altLang="en-US" sz="2400" dirty="0"/>
              <a:t>分布式数据管理（数据采集、存储、查询、获取等）</a:t>
            </a:r>
          </a:p>
          <a:p>
            <a:pPr lvl="1">
              <a:buFont typeface="Wingdings" panose="05000000000000000000" pitchFamily="2" charset="2"/>
              <a:buChar char="u"/>
              <a:defRPr/>
            </a:pPr>
            <a:r>
              <a:rPr lang="zh-CN" altLang="en-US" sz="2400" dirty="0"/>
              <a:t>各种应用特定的数据融合处理</a:t>
            </a:r>
          </a:p>
          <a:p>
            <a:pPr lvl="1">
              <a:buFont typeface="Wingdings" panose="05000000000000000000" pitchFamily="2" charset="2"/>
              <a:buChar char="u"/>
              <a:defRPr/>
            </a:pPr>
            <a:r>
              <a:rPr lang="zh-CN" altLang="en-US" sz="2400" dirty="0"/>
              <a:t>节省能耗应贯穿到所有的设计中。</a:t>
            </a:r>
          </a:p>
        </p:txBody>
      </p:sp>
      <p:sp>
        <p:nvSpPr>
          <p:cNvPr id="2" name="灯片编号占位符 11">
            <a:extLst>
              <a:ext uri="{FF2B5EF4-FFF2-40B4-BE49-F238E27FC236}">
                <a16:creationId xmlns:a16="http://schemas.microsoft.com/office/drawing/2014/main" id="{FCC49718-7CD2-42FD-8D05-830A44B2234F}"/>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28</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390712871"/>
      </p:ext>
    </p:extLst>
  </p:cSld>
  <p:clrMapOvr>
    <a:masterClrMapping/>
  </p:clrMapOvr>
  <p:transition advTm="16782"/>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3A54B681-D1F6-4BA1-A554-7A0D1B878D43}"/>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第三章  无线传感器网络安全</a:t>
            </a:r>
            <a:endParaRPr lang="zh-CN" altLang="en-US" sz="4000" dirty="0">
              <a:latin typeface="黑体" panose="02010609060101010101" pitchFamily="49" charset="-122"/>
              <a:ea typeface="黑体" panose="02010609060101010101" pitchFamily="49" charset="-122"/>
            </a:endParaRPr>
          </a:p>
        </p:txBody>
      </p:sp>
      <p:grpSp>
        <p:nvGrpSpPr>
          <p:cNvPr id="11267" name="组合 1"/>
          <p:cNvGrpSpPr>
            <a:grpSpLocks/>
          </p:cNvGrpSpPr>
          <p:nvPr/>
        </p:nvGrpSpPr>
        <p:grpSpPr bwMode="auto">
          <a:xfrm>
            <a:off x="1907704" y="2431342"/>
            <a:ext cx="4724400" cy="1044575"/>
            <a:chOff x="2286000" y="2889056"/>
            <a:chExt cx="4724400" cy="1044000"/>
          </a:xfrm>
        </p:grpSpPr>
        <p:sp>
          <p:nvSpPr>
            <p:cNvPr id="27"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8"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9"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rgbClr val="FFFF00"/>
                  </a:solidFill>
                  <a:effectLst>
                    <a:outerShdw blurRad="38100" dist="38100" dir="2700000" algn="tl">
                      <a:srgbClr val="000000">
                        <a:alpha val="43137"/>
                      </a:srgbClr>
                    </a:outerShdw>
                  </a:effectLst>
                  <a:latin typeface="Arial" panose="020B0604020202020204" pitchFamily="34" charset="0"/>
                </a:rPr>
                <a:t>路由技术</a:t>
              </a:r>
            </a:p>
          </p:txBody>
        </p:sp>
        <p:sp>
          <p:nvSpPr>
            <p:cNvPr id="30"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633811" y="3178974"/>
              <a:ext cx="354013" cy="45720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2</a:t>
              </a:r>
            </a:p>
          </p:txBody>
        </p:sp>
      </p:grpSp>
      <p:grpSp>
        <p:nvGrpSpPr>
          <p:cNvPr id="11269" name="组合 1"/>
          <p:cNvGrpSpPr>
            <a:grpSpLocks/>
          </p:cNvGrpSpPr>
          <p:nvPr/>
        </p:nvGrpSpPr>
        <p:grpSpPr bwMode="auto">
          <a:xfrm>
            <a:off x="1891432" y="3760797"/>
            <a:ext cx="4724400" cy="1044575"/>
            <a:chOff x="2286000" y="2889056"/>
            <a:chExt cx="4724400" cy="1044000"/>
          </a:xfrm>
        </p:grpSpPr>
        <p:sp>
          <p:nvSpPr>
            <p:cNvPr id="37"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8"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9"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聚合技术</a:t>
              </a:r>
            </a:p>
          </p:txBody>
        </p:sp>
        <p:sp>
          <p:nvSpPr>
            <p:cNvPr id="40"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632723" y="3178974"/>
              <a:ext cx="35618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3</a:t>
              </a:r>
            </a:p>
          </p:txBody>
        </p:sp>
      </p:grpSp>
      <p:grpSp>
        <p:nvGrpSpPr>
          <p:cNvPr id="11270" name="组合 1"/>
          <p:cNvGrpSpPr>
            <a:grpSpLocks/>
          </p:cNvGrpSpPr>
          <p:nvPr/>
        </p:nvGrpSpPr>
        <p:grpSpPr bwMode="auto">
          <a:xfrm>
            <a:off x="1907704" y="5090252"/>
            <a:ext cx="4724400" cy="1044575"/>
            <a:chOff x="2286000" y="2889056"/>
            <a:chExt cx="4724400" cy="1044000"/>
          </a:xfrm>
        </p:grpSpPr>
        <p:sp>
          <p:nvSpPr>
            <p:cNvPr id="47"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8"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9"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定位技术</a:t>
              </a:r>
            </a:p>
          </p:txBody>
        </p:sp>
        <p:sp>
          <p:nvSpPr>
            <p:cNvPr id="50"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632723" y="3178974"/>
              <a:ext cx="35618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4</a:t>
              </a:r>
            </a:p>
          </p:txBody>
        </p:sp>
      </p:grpSp>
      <p:grpSp>
        <p:nvGrpSpPr>
          <p:cNvPr id="23" name="组合 1"/>
          <p:cNvGrpSpPr>
            <a:grpSpLocks/>
          </p:cNvGrpSpPr>
          <p:nvPr/>
        </p:nvGrpSpPr>
        <p:grpSpPr bwMode="auto">
          <a:xfrm>
            <a:off x="1907704" y="1191241"/>
            <a:ext cx="4724400" cy="1044575"/>
            <a:chOff x="2286000" y="2889056"/>
            <a:chExt cx="4724400" cy="1044000"/>
          </a:xfrm>
        </p:grpSpPr>
        <p:sp>
          <p:nvSpPr>
            <p:cNvPr id="24"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5"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6"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概述</a:t>
              </a:r>
            </a:p>
          </p:txBody>
        </p:sp>
        <p:sp>
          <p:nvSpPr>
            <p:cNvPr id="31"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632723" y="3178974"/>
              <a:ext cx="35618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1</a:t>
              </a:r>
            </a:p>
          </p:txBody>
        </p:sp>
      </p:grpSp>
      <p:sp>
        <p:nvSpPr>
          <p:cNvPr id="2" name="灯片编号占位符 11">
            <a:extLst>
              <a:ext uri="{FF2B5EF4-FFF2-40B4-BE49-F238E27FC236}">
                <a16:creationId xmlns:a16="http://schemas.microsoft.com/office/drawing/2014/main" id="{896F91E0-A58D-4BBB-AE36-698731F77895}"/>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29</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056577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3A54B681-D1F6-4BA1-A554-7A0D1B878D43}"/>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第三章  无线传感器网络安全</a:t>
            </a:r>
            <a:endParaRPr lang="zh-CN" altLang="en-US" sz="4000" dirty="0">
              <a:latin typeface="黑体" panose="02010609060101010101" pitchFamily="49" charset="-122"/>
              <a:ea typeface="黑体" panose="02010609060101010101" pitchFamily="49" charset="-122"/>
            </a:endParaRPr>
          </a:p>
        </p:txBody>
      </p:sp>
      <p:grpSp>
        <p:nvGrpSpPr>
          <p:cNvPr id="74" name="组合 1"/>
          <p:cNvGrpSpPr>
            <a:grpSpLocks/>
          </p:cNvGrpSpPr>
          <p:nvPr/>
        </p:nvGrpSpPr>
        <p:grpSpPr bwMode="auto">
          <a:xfrm>
            <a:off x="1907704" y="2431342"/>
            <a:ext cx="4724400" cy="1044575"/>
            <a:chOff x="2286000" y="2889056"/>
            <a:chExt cx="4724400" cy="1044000"/>
          </a:xfrm>
        </p:grpSpPr>
        <p:sp>
          <p:nvSpPr>
            <p:cNvPr id="75"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76"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77"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路由技术</a:t>
              </a:r>
            </a:p>
          </p:txBody>
        </p:sp>
        <p:sp>
          <p:nvSpPr>
            <p:cNvPr id="78"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633811" y="3178974"/>
              <a:ext cx="354013" cy="45720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2</a:t>
              </a:r>
            </a:p>
          </p:txBody>
        </p:sp>
      </p:grpSp>
      <p:grpSp>
        <p:nvGrpSpPr>
          <p:cNvPr id="79" name="组合 1"/>
          <p:cNvGrpSpPr>
            <a:grpSpLocks/>
          </p:cNvGrpSpPr>
          <p:nvPr/>
        </p:nvGrpSpPr>
        <p:grpSpPr bwMode="auto">
          <a:xfrm>
            <a:off x="1891432" y="3760797"/>
            <a:ext cx="4724400" cy="1044575"/>
            <a:chOff x="2286000" y="2889056"/>
            <a:chExt cx="4724400" cy="1044000"/>
          </a:xfrm>
        </p:grpSpPr>
        <p:sp>
          <p:nvSpPr>
            <p:cNvPr id="80"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81"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82"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聚合技术</a:t>
              </a:r>
            </a:p>
          </p:txBody>
        </p:sp>
        <p:sp>
          <p:nvSpPr>
            <p:cNvPr id="83"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632723" y="3178974"/>
              <a:ext cx="35618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3</a:t>
              </a:r>
            </a:p>
          </p:txBody>
        </p:sp>
      </p:grpSp>
      <p:grpSp>
        <p:nvGrpSpPr>
          <p:cNvPr id="84" name="组合 1"/>
          <p:cNvGrpSpPr>
            <a:grpSpLocks/>
          </p:cNvGrpSpPr>
          <p:nvPr/>
        </p:nvGrpSpPr>
        <p:grpSpPr bwMode="auto">
          <a:xfrm>
            <a:off x="1907704" y="5090252"/>
            <a:ext cx="4724400" cy="1044575"/>
            <a:chOff x="2286000" y="2889056"/>
            <a:chExt cx="4724400" cy="1044000"/>
          </a:xfrm>
        </p:grpSpPr>
        <p:sp>
          <p:nvSpPr>
            <p:cNvPr id="85"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86"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87"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定位技术</a:t>
              </a:r>
            </a:p>
          </p:txBody>
        </p:sp>
        <p:sp>
          <p:nvSpPr>
            <p:cNvPr id="88"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632723" y="3178974"/>
              <a:ext cx="35618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4</a:t>
              </a:r>
            </a:p>
          </p:txBody>
        </p:sp>
      </p:grpSp>
      <p:grpSp>
        <p:nvGrpSpPr>
          <p:cNvPr id="89" name="组合 1"/>
          <p:cNvGrpSpPr>
            <a:grpSpLocks/>
          </p:cNvGrpSpPr>
          <p:nvPr/>
        </p:nvGrpSpPr>
        <p:grpSpPr bwMode="auto">
          <a:xfrm>
            <a:off x="1907704" y="1191241"/>
            <a:ext cx="4724400" cy="1044575"/>
            <a:chOff x="2286000" y="2889056"/>
            <a:chExt cx="4724400" cy="1044000"/>
          </a:xfrm>
        </p:grpSpPr>
        <p:sp>
          <p:nvSpPr>
            <p:cNvPr id="90"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91"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92"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rgbClr val="FFFF00"/>
                  </a:solidFill>
                  <a:effectLst>
                    <a:outerShdw blurRad="38100" dist="38100" dir="2700000" algn="tl">
                      <a:srgbClr val="000000">
                        <a:alpha val="43137"/>
                      </a:srgbClr>
                    </a:outerShdw>
                  </a:effectLst>
                  <a:latin typeface="Arial" panose="020B0604020202020204" pitchFamily="34" charset="0"/>
                </a:rPr>
                <a:t>概述</a:t>
              </a:r>
            </a:p>
          </p:txBody>
        </p:sp>
        <p:sp>
          <p:nvSpPr>
            <p:cNvPr id="93"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632723" y="3178974"/>
              <a:ext cx="35618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1</a:t>
              </a:r>
            </a:p>
          </p:txBody>
        </p:sp>
      </p:grpSp>
      <p:sp>
        <p:nvSpPr>
          <p:cNvPr id="2" name="灯片编号占位符 11">
            <a:extLst>
              <a:ext uri="{FF2B5EF4-FFF2-40B4-BE49-F238E27FC236}">
                <a16:creationId xmlns:a16="http://schemas.microsoft.com/office/drawing/2014/main" id="{BDC38D6F-0A49-458D-AA80-6A79B2263806}"/>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430005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1638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638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3.2.1 </a:t>
            </a:r>
            <a:r>
              <a:rPr lang="zh-CN" altLang="en-US" sz="2400" b="1" dirty="0">
                <a:latin typeface="黑体" panose="02010609060101010101" pitchFamily="49" charset="-122"/>
                <a:ea typeface="黑体" panose="02010609060101010101" pitchFamily="49" charset="-122"/>
              </a:rPr>
              <a:t>无线传感器网络路由协议概述</a:t>
            </a:r>
          </a:p>
        </p:txBody>
      </p:sp>
      <p:sp>
        <p:nvSpPr>
          <p:cNvPr id="16389" name="文本框 1"/>
          <p:cNvSpPr txBox="1">
            <a:spLocks noChangeArrowheads="1"/>
          </p:cNvSpPr>
          <p:nvPr/>
        </p:nvSpPr>
        <p:spPr bwMode="auto">
          <a:xfrm>
            <a:off x="468313" y="1844675"/>
            <a:ext cx="8351837" cy="446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 无线传感网络中路由协议的主要任务是建立从源节点到汇聚节点的路由，并可靠地传输数据。作为无线传感器网络中数据的指挥者，路由协议主要有以下两个方面的功能：</a:t>
            </a:r>
          </a:p>
          <a:p>
            <a:pPr>
              <a:spcBef>
                <a:spcPct val="0"/>
              </a:spcBef>
              <a:buFontTx/>
              <a:buNone/>
            </a:pPr>
            <a:endParaRPr lang="zh-CN" altLang="en-US" sz="2400" dirty="0">
              <a:latin typeface="Arial" panose="020B0604020202020204" pitchFamily="34" charset="0"/>
              <a:ea typeface="宋体" panose="02010600030101010101" pitchFamily="2" charset="-122"/>
            </a:endParaRPr>
          </a:p>
          <a:p>
            <a:pPr lvl="3">
              <a:spcBef>
                <a:spcPct val="0"/>
              </a:spcBef>
              <a:buFont typeface="Wingdings" panose="05000000000000000000" pitchFamily="2" charset="2"/>
              <a:buChar char="l"/>
            </a:pPr>
            <a:r>
              <a:rPr lang="en-US" altLang="zh-CN" sz="2200" dirty="0">
                <a:solidFill>
                  <a:srgbClr val="FF0000"/>
                </a:solidFill>
                <a:latin typeface="Arial" panose="020B0604020202020204" pitchFamily="34" charset="0"/>
                <a:ea typeface="宋体" panose="02010600030101010101" pitchFamily="2" charset="-122"/>
              </a:rPr>
              <a:t>1</a:t>
            </a:r>
            <a:r>
              <a:rPr lang="zh-CN" altLang="en-US" sz="2200" dirty="0">
                <a:solidFill>
                  <a:srgbClr val="FF0000"/>
                </a:solidFill>
                <a:latin typeface="Arial" panose="020B0604020202020204" pitchFamily="34" charset="0"/>
                <a:ea typeface="宋体" panose="02010600030101010101" pitchFamily="2" charset="-122"/>
              </a:rPr>
              <a:t>、建立源节点到目的节点的优化路径。</a:t>
            </a:r>
          </a:p>
          <a:p>
            <a:pPr lvl="3">
              <a:spcBef>
                <a:spcPct val="0"/>
              </a:spcBef>
              <a:buFont typeface="Wingdings" panose="05000000000000000000" pitchFamily="2" charset="2"/>
              <a:buChar char="l"/>
            </a:pPr>
            <a:r>
              <a:rPr lang="en-US" altLang="zh-CN" sz="2200" dirty="0">
                <a:solidFill>
                  <a:srgbClr val="FF0000"/>
                </a:solidFill>
                <a:latin typeface="Arial" panose="020B0604020202020204" pitchFamily="34" charset="0"/>
                <a:ea typeface="宋体" panose="02010600030101010101" pitchFamily="2" charset="-122"/>
              </a:rPr>
              <a:t>2</a:t>
            </a:r>
            <a:r>
              <a:rPr lang="zh-CN" altLang="en-US" sz="2200" dirty="0">
                <a:solidFill>
                  <a:srgbClr val="FF0000"/>
                </a:solidFill>
                <a:latin typeface="Arial" panose="020B0604020202020204" pitchFamily="34" charset="0"/>
                <a:ea typeface="宋体" panose="02010600030101010101" pitchFamily="2" charset="-122"/>
              </a:rPr>
              <a:t>、将数据分组沿着优化路径正确转发</a:t>
            </a:r>
            <a:r>
              <a:rPr lang="zh-CN" altLang="en-US" dirty="0">
                <a:solidFill>
                  <a:srgbClr val="FF0000"/>
                </a:solidFill>
                <a:latin typeface="Arial" panose="020B0604020202020204" pitchFamily="34" charset="0"/>
                <a:ea typeface="宋体" panose="02010600030101010101" pitchFamily="2" charset="-122"/>
              </a:rPr>
              <a:t>。</a:t>
            </a:r>
          </a:p>
          <a:p>
            <a:pPr>
              <a:spcBef>
                <a:spcPct val="0"/>
              </a:spcBef>
              <a:buFontTx/>
              <a:buNone/>
            </a:pPr>
            <a:endParaRPr lang="zh-CN" altLang="en-US" sz="24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与有线网络和蜂窝式无线网络不同，</a:t>
            </a:r>
            <a:r>
              <a:rPr lang="en-US" altLang="zh-CN" sz="2400" dirty="0">
                <a:latin typeface="Arial" panose="020B0604020202020204" pitchFamily="34" charset="0"/>
                <a:ea typeface="宋体" panose="02010600030101010101" pitchFamily="2" charset="-122"/>
              </a:rPr>
              <a:t>WSN</a:t>
            </a:r>
            <a:r>
              <a:rPr lang="zh-CN" altLang="en-US" sz="2400" dirty="0">
                <a:latin typeface="Arial" panose="020B0604020202020204" pitchFamily="34" charset="0"/>
                <a:ea typeface="宋体" panose="02010600030101010101" pitchFamily="2" charset="-122"/>
              </a:rPr>
              <a:t>中没有基础设施和全网统一的控制中心。在这种无中心的环境下，</a:t>
            </a:r>
            <a:r>
              <a:rPr lang="zh-CN" altLang="en-US" sz="2400" dirty="0">
                <a:solidFill>
                  <a:srgbClr val="FF0000"/>
                </a:solidFill>
                <a:latin typeface="Arial" panose="020B0604020202020204" pitchFamily="34" charset="0"/>
                <a:ea typeface="宋体" panose="02010600030101010101" pitchFamily="2" charset="-122"/>
              </a:rPr>
              <a:t>路由可以看成分布式地获取网络拓扑信息，以一定准则计算路由并对路径进行维护的过程</a:t>
            </a:r>
            <a:r>
              <a:rPr lang="zh-CN" altLang="en-US" sz="2400" dirty="0">
                <a:latin typeface="Arial" panose="020B0604020202020204" pitchFamily="34" charset="0"/>
                <a:ea typeface="宋体" panose="02010600030101010101" pitchFamily="2" charset="-122"/>
              </a:rPr>
              <a:t>。</a:t>
            </a:r>
          </a:p>
        </p:txBody>
      </p:sp>
      <p:sp>
        <p:nvSpPr>
          <p:cNvPr id="2" name="灯片编号占位符 11">
            <a:extLst>
              <a:ext uri="{FF2B5EF4-FFF2-40B4-BE49-F238E27FC236}">
                <a16:creationId xmlns:a16="http://schemas.microsoft.com/office/drawing/2014/main" id="{E56AFF40-A88F-486C-9701-D1C857A37E5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184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84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3.2.2 WSN</a:t>
            </a:r>
            <a:r>
              <a:rPr lang="zh-CN" altLang="en-US" sz="2400" b="1" dirty="0">
                <a:latin typeface="黑体" panose="02010609060101010101" pitchFamily="49" charset="-122"/>
                <a:ea typeface="黑体" panose="02010609060101010101" pitchFamily="49" charset="-122"/>
              </a:rPr>
              <a:t>的特点</a:t>
            </a:r>
          </a:p>
        </p:txBody>
      </p:sp>
      <p:sp>
        <p:nvSpPr>
          <p:cNvPr id="18437" name="矩形 2"/>
          <p:cNvSpPr>
            <a:spLocks noChangeArrowheads="1"/>
          </p:cNvSpPr>
          <p:nvPr/>
        </p:nvSpPr>
        <p:spPr bwMode="auto">
          <a:xfrm>
            <a:off x="175669" y="1988840"/>
            <a:ext cx="8748464"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从路由设计的角度出发，</a:t>
            </a:r>
            <a:r>
              <a:rPr lang="en-US" altLang="zh-CN" sz="2400" dirty="0">
                <a:latin typeface="Arial" panose="020B0604020202020204" pitchFamily="34" charset="0"/>
                <a:ea typeface="宋体" panose="02010600030101010101" pitchFamily="2" charset="-122"/>
              </a:rPr>
              <a:t>WSN</a:t>
            </a:r>
            <a:r>
              <a:rPr lang="zh-CN" altLang="en-US" sz="2400" dirty="0">
                <a:latin typeface="Arial" panose="020B0604020202020204" pitchFamily="34" charset="0"/>
                <a:ea typeface="宋体" panose="02010600030101010101" pitchFamily="2" charset="-122"/>
              </a:rPr>
              <a:t>具有以下特点：</a:t>
            </a:r>
          </a:p>
          <a:p>
            <a:pPr lvl="3">
              <a:spcBef>
                <a:spcPct val="0"/>
              </a:spcBef>
              <a:buFont typeface="Wingdings" panose="05000000000000000000" pitchFamily="2" charset="2"/>
              <a:buChar char="l"/>
            </a:pPr>
            <a:r>
              <a:rPr lang="zh-CN" altLang="en-US" sz="2200" b="1" dirty="0">
                <a:solidFill>
                  <a:srgbClr val="FF0000"/>
                </a:solidFill>
                <a:latin typeface="Arial" panose="020B0604020202020204" pitchFamily="34" charset="0"/>
                <a:ea typeface="宋体" panose="02010600030101010101" pitchFamily="2" charset="-122"/>
              </a:rPr>
              <a:t>形式多样的信息报告模式</a:t>
            </a:r>
            <a:endParaRPr lang="en-US" altLang="zh-CN" sz="2200" b="1" dirty="0">
              <a:solidFill>
                <a:srgbClr val="FF0000"/>
              </a:solidFill>
              <a:latin typeface="Arial" panose="020B0604020202020204" pitchFamily="34" charset="0"/>
              <a:ea typeface="宋体" panose="02010600030101010101" pitchFamily="2" charset="-122"/>
            </a:endParaRPr>
          </a:p>
          <a:p>
            <a:pPr>
              <a:spcBef>
                <a:spcPct val="0"/>
              </a:spcBef>
              <a:buFontTx/>
              <a:buNone/>
            </a:pPr>
            <a:endParaRPr lang="zh-CN" altLang="en-US" sz="1800" dirty="0">
              <a:latin typeface="Arial" panose="020B0604020202020204" pitchFamily="34" charset="0"/>
              <a:ea typeface="宋体" panose="02010600030101010101" pitchFamily="2" charset="-122"/>
            </a:endParaRPr>
          </a:p>
          <a:p>
            <a:pPr>
              <a:spcBef>
                <a:spcPct val="0"/>
              </a:spcBef>
              <a:buFontTx/>
              <a:buNone/>
            </a:pPr>
            <a:r>
              <a:rPr lang="en-US" altLang="zh-CN" sz="2000" dirty="0">
                <a:solidFill>
                  <a:srgbClr val="FF0000"/>
                </a:solidFill>
                <a:latin typeface="Arial" panose="020B0604020202020204" pitchFamily="34" charset="0"/>
                <a:ea typeface="宋体" panose="02010600030101010101" pitchFamily="2" charset="-122"/>
              </a:rPr>
              <a:t>	</a:t>
            </a:r>
            <a:r>
              <a:rPr lang="en-US" altLang="zh-CN" sz="2000" dirty="0">
                <a:latin typeface="Arial" panose="020B0604020202020204" pitchFamily="34" charset="0"/>
                <a:ea typeface="宋体" panose="02010600030101010101" pitchFamily="2" charset="-122"/>
              </a:rPr>
              <a:t>WSN</a:t>
            </a:r>
            <a:r>
              <a:rPr lang="zh-CN" altLang="en-US" sz="2000" dirty="0">
                <a:latin typeface="Arial" panose="020B0604020202020204" pitchFamily="34" charset="0"/>
                <a:ea typeface="宋体" panose="02010600030101010101" pitchFamily="2" charset="-122"/>
              </a:rPr>
              <a:t>中信息报告模式分以下四类：</a:t>
            </a:r>
          </a:p>
          <a:p>
            <a:pPr marL="1266825" lvl="4" indent="-342900">
              <a:spcBef>
                <a:spcPct val="0"/>
              </a:spcBef>
              <a:buFont typeface="Wingdings" panose="05000000000000000000" pitchFamily="2" charset="2"/>
              <a:buChar char="p"/>
            </a:pPr>
            <a:r>
              <a:rPr lang="en-US" altLang="zh-CN" dirty="0">
                <a:latin typeface="Arial" panose="020B0604020202020204" pitchFamily="34" charset="0"/>
                <a:ea typeface="宋体" panose="02010600030101010101" pitchFamily="2" charset="-122"/>
              </a:rPr>
              <a:t>a</a:t>
            </a:r>
            <a:r>
              <a:rPr lang="zh-CN" altLang="en-US" dirty="0">
                <a:latin typeface="Arial" panose="020B0604020202020204" pitchFamily="34" charset="0"/>
                <a:ea typeface="宋体" panose="02010600030101010101" pitchFamily="2" charset="-122"/>
              </a:rPr>
              <a:t>、事件触发：节点采集信息后判断，若超过一定的阈值，则认为发生了某种事件，需要立即上报，如用于预警的</a:t>
            </a:r>
            <a:r>
              <a:rPr lang="en-US" altLang="zh-CN" dirty="0">
                <a:latin typeface="Arial" panose="020B0604020202020204" pitchFamily="34" charset="0"/>
                <a:ea typeface="宋体" panose="02010600030101010101" pitchFamily="2" charset="-122"/>
              </a:rPr>
              <a:t>WSN</a:t>
            </a:r>
            <a:r>
              <a:rPr lang="zh-CN" altLang="en-US" dirty="0">
                <a:latin typeface="Arial" panose="020B0604020202020204" pitchFamily="34" charset="0"/>
                <a:ea typeface="宋体" panose="02010600030101010101" pitchFamily="2" charset="-122"/>
              </a:rPr>
              <a:t>。</a:t>
            </a:r>
          </a:p>
          <a:p>
            <a:pPr marL="1266825" lvl="4" indent="-342900">
              <a:spcBef>
                <a:spcPct val="0"/>
              </a:spcBef>
              <a:buFont typeface="Wingdings" panose="05000000000000000000" pitchFamily="2" charset="2"/>
              <a:buChar char="p"/>
            </a:pPr>
            <a:r>
              <a:rPr lang="en-US" altLang="zh-CN" dirty="0">
                <a:latin typeface="Arial" panose="020B0604020202020204" pitchFamily="34" charset="0"/>
                <a:ea typeface="宋体" panose="02010600030101010101" pitchFamily="2" charset="-122"/>
              </a:rPr>
              <a:t>b</a:t>
            </a:r>
            <a:r>
              <a:rPr lang="zh-CN" altLang="en-US" dirty="0">
                <a:latin typeface="Arial" panose="020B0604020202020204" pitchFamily="34" charset="0"/>
                <a:ea typeface="宋体" panose="02010600030101010101" pitchFamily="2" charset="-122"/>
              </a:rPr>
              <a:t>、周期性：节点定期把采集到的信息报告给汇聚节点（</a:t>
            </a:r>
            <a:r>
              <a:rPr lang="en-US" altLang="zh-CN" dirty="0">
                <a:latin typeface="Arial" panose="020B0604020202020204" pitchFamily="34" charset="0"/>
                <a:ea typeface="宋体" panose="02010600030101010101" pitchFamily="2" charset="-122"/>
              </a:rPr>
              <a:t>sink</a:t>
            </a:r>
            <a:r>
              <a:rPr lang="zh-CN" altLang="en-US" dirty="0">
                <a:latin typeface="Arial" panose="020B0604020202020204" pitchFamily="34" charset="0"/>
                <a:ea typeface="宋体" panose="02010600030101010101" pitchFamily="2" charset="-122"/>
              </a:rPr>
              <a:t>）。如野生动植物和环境监测</a:t>
            </a:r>
            <a:r>
              <a:rPr lang="en-US" altLang="zh-CN" dirty="0">
                <a:latin typeface="Arial" panose="020B0604020202020204" pitchFamily="34" charset="0"/>
                <a:ea typeface="宋体" panose="02010600030101010101" pitchFamily="2" charset="-122"/>
              </a:rPr>
              <a:t>WSN</a:t>
            </a:r>
            <a:r>
              <a:rPr lang="zh-CN" altLang="en-US" dirty="0">
                <a:latin typeface="Arial" panose="020B0604020202020204" pitchFamily="34" charset="0"/>
                <a:ea typeface="宋体" panose="02010600030101010101" pitchFamily="2" charset="-122"/>
              </a:rPr>
              <a:t>。</a:t>
            </a:r>
          </a:p>
          <a:p>
            <a:pPr marL="1266825" lvl="4" indent="-342900">
              <a:spcBef>
                <a:spcPct val="0"/>
              </a:spcBef>
              <a:buFont typeface="Wingdings" panose="05000000000000000000" pitchFamily="2" charset="2"/>
              <a:buChar char="p"/>
            </a:pPr>
            <a:r>
              <a:rPr lang="en-US" altLang="zh-CN" dirty="0">
                <a:latin typeface="Arial" panose="020B0604020202020204" pitchFamily="34" charset="0"/>
                <a:ea typeface="宋体" panose="02010600030101010101" pitchFamily="2" charset="-122"/>
              </a:rPr>
              <a:t>c</a:t>
            </a:r>
            <a:r>
              <a:rPr lang="zh-CN" altLang="en-US" dirty="0">
                <a:latin typeface="Arial" panose="020B0604020202020204" pitchFamily="34" charset="0"/>
                <a:ea typeface="宋体" panose="02010600030101010101" pitchFamily="2" charset="-122"/>
              </a:rPr>
              <a:t>、基于查询：</a:t>
            </a:r>
            <a:r>
              <a:rPr lang="en-US" altLang="zh-CN" dirty="0">
                <a:latin typeface="Arial" panose="020B0604020202020204" pitchFamily="34" charset="0"/>
                <a:ea typeface="宋体" panose="02010600030101010101" pitchFamily="2" charset="-122"/>
              </a:rPr>
              <a:t>node</a:t>
            </a:r>
            <a:r>
              <a:rPr lang="zh-CN" altLang="en-US" dirty="0">
                <a:latin typeface="Arial" panose="020B0604020202020204" pitchFamily="34" charset="0"/>
                <a:ea typeface="宋体" panose="02010600030101010101" pitchFamily="2" charset="-122"/>
              </a:rPr>
              <a:t>不主动向</a:t>
            </a:r>
            <a:r>
              <a:rPr lang="en-US" altLang="zh-CN" dirty="0">
                <a:latin typeface="Arial" panose="020B0604020202020204" pitchFamily="34" charset="0"/>
                <a:ea typeface="宋体" panose="02010600030101010101" pitchFamily="2" charset="-122"/>
              </a:rPr>
              <a:t>sink</a:t>
            </a:r>
            <a:r>
              <a:rPr lang="zh-CN" altLang="en-US" dirty="0">
                <a:latin typeface="Arial" panose="020B0604020202020204" pitchFamily="34" charset="0"/>
                <a:ea typeface="宋体" panose="02010600030101010101" pitchFamily="2" charset="-122"/>
              </a:rPr>
              <a:t>上报采集到的信息，而是等待       用户查询，根据用户的需要反馈信息。</a:t>
            </a:r>
          </a:p>
          <a:p>
            <a:pPr marL="1266825" lvl="4" indent="-342900">
              <a:spcBef>
                <a:spcPct val="0"/>
              </a:spcBef>
              <a:buFont typeface="Wingdings" panose="05000000000000000000" pitchFamily="2" charset="2"/>
              <a:buChar char="p"/>
            </a:pPr>
            <a:r>
              <a:rPr lang="en-US" altLang="zh-CN" dirty="0">
                <a:latin typeface="Arial" panose="020B0604020202020204" pitchFamily="34" charset="0"/>
                <a:ea typeface="宋体" panose="02010600030101010101" pitchFamily="2" charset="-122"/>
              </a:rPr>
              <a:t>d</a:t>
            </a:r>
            <a:r>
              <a:rPr lang="zh-CN" altLang="en-US" dirty="0">
                <a:latin typeface="Arial" panose="020B0604020202020204" pitchFamily="34" charset="0"/>
                <a:ea typeface="宋体" panose="02010600030101010101" pitchFamily="2" charset="-122"/>
              </a:rPr>
              <a:t>、混合模式：前三种的综合，如智能交通的</a:t>
            </a:r>
            <a:r>
              <a:rPr lang="en-US" altLang="zh-CN" dirty="0">
                <a:latin typeface="Arial" panose="020B0604020202020204" pitchFamily="34" charset="0"/>
                <a:ea typeface="宋体" panose="02010600030101010101" pitchFamily="2" charset="-122"/>
              </a:rPr>
              <a:t>WSN</a:t>
            </a:r>
            <a:r>
              <a:rPr lang="zh-CN" altLang="en-US" dirty="0">
                <a:latin typeface="Arial" panose="020B0604020202020204" pitchFamily="34" charset="0"/>
                <a:ea typeface="宋体" panose="02010600030101010101" pitchFamily="2" charset="-122"/>
              </a:rPr>
              <a:t>。</a:t>
            </a:r>
          </a:p>
        </p:txBody>
      </p:sp>
      <p:sp>
        <p:nvSpPr>
          <p:cNvPr id="2" name="灯片编号占位符 11">
            <a:extLst>
              <a:ext uri="{FF2B5EF4-FFF2-40B4-BE49-F238E27FC236}">
                <a16:creationId xmlns:a16="http://schemas.microsoft.com/office/drawing/2014/main" id="{0CBA2B4C-22D7-4F99-AB88-4E7447D820D4}"/>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31</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670410042"/>
      </p:ext>
    </p:extLst>
  </p:cSld>
  <p:clrMapOvr>
    <a:masterClrMapping/>
  </p:clrMapOvr>
  <p:transition advTm="16782"/>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2048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048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3.2.2 WSN</a:t>
            </a:r>
            <a:r>
              <a:rPr lang="zh-CN" altLang="en-US" sz="2400" b="1" dirty="0">
                <a:latin typeface="黑体" panose="02010609060101010101" pitchFamily="49" charset="-122"/>
                <a:ea typeface="黑体" panose="02010609060101010101" pitchFamily="49" charset="-122"/>
              </a:rPr>
              <a:t>的特点</a:t>
            </a:r>
          </a:p>
        </p:txBody>
      </p:sp>
      <p:sp>
        <p:nvSpPr>
          <p:cNvPr id="20485" name="文本框 1"/>
          <p:cNvSpPr txBox="1">
            <a:spLocks noChangeArrowheads="1"/>
          </p:cNvSpPr>
          <p:nvPr/>
        </p:nvSpPr>
        <p:spPr bwMode="auto">
          <a:xfrm>
            <a:off x="251520" y="2276475"/>
            <a:ext cx="784887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26682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17240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1812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6384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0956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3">
              <a:spcBef>
                <a:spcPct val="0"/>
              </a:spcBef>
              <a:buFont typeface="Wingdings" panose="05000000000000000000" pitchFamily="2" charset="2"/>
              <a:buChar char="l"/>
            </a:pPr>
            <a:r>
              <a:rPr lang="zh-CN" altLang="en-US" sz="2200" dirty="0">
                <a:solidFill>
                  <a:srgbClr val="FF0000"/>
                </a:solidFill>
                <a:latin typeface="Arial" panose="020B0604020202020204" pitchFamily="34" charset="0"/>
                <a:ea typeface="宋体" panose="02010600030101010101" pitchFamily="2" charset="-122"/>
              </a:rPr>
              <a:t>不同的信息报告模式影响路由的触发模式：</a:t>
            </a:r>
            <a:endParaRPr lang="en-US" altLang="zh-CN" sz="2200" dirty="0">
              <a:solidFill>
                <a:srgbClr val="FF0000"/>
              </a:solidFill>
              <a:latin typeface="Arial" panose="020B0604020202020204" pitchFamily="34" charset="0"/>
              <a:ea typeface="宋体" panose="02010600030101010101" pitchFamily="2" charset="-122"/>
            </a:endParaRPr>
          </a:p>
          <a:p>
            <a:pPr lvl="3">
              <a:spcBef>
                <a:spcPct val="0"/>
              </a:spcBef>
              <a:buFont typeface="Wingdings" panose="05000000000000000000" pitchFamily="2" charset="2"/>
              <a:buChar char="l"/>
            </a:pPr>
            <a:endParaRPr lang="zh-CN" altLang="en-US" sz="2200" dirty="0">
              <a:solidFill>
                <a:srgbClr val="FF0000"/>
              </a:solidFill>
              <a:latin typeface="Arial" panose="020B0604020202020204" pitchFamily="34" charset="0"/>
              <a:ea typeface="宋体" panose="02010600030101010101" pitchFamily="2" charset="-122"/>
            </a:endParaRPr>
          </a:p>
          <a:p>
            <a:pPr lvl="4">
              <a:spcBef>
                <a:spcPct val="0"/>
              </a:spcBef>
              <a:buFont typeface="Wingdings" panose="05000000000000000000" pitchFamily="2" charset="2"/>
              <a:buChar char="p"/>
            </a:pPr>
            <a:r>
              <a:rPr lang="en-US" altLang="zh-CN" dirty="0">
                <a:latin typeface="Arial" panose="020B0604020202020204" pitchFamily="34" charset="0"/>
                <a:ea typeface="宋体" panose="02010600030101010101" pitchFamily="2" charset="-122"/>
              </a:rPr>
              <a:t>a</a:t>
            </a:r>
            <a:r>
              <a:rPr lang="zh-CN" altLang="en-US" dirty="0">
                <a:latin typeface="Arial" panose="020B0604020202020204" pitchFamily="34" charset="0"/>
                <a:ea typeface="宋体" panose="02010600030101010101" pitchFamily="2" charset="-122"/>
              </a:rPr>
              <a:t>：事件触发模式：从节能的角度，按需（</a:t>
            </a:r>
            <a:r>
              <a:rPr lang="en-US" altLang="zh-CN" dirty="0">
                <a:latin typeface="Arial" panose="020B0604020202020204" pitchFamily="34" charset="0"/>
                <a:ea typeface="宋体" panose="02010600030101010101" pitchFamily="2" charset="-122"/>
              </a:rPr>
              <a:t>on demand</a:t>
            </a:r>
            <a:r>
              <a:rPr lang="zh-CN" altLang="en-US" dirty="0">
                <a:latin typeface="Arial" panose="020B0604020202020204" pitchFamily="34" charset="0"/>
                <a:ea typeface="宋体" panose="02010600030101010101" pitchFamily="2" charset="-122"/>
              </a:rPr>
              <a:t>）建立路由更恰当</a:t>
            </a:r>
          </a:p>
          <a:p>
            <a:pPr lvl="4">
              <a:spcBef>
                <a:spcPct val="0"/>
              </a:spcBef>
              <a:buFont typeface="Wingdings" panose="05000000000000000000" pitchFamily="2" charset="2"/>
              <a:buChar char="p"/>
            </a:pPr>
            <a:r>
              <a:rPr lang="en-US" altLang="zh-CN" dirty="0">
                <a:latin typeface="Arial" panose="020B0604020202020204" pitchFamily="34" charset="0"/>
                <a:ea typeface="宋体" panose="02010600030101010101" pitchFamily="2" charset="-122"/>
              </a:rPr>
              <a:t>b</a:t>
            </a:r>
            <a:r>
              <a:rPr lang="zh-CN" altLang="en-US" dirty="0">
                <a:latin typeface="Arial" panose="020B0604020202020204" pitchFamily="34" charset="0"/>
                <a:ea typeface="宋体" panose="02010600030101010101" pitchFamily="2" charset="-122"/>
              </a:rPr>
              <a:t>：周期性（事件报告）模式：采用先验式</a:t>
            </a:r>
            <a:r>
              <a:rPr lang="en-US" altLang="zh-CN" dirty="0">
                <a:latin typeface="Arial" panose="020B0604020202020204" pitchFamily="34" charset="0"/>
                <a:ea typeface="宋体" panose="02010600030101010101" pitchFamily="2" charset="-122"/>
              </a:rPr>
              <a:t>(proactive)</a:t>
            </a:r>
            <a:r>
              <a:rPr lang="zh-CN" altLang="en-US" dirty="0">
                <a:latin typeface="Arial" panose="020B0604020202020204" pitchFamily="34" charset="0"/>
                <a:ea typeface="宋体" panose="02010600030101010101" pitchFamily="2" charset="-122"/>
              </a:rPr>
              <a:t>的方法建立路由更加合适。</a:t>
            </a:r>
          </a:p>
          <a:p>
            <a:pPr lvl="4">
              <a:spcBef>
                <a:spcPct val="0"/>
              </a:spcBef>
              <a:buFont typeface="Wingdings" panose="05000000000000000000" pitchFamily="2" charset="2"/>
              <a:buChar char="p"/>
            </a:pPr>
            <a:r>
              <a:rPr lang="en-US" altLang="zh-CN" dirty="0">
                <a:latin typeface="Arial" panose="020B0604020202020204" pitchFamily="34" charset="0"/>
                <a:ea typeface="宋体" panose="02010600030101010101" pitchFamily="2" charset="-122"/>
              </a:rPr>
              <a:t>c</a:t>
            </a:r>
            <a:r>
              <a:rPr lang="zh-CN" altLang="en-US" dirty="0">
                <a:latin typeface="Arial" panose="020B0604020202020204" pitchFamily="34" charset="0"/>
                <a:ea typeface="宋体" panose="02010600030101010101" pitchFamily="2" charset="-122"/>
              </a:rPr>
              <a:t>：基于查询模式：查询信息的本身就可以辅助建立路由</a:t>
            </a:r>
          </a:p>
        </p:txBody>
      </p:sp>
      <p:sp>
        <p:nvSpPr>
          <p:cNvPr id="2" name="灯片编号占位符 11">
            <a:extLst>
              <a:ext uri="{FF2B5EF4-FFF2-40B4-BE49-F238E27FC236}">
                <a16:creationId xmlns:a16="http://schemas.microsoft.com/office/drawing/2014/main" id="{3C7882F5-B0E4-404C-A8BD-3607E9F51B0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32</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001953171"/>
      </p:ext>
    </p:extLst>
  </p:cSld>
  <p:clrMapOvr>
    <a:masterClrMapping/>
  </p:clrMapOvr>
  <p:transition advTm="16782"/>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2253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253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3.2.2 WSN</a:t>
            </a:r>
            <a:r>
              <a:rPr lang="zh-CN" altLang="en-US" sz="2400" b="1" dirty="0">
                <a:latin typeface="黑体" panose="02010609060101010101" pitchFamily="49" charset="-122"/>
                <a:ea typeface="黑体" panose="02010609060101010101" pitchFamily="49" charset="-122"/>
              </a:rPr>
              <a:t>的特点</a:t>
            </a:r>
          </a:p>
        </p:txBody>
      </p:sp>
      <p:sp>
        <p:nvSpPr>
          <p:cNvPr id="22533" name="矩形 2"/>
          <p:cNvSpPr>
            <a:spLocks noChangeArrowheads="1"/>
          </p:cNvSpPr>
          <p:nvPr/>
        </p:nvSpPr>
        <p:spPr bwMode="auto">
          <a:xfrm>
            <a:off x="395288" y="2276475"/>
            <a:ext cx="8353425"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1006475" lvl="3" indent="-342900">
              <a:spcBef>
                <a:spcPct val="0"/>
              </a:spcBef>
              <a:buFont typeface="Wingdings" panose="05000000000000000000" pitchFamily="2" charset="2"/>
              <a:buChar char="l"/>
              <a:defRPr/>
            </a:pPr>
            <a:r>
              <a:rPr lang="zh-CN" altLang="en-US" sz="2200" dirty="0">
                <a:solidFill>
                  <a:srgbClr val="FF0000"/>
                </a:solidFill>
                <a:latin typeface="Arial" panose="020B0604020202020204" pitchFamily="34" charset="0"/>
                <a:ea typeface="宋体" panose="02010600030101010101" pitchFamily="2" charset="-122"/>
              </a:rPr>
              <a:t>多对一和一对多为主的业务模式</a:t>
            </a:r>
            <a:endParaRPr lang="en-US" altLang="zh-CN" sz="2200" dirty="0">
              <a:solidFill>
                <a:srgbClr val="FF0000"/>
              </a:solidFill>
              <a:latin typeface="Arial" panose="020B0604020202020204" pitchFamily="34" charset="0"/>
              <a:ea typeface="宋体" panose="02010600030101010101" pitchFamily="2" charset="-122"/>
            </a:endParaRPr>
          </a:p>
          <a:p>
            <a:pPr>
              <a:spcBef>
                <a:spcPct val="0"/>
              </a:spcBef>
              <a:buFontTx/>
              <a:buNone/>
              <a:defRPr/>
            </a:pPr>
            <a:endParaRPr lang="zh-CN" altLang="en-US" sz="2800" dirty="0">
              <a:latin typeface="Arial" panose="020B0604020202020204" pitchFamily="34" charset="0"/>
              <a:ea typeface="宋体" panose="02010600030101010101" pitchFamily="2" charset="-122"/>
            </a:endParaRPr>
          </a:p>
          <a:p>
            <a:pPr marL="1266825"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 </a:t>
            </a:r>
            <a:r>
              <a:rPr lang="en-US" altLang="zh-CN" dirty="0">
                <a:latin typeface="Arial" panose="020B0604020202020204" pitchFamily="34" charset="0"/>
                <a:ea typeface="宋体" panose="02010600030101010101" pitchFamily="2" charset="-122"/>
              </a:rPr>
              <a:t>WSN</a:t>
            </a:r>
            <a:r>
              <a:rPr lang="zh-CN" altLang="en-US" dirty="0">
                <a:latin typeface="Arial" panose="020B0604020202020204" pitchFamily="34" charset="0"/>
                <a:ea typeface="宋体" panose="02010600030101010101" pitchFamily="2" charset="-122"/>
              </a:rPr>
              <a:t>的主要业务是传感器节点把采集到的信息传给</a:t>
            </a:r>
            <a:r>
              <a:rPr lang="en-US" altLang="zh-CN" dirty="0">
                <a:latin typeface="Arial" panose="020B0604020202020204" pitchFamily="34" charset="0"/>
                <a:ea typeface="宋体" panose="02010600030101010101" pitchFamily="2" charset="-122"/>
              </a:rPr>
              <a:t>sink</a:t>
            </a:r>
            <a:r>
              <a:rPr lang="zh-CN" altLang="en-US" dirty="0">
                <a:latin typeface="Arial" panose="020B0604020202020204" pitchFamily="34" charset="0"/>
                <a:ea typeface="宋体" panose="02010600030101010101" pitchFamily="2" charset="-122"/>
              </a:rPr>
              <a:t>（多对一）和</a:t>
            </a:r>
            <a:r>
              <a:rPr lang="en-US" altLang="zh-CN" dirty="0">
                <a:latin typeface="Arial" panose="020B0604020202020204" pitchFamily="34" charset="0"/>
                <a:ea typeface="宋体" panose="02010600030101010101" pitchFamily="2" charset="-122"/>
              </a:rPr>
              <a:t>sink</a:t>
            </a:r>
            <a:r>
              <a:rPr lang="zh-CN" altLang="en-US" dirty="0">
                <a:latin typeface="Arial" panose="020B0604020202020204" pitchFamily="34" charset="0"/>
                <a:ea typeface="宋体" panose="02010600030101010101" pitchFamily="2" charset="-122"/>
              </a:rPr>
              <a:t>向节点（一对多）下达查询命令，这是典型的多对一和一对多的模式。</a:t>
            </a:r>
          </a:p>
          <a:p>
            <a:pPr marL="1266825"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为了支持这种通信模式，</a:t>
            </a:r>
            <a:r>
              <a:rPr lang="en-US" altLang="zh-CN" dirty="0">
                <a:latin typeface="Arial" panose="020B0604020202020204" pitchFamily="34" charset="0"/>
                <a:ea typeface="宋体" panose="02010600030101010101" pitchFamily="2" charset="-122"/>
              </a:rPr>
              <a:t>WSN</a:t>
            </a:r>
            <a:r>
              <a:rPr lang="zh-CN" altLang="en-US" dirty="0">
                <a:latin typeface="Arial" panose="020B0604020202020204" pitchFamily="34" charset="0"/>
                <a:ea typeface="宋体" panose="02010600030101010101" pitchFamily="2" charset="-122"/>
              </a:rPr>
              <a:t>中很多路由协议建立具有树状结构的路由。</a:t>
            </a:r>
          </a:p>
        </p:txBody>
      </p:sp>
      <p:sp>
        <p:nvSpPr>
          <p:cNvPr id="2" name="灯片编号占位符 11">
            <a:extLst>
              <a:ext uri="{FF2B5EF4-FFF2-40B4-BE49-F238E27FC236}">
                <a16:creationId xmlns:a16="http://schemas.microsoft.com/office/drawing/2014/main" id="{4ECFC111-127F-40C9-880A-9342F47BAF09}"/>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33</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436532924"/>
      </p:ext>
    </p:extLst>
  </p:cSld>
  <p:clrMapOvr>
    <a:masterClrMapping/>
  </p:clrMapOvr>
  <p:transition advTm="16782"/>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2457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458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3.2.2 WSN</a:t>
            </a:r>
            <a:r>
              <a:rPr lang="zh-CN" altLang="en-US" sz="2400" b="1" dirty="0">
                <a:latin typeface="黑体" panose="02010609060101010101" pitchFamily="49" charset="-122"/>
                <a:ea typeface="黑体" panose="02010609060101010101" pitchFamily="49" charset="-122"/>
              </a:rPr>
              <a:t>的特点</a:t>
            </a:r>
          </a:p>
        </p:txBody>
      </p:sp>
      <p:sp>
        <p:nvSpPr>
          <p:cNvPr id="24581" name="矩形 2"/>
          <p:cNvSpPr>
            <a:spLocks noChangeArrowheads="1"/>
          </p:cNvSpPr>
          <p:nvPr/>
        </p:nvSpPr>
        <p:spPr bwMode="auto">
          <a:xfrm>
            <a:off x="110790" y="1735209"/>
            <a:ext cx="8715251" cy="460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1006475" lvl="3" indent="-342900">
              <a:spcBef>
                <a:spcPct val="0"/>
              </a:spcBef>
              <a:buFont typeface="Wingdings" panose="05000000000000000000" pitchFamily="2" charset="2"/>
              <a:buChar char="l"/>
              <a:defRPr/>
            </a:pPr>
            <a:r>
              <a:rPr lang="zh-CN" altLang="en-US" sz="2400" dirty="0">
                <a:solidFill>
                  <a:srgbClr val="FF0000"/>
                </a:solidFill>
                <a:latin typeface="Arial" panose="020B0604020202020204" pitchFamily="34" charset="0"/>
                <a:ea typeface="宋体" panose="02010600030101010101" pitchFamily="2" charset="-122"/>
              </a:rPr>
              <a:t>以数据为中心的设计理念</a:t>
            </a:r>
            <a:endParaRPr lang="zh-CN" altLang="en-US" sz="2200" dirty="0">
              <a:latin typeface="Arial" panose="020B0604020202020204" pitchFamily="34" charset="0"/>
              <a:ea typeface="宋体" panose="02010600030101010101" pitchFamily="2" charset="-122"/>
            </a:endParaRPr>
          </a:p>
          <a:p>
            <a:pPr marL="1266825" lvl="4" indent="-342900">
              <a:spcBef>
                <a:spcPts val="600"/>
              </a:spcBef>
              <a:buFont typeface="Wingdings" panose="05000000000000000000" pitchFamily="2" charset="2"/>
              <a:buChar char="p"/>
              <a:defRPr/>
            </a:pPr>
            <a:r>
              <a:rPr lang="zh-CN" altLang="en-US" sz="2200" dirty="0">
                <a:latin typeface="Arial" panose="020B0604020202020204" pitchFamily="34" charset="0"/>
                <a:ea typeface="宋体" panose="02010600030101010101" pitchFamily="2" charset="-122"/>
              </a:rPr>
              <a:t> 把</a:t>
            </a:r>
            <a:r>
              <a:rPr lang="en-US" altLang="zh-CN" sz="2200" dirty="0">
                <a:latin typeface="Arial" panose="020B0604020202020204" pitchFamily="34" charset="0"/>
                <a:ea typeface="宋体" panose="02010600030101010101" pitchFamily="2" charset="-122"/>
              </a:rPr>
              <a:t>WSN</a:t>
            </a:r>
            <a:r>
              <a:rPr lang="zh-CN" altLang="en-US" sz="2200" dirty="0">
                <a:latin typeface="Arial" panose="020B0604020202020204" pitchFamily="34" charset="0"/>
                <a:ea typeface="宋体" panose="02010600030101010101" pitchFamily="2" charset="-122"/>
              </a:rPr>
              <a:t>看成是一个大型的数据库，</a:t>
            </a:r>
            <a:r>
              <a:rPr lang="zh-CN" altLang="en-US" sz="2200" dirty="0">
                <a:solidFill>
                  <a:srgbClr val="FF0000"/>
                </a:solidFill>
                <a:latin typeface="Arial" panose="020B0604020202020204" pitchFamily="34" charset="0"/>
                <a:ea typeface="宋体" panose="02010600030101010101" pitchFamily="2" charset="-122"/>
              </a:rPr>
              <a:t>用户关心的是从这里得到什么信息，而不关心数据库中的哪个元素（</a:t>
            </a:r>
            <a:r>
              <a:rPr lang="en-US" altLang="zh-CN" sz="2200" dirty="0">
                <a:solidFill>
                  <a:srgbClr val="FF0000"/>
                </a:solidFill>
                <a:latin typeface="Arial" panose="020B0604020202020204" pitchFamily="34" charset="0"/>
                <a:ea typeface="宋体" panose="02010600030101010101" pitchFamily="2" charset="-122"/>
              </a:rPr>
              <a:t>node</a:t>
            </a:r>
            <a:r>
              <a:rPr lang="zh-CN" altLang="en-US" sz="2200" dirty="0">
                <a:solidFill>
                  <a:srgbClr val="FF0000"/>
                </a:solidFill>
                <a:latin typeface="Arial" panose="020B0604020202020204" pitchFamily="34" charset="0"/>
                <a:ea typeface="宋体" panose="02010600030101010101" pitchFamily="2" charset="-122"/>
              </a:rPr>
              <a:t>）提供了该信息</a:t>
            </a:r>
            <a:r>
              <a:rPr lang="zh-CN" altLang="en-US" sz="2200" dirty="0">
                <a:latin typeface="Arial" panose="020B0604020202020204" pitchFamily="34" charset="0"/>
                <a:ea typeface="宋体" panose="02010600030101010101" pitchFamily="2" charset="-122"/>
              </a:rPr>
              <a:t>。</a:t>
            </a:r>
          </a:p>
          <a:p>
            <a:pPr marL="1266825" lvl="4" indent="-342900">
              <a:spcBef>
                <a:spcPct val="0"/>
              </a:spcBef>
              <a:buFont typeface="Wingdings" panose="05000000000000000000" pitchFamily="2" charset="2"/>
              <a:buChar char="p"/>
              <a:defRPr/>
            </a:pPr>
            <a:r>
              <a:rPr lang="zh-CN" altLang="en-US" sz="2200" dirty="0">
                <a:latin typeface="Arial" panose="020B0604020202020204" pitchFamily="34" charset="0"/>
                <a:ea typeface="宋体" panose="02010600030101010101" pitchFamily="2" charset="-122"/>
              </a:rPr>
              <a:t>该理念对网络层的一个重要影响是节点的地址分配：</a:t>
            </a:r>
            <a:endParaRPr lang="en-US" altLang="zh-CN" sz="2200" dirty="0">
              <a:latin typeface="Arial" panose="020B0604020202020204" pitchFamily="34" charset="0"/>
              <a:ea typeface="宋体" panose="02010600030101010101" pitchFamily="2" charset="-122"/>
            </a:endParaRPr>
          </a:p>
          <a:p>
            <a:pPr marL="1724025" lvl="5" indent="-342900">
              <a:spcBef>
                <a:spcPct val="0"/>
              </a:spcBef>
              <a:buFont typeface="Arial" panose="020B0604020202020204" pitchFamily="34" charset="0"/>
              <a:buChar char="•"/>
              <a:defRPr/>
            </a:pPr>
            <a:r>
              <a:rPr lang="zh-CN" altLang="en-US" sz="2200" dirty="0">
                <a:latin typeface="Arial" panose="020B0604020202020204" pitchFamily="34" charset="0"/>
                <a:ea typeface="宋体" panose="02010600030101010101" pitchFamily="2" charset="-122"/>
              </a:rPr>
              <a:t>一般情况下没必要为每个</a:t>
            </a:r>
            <a:r>
              <a:rPr lang="en-US" altLang="zh-CN" sz="2200" dirty="0">
                <a:latin typeface="Arial" panose="020B0604020202020204" pitchFamily="34" charset="0"/>
                <a:ea typeface="宋体" panose="02010600030101010101" pitchFamily="2" charset="-122"/>
              </a:rPr>
              <a:t>node</a:t>
            </a:r>
            <a:r>
              <a:rPr lang="zh-CN" altLang="en-US" sz="2200" dirty="0">
                <a:latin typeface="Arial" panose="020B0604020202020204" pitchFamily="34" charset="0"/>
                <a:ea typeface="宋体" panose="02010600030101010101" pitchFamily="2" charset="-122"/>
              </a:rPr>
              <a:t>分配全局唯一地址，</a:t>
            </a:r>
            <a:r>
              <a:rPr lang="en-US" altLang="zh-CN" sz="2200" dirty="0">
                <a:latin typeface="Arial" panose="020B0604020202020204" pitchFamily="34" charset="0"/>
                <a:ea typeface="宋体" panose="02010600030101010101" pitchFamily="2" charset="-122"/>
              </a:rPr>
              <a:t>node</a:t>
            </a:r>
            <a:r>
              <a:rPr lang="zh-CN" altLang="en-US" sz="2200" dirty="0">
                <a:latin typeface="Arial" panose="020B0604020202020204" pitchFamily="34" charset="0"/>
                <a:ea typeface="宋体" panose="02010600030101010101" pitchFamily="2" charset="-122"/>
              </a:rPr>
              <a:t>描述信息产生时间、地点和内容即可。</a:t>
            </a:r>
            <a:endParaRPr lang="en-US" altLang="zh-CN" sz="2200" dirty="0">
              <a:latin typeface="Arial" panose="020B0604020202020204" pitchFamily="34" charset="0"/>
              <a:ea typeface="宋体" panose="02010600030101010101" pitchFamily="2" charset="-122"/>
            </a:endParaRPr>
          </a:p>
          <a:p>
            <a:pPr marL="1724025" lvl="5" indent="-342900">
              <a:spcBef>
                <a:spcPct val="0"/>
              </a:spcBef>
              <a:buFont typeface="Arial" panose="020B0604020202020204" pitchFamily="34" charset="0"/>
              <a:buChar char="•"/>
              <a:defRPr/>
            </a:pPr>
            <a:r>
              <a:rPr lang="zh-CN" altLang="en-US" sz="2200" dirty="0">
                <a:latin typeface="Arial" panose="020B0604020202020204" pitchFamily="34" charset="0"/>
                <a:ea typeface="宋体" panose="02010600030101010101" pitchFamily="2" charset="-122"/>
              </a:rPr>
              <a:t>从实现多跳通信的角度，需要在局部标识不同的节点。</a:t>
            </a:r>
          </a:p>
          <a:p>
            <a:pPr marL="1266825" lvl="4" indent="-342900">
              <a:spcBef>
                <a:spcPct val="0"/>
              </a:spcBef>
              <a:buFont typeface="Wingdings" panose="05000000000000000000" pitchFamily="2" charset="2"/>
              <a:buChar char="p"/>
              <a:defRPr/>
            </a:pPr>
            <a:r>
              <a:rPr lang="zh-CN" altLang="en-US" sz="2200" dirty="0">
                <a:latin typeface="Arial" panose="020B0604020202020204" pitchFamily="34" charset="0"/>
                <a:ea typeface="宋体" panose="02010600030101010101" pitchFamily="2" charset="-122"/>
              </a:rPr>
              <a:t>该理念还影响分组转发的过程：</a:t>
            </a:r>
            <a:endParaRPr lang="en-US" altLang="zh-CN" sz="2200" dirty="0">
              <a:latin typeface="Arial" panose="020B0604020202020204" pitchFamily="34" charset="0"/>
              <a:ea typeface="宋体" panose="02010600030101010101" pitchFamily="2" charset="-122"/>
            </a:endParaRPr>
          </a:p>
          <a:p>
            <a:pPr marL="1724025" lvl="5" indent="-342900">
              <a:spcBef>
                <a:spcPct val="0"/>
              </a:spcBef>
              <a:buFont typeface="Arial" panose="020B0604020202020204" pitchFamily="34" charset="0"/>
              <a:buChar char="•"/>
              <a:defRPr/>
            </a:pPr>
            <a:r>
              <a:rPr lang="en-US" altLang="zh-CN" sz="2200" dirty="0">
                <a:latin typeface="Arial" panose="020B0604020202020204" pitchFamily="34" charset="0"/>
                <a:ea typeface="宋体" panose="02010600030101010101" pitchFamily="2" charset="-122"/>
              </a:rPr>
              <a:t>WSN</a:t>
            </a:r>
            <a:r>
              <a:rPr lang="zh-CN" altLang="en-US" sz="2200" dirty="0">
                <a:latin typeface="Arial" panose="020B0604020202020204" pitchFamily="34" charset="0"/>
                <a:ea typeface="宋体" panose="02010600030101010101" pitchFamily="2" charset="-122"/>
              </a:rPr>
              <a:t>中，原始数据可能</a:t>
            </a:r>
            <a:r>
              <a:rPr lang="zh-CN" altLang="en-US" sz="2200" dirty="0">
                <a:solidFill>
                  <a:srgbClr val="FF0000"/>
                </a:solidFill>
                <a:latin typeface="Arial" panose="020B0604020202020204" pitchFamily="34" charset="0"/>
                <a:ea typeface="宋体" panose="02010600030101010101" pitchFamily="2" charset="-122"/>
              </a:rPr>
              <a:t>存在一定的冗余</a:t>
            </a:r>
            <a:endParaRPr lang="en-US" altLang="zh-CN" sz="2200" dirty="0">
              <a:solidFill>
                <a:srgbClr val="FF0000"/>
              </a:solidFill>
              <a:latin typeface="Arial" panose="020B0604020202020204" pitchFamily="34" charset="0"/>
              <a:ea typeface="宋体" panose="02010600030101010101" pitchFamily="2" charset="-122"/>
            </a:endParaRPr>
          </a:p>
          <a:p>
            <a:pPr marL="1724025" lvl="5" indent="-342900">
              <a:spcBef>
                <a:spcPct val="0"/>
              </a:spcBef>
              <a:buFont typeface="Arial" panose="020B0604020202020204" pitchFamily="34" charset="0"/>
              <a:buChar char="•"/>
              <a:defRPr/>
            </a:pPr>
            <a:r>
              <a:rPr lang="zh-CN" altLang="en-US" sz="2200" dirty="0">
                <a:latin typeface="Arial" panose="020B0604020202020204" pitchFamily="34" charset="0"/>
                <a:ea typeface="宋体" panose="02010600030101010101" pitchFamily="2" charset="-122"/>
              </a:rPr>
              <a:t>在满足信息采集的要求的前提下，</a:t>
            </a:r>
            <a:r>
              <a:rPr lang="zh-CN" altLang="en-US" sz="2200" dirty="0">
                <a:solidFill>
                  <a:srgbClr val="FF0000"/>
                </a:solidFill>
                <a:latin typeface="Arial" panose="020B0604020202020204" pitchFamily="34" charset="0"/>
                <a:ea typeface="宋体" panose="02010600030101010101" pitchFamily="2" charset="-122"/>
              </a:rPr>
              <a:t>可以在数据转发过程中对其进行修改，甚至把多个分组合并成一个分组进行融合，从而</a:t>
            </a:r>
            <a:r>
              <a:rPr lang="zh-CN" altLang="en-US" sz="2200" b="1" dirty="0">
                <a:solidFill>
                  <a:srgbClr val="FF0000"/>
                </a:solidFill>
                <a:latin typeface="Arial" panose="020B0604020202020204" pitchFamily="34" charset="0"/>
                <a:ea typeface="宋体" panose="02010600030101010101" pitchFamily="2" charset="-122"/>
              </a:rPr>
              <a:t>降低能耗</a:t>
            </a:r>
            <a:r>
              <a:rPr lang="zh-CN" altLang="en-US" sz="2200" dirty="0">
                <a:latin typeface="Arial" panose="020B0604020202020204" pitchFamily="34" charset="0"/>
                <a:ea typeface="宋体" panose="02010600030101010101" pitchFamily="2" charset="-122"/>
              </a:rPr>
              <a:t>。</a:t>
            </a:r>
          </a:p>
        </p:txBody>
      </p:sp>
      <p:sp>
        <p:nvSpPr>
          <p:cNvPr id="2" name="灯片编号占位符 11">
            <a:extLst>
              <a:ext uri="{FF2B5EF4-FFF2-40B4-BE49-F238E27FC236}">
                <a16:creationId xmlns:a16="http://schemas.microsoft.com/office/drawing/2014/main" id="{CBB7A978-F922-46C1-B0DF-B6A845FB5867}"/>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34</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323052965"/>
      </p:ext>
    </p:extLst>
  </p:cSld>
  <p:clrMapOvr>
    <a:masterClrMapping/>
  </p:clrMapOvr>
  <p:transition advTm="16782"/>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266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66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3.2.2 WSN</a:t>
            </a:r>
            <a:r>
              <a:rPr lang="zh-CN" altLang="en-US" sz="2400" b="1" dirty="0">
                <a:latin typeface="黑体" panose="02010609060101010101" pitchFamily="49" charset="-122"/>
                <a:ea typeface="黑体" panose="02010609060101010101" pitchFamily="49" charset="-122"/>
              </a:rPr>
              <a:t>的特点</a:t>
            </a:r>
          </a:p>
        </p:txBody>
      </p:sp>
      <p:sp>
        <p:nvSpPr>
          <p:cNvPr id="26629" name="矩形 2"/>
          <p:cNvSpPr>
            <a:spLocks noChangeArrowheads="1"/>
          </p:cNvSpPr>
          <p:nvPr/>
        </p:nvSpPr>
        <p:spPr bwMode="auto">
          <a:xfrm>
            <a:off x="348456" y="2204864"/>
            <a:ext cx="8353425" cy="292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1006475" lvl="3" indent="-342900">
              <a:spcBef>
                <a:spcPct val="0"/>
              </a:spcBef>
              <a:buFont typeface="Wingdings" panose="05000000000000000000" pitchFamily="2" charset="2"/>
              <a:buChar char="l"/>
              <a:defRPr/>
            </a:pPr>
            <a:r>
              <a:rPr lang="zh-CN" altLang="en-US" sz="2200" dirty="0">
                <a:solidFill>
                  <a:srgbClr val="FF0000"/>
                </a:solidFill>
                <a:latin typeface="Arial" panose="020B0604020202020204" pitchFamily="34" charset="0"/>
                <a:ea typeface="宋体" panose="02010600030101010101" pitchFamily="2" charset="-122"/>
              </a:rPr>
              <a:t>动态变化的网络拓扑</a:t>
            </a:r>
            <a:endParaRPr lang="en-US" altLang="zh-CN" sz="2200" dirty="0">
              <a:solidFill>
                <a:srgbClr val="FF0000"/>
              </a:solidFill>
              <a:latin typeface="Arial" panose="020B0604020202020204" pitchFamily="34" charset="0"/>
              <a:ea typeface="宋体" panose="02010600030101010101" pitchFamily="2" charset="-122"/>
            </a:endParaRPr>
          </a:p>
          <a:p>
            <a:pPr>
              <a:spcBef>
                <a:spcPct val="0"/>
              </a:spcBef>
              <a:buFontTx/>
              <a:buNone/>
              <a:defRPr/>
            </a:pPr>
            <a:endParaRPr lang="zh-CN" altLang="en-US" sz="2000" dirty="0">
              <a:latin typeface="Arial" panose="020B0604020202020204" pitchFamily="34" charset="0"/>
              <a:ea typeface="宋体" panose="02010600030101010101" pitchFamily="2" charset="-122"/>
            </a:endParaRPr>
          </a:p>
          <a:p>
            <a:pPr marL="1266825"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大部分的</a:t>
            </a:r>
            <a:r>
              <a:rPr lang="en-US" altLang="zh-CN" dirty="0">
                <a:latin typeface="Arial" panose="020B0604020202020204" pitchFamily="34" charset="0"/>
                <a:ea typeface="宋体" panose="02010600030101010101" pitchFamily="2" charset="-122"/>
              </a:rPr>
              <a:t>WSN</a:t>
            </a:r>
            <a:r>
              <a:rPr lang="zh-CN" altLang="en-US" dirty="0">
                <a:latin typeface="Arial" panose="020B0604020202020204" pitchFamily="34" charset="0"/>
                <a:ea typeface="宋体" panose="02010600030101010101" pitchFamily="2" charset="-122"/>
              </a:rPr>
              <a:t>中节点并不移动，</a:t>
            </a:r>
            <a:r>
              <a:rPr lang="zh-CN" altLang="en-US" dirty="0">
                <a:solidFill>
                  <a:srgbClr val="FF0000"/>
                </a:solidFill>
                <a:latin typeface="Arial" panose="020B0604020202020204" pitchFamily="34" charset="0"/>
                <a:ea typeface="宋体" panose="02010600030101010101" pitchFamily="2" charset="-122"/>
              </a:rPr>
              <a:t>造成网络拓扑变化的</a:t>
            </a:r>
            <a:r>
              <a:rPr lang="zh-CN" altLang="en-US" b="1" dirty="0">
                <a:solidFill>
                  <a:srgbClr val="FF0000"/>
                </a:solidFill>
                <a:latin typeface="Arial" panose="020B0604020202020204" pitchFamily="34" charset="0"/>
                <a:ea typeface="宋体" panose="02010600030101010101" pitchFamily="2" charset="-122"/>
              </a:rPr>
              <a:t>主要原因</a:t>
            </a:r>
            <a:r>
              <a:rPr lang="zh-CN" altLang="en-US" dirty="0">
                <a:solidFill>
                  <a:srgbClr val="FF0000"/>
                </a:solidFill>
                <a:latin typeface="Arial" panose="020B0604020202020204" pitchFamily="34" charset="0"/>
                <a:ea typeface="宋体" panose="02010600030101010101" pitchFamily="2" charset="-122"/>
              </a:rPr>
              <a:t>是节点的失效和存在不可靠性、非对称链路</a:t>
            </a:r>
            <a:r>
              <a:rPr lang="zh-CN" altLang="en-US" dirty="0">
                <a:latin typeface="Arial" panose="020B0604020202020204" pitchFamily="34" charset="0"/>
                <a:ea typeface="宋体" panose="02010600030101010101" pitchFamily="2" charset="-122"/>
              </a:rPr>
              <a:t>。</a:t>
            </a:r>
          </a:p>
          <a:p>
            <a:pPr marL="1266825"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在有些</a:t>
            </a:r>
            <a:r>
              <a:rPr lang="en-US" altLang="zh-CN" dirty="0">
                <a:latin typeface="Arial" panose="020B0604020202020204" pitchFamily="34" charset="0"/>
                <a:ea typeface="宋体" panose="02010600030101010101" pitchFamily="2" charset="-122"/>
              </a:rPr>
              <a:t>WSN</a:t>
            </a:r>
            <a:r>
              <a:rPr lang="zh-CN" altLang="en-US" dirty="0">
                <a:latin typeface="Arial" panose="020B0604020202020204" pitchFamily="34" charset="0"/>
                <a:ea typeface="宋体" panose="02010600030101010101" pitchFamily="2" charset="-122"/>
              </a:rPr>
              <a:t>中的节点是可移动的，如医疗监测</a:t>
            </a:r>
            <a:r>
              <a:rPr lang="en-US" altLang="zh-CN" dirty="0">
                <a:latin typeface="Arial" panose="020B0604020202020204" pitchFamily="34" charset="0"/>
                <a:ea typeface="宋体" panose="02010600030101010101" pitchFamily="2" charset="-122"/>
              </a:rPr>
              <a:t>WSN</a:t>
            </a:r>
            <a:r>
              <a:rPr lang="zh-CN" altLang="en-US" dirty="0">
                <a:latin typeface="Arial" panose="020B0604020202020204" pitchFamily="34" charset="0"/>
                <a:ea typeface="宋体" panose="02010600030101010101" pitchFamily="2" charset="-122"/>
              </a:rPr>
              <a:t>、候鸟迁徙</a:t>
            </a:r>
            <a:r>
              <a:rPr lang="en-US" altLang="zh-CN" dirty="0">
                <a:latin typeface="Arial" panose="020B0604020202020204" pitchFamily="34" charset="0"/>
                <a:ea typeface="宋体" panose="02010600030101010101" pitchFamily="2" charset="-122"/>
              </a:rPr>
              <a:t>WSN</a:t>
            </a:r>
            <a:r>
              <a:rPr lang="zh-CN" altLang="en-US" dirty="0">
                <a:latin typeface="Arial" panose="020B0604020202020204" pitchFamily="34" charset="0"/>
                <a:ea typeface="宋体" panose="02010600030101010101" pitchFamily="2" charset="-122"/>
              </a:rPr>
              <a:t>等，网络拓扑变化比较快。</a:t>
            </a:r>
            <a:endParaRPr lang="en-US" altLang="zh-CN" dirty="0">
              <a:latin typeface="Arial" panose="020B0604020202020204" pitchFamily="34" charset="0"/>
              <a:ea typeface="宋体" panose="02010600030101010101" pitchFamily="2" charset="-122"/>
            </a:endParaRPr>
          </a:p>
          <a:p>
            <a:pPr marL="1266825" lvl="4" indent="-342900">
              <a:spcBef>
                <a:spcPct val="0"/>
              </a:spcBef>
              <a:buFont typeface="Wingdings" panose="05000000000000000000" pitchFamily="2" charset="2"/>
              <a:buChar char="p"/>
              <a:defRPr/>
            </a:pPr>
            <a:endParaRPr lang="zh-CN" altLang="en-US" sz="2200" dirty="0">
              <a:latin typeface="Arial" panose="020B0604020202020204" pitchFamily="34" charset="0"/>
              <a:ea typeface="宋体" panose="02010600030101010101" pitchFamily="2" charset="-122"/>
            </a:endParaRPr>
          </a:p>
          <a:p>
            <a:pPr marL="1266825"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因此，设计路由协议时，应考虑拓扑的动态变化，以提高协议的灵活性和扩展性。</a:t>
            </a:r>
          </a:p>
        </p:txBody>
      </p:sp>
      <p:sp>
        <p:nvSpPr>
          <p:cNvPr id="2" name="灯片编号占位符 11">
            <a:extLst>
              <a:ext uri="{FF2B5EF4-FFF2-40B4-BE49-F238E27FC236}">
                <a16:creationId xmlns:a16="http://schemas.microsoft.com/office/drawing/2014/main" id="{75514E53-3474-4728-A724-74514DFD20C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35</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65419959"/>
      </p:ext>
    </p:extLst>
  </p:cSld>
  <p:clrMapOvr>
    <a:masterClrMapping/>
  </p:clrMapOvr>
  <p:transition advTm="16782"/>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2867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867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3.2.2 WSN</a:t>
            </a:r>
            <a:r>
              <a:rPr lang="zh-CN" altLang="en-US" sz="2400" b="1" dirty="0">
                <a:latin typeface="黑体" panose="02010609060101010101" pitchFamily="49" charset="-122"/>
                <a:ea typeface="黑体" panose="02010609060101010101" pitchFamily="49" charset="-122"/>
              </a:rPr>
              <a:t>的特点</a:t>
            </a:r>
          </a:p>
        </p:txBody>
      </p:sp>
      <p:sp>
        <p:nvSpPr>
          <p:cNvPr id="28677" name="矩形 2"/>
          <p:cNvSpPr>
            <a:spLocks noChangeArrowheads="1"/>
          </p:cNvSpPr>
          <p:nvPr/>
        </p:nvSpPr>
        <p:spPr bwMode="auto">
          <a:xfrm>
            <a:off x="179512" y="1844675"/>
            <a:ext cx="8712967" cy="298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1006475" lvl="3" indent="-342900">
              <a:spcBef>
                <a:spcPct val="0"/>
              </a:spcBef>
              <a:buFont typeface="Wingdings" panose="05000000000000000000" pitchFamily="2" charset="2"/>
              <a:buChar char="l"/>
              <a:defRPr/>
            </a:pPr>
            <a:r>
              <a:rPr lang="zh-CN" altLang="en-US" sz="2200" dirty="0">
                <a:solidFill>
                  <a:srgbClr val="FF0000"/>
                </a:solidFill>
                <a:latin typeface="Arial" panose="020B0604020202020204" pitchFamily="34" charset="0"/>
                <a:ea typeface="宋体" panose="02010600030101010101" pitchFamily="2" charset="-122"/>
              </a:rPr>
              <a:t>能量受限、结构简单的节点</a:t>
            </a:r>
            <a:endParaRPr lang="en-US" altLang="zh-CN" sz="2200" dirty="0">
              <a:solidFill>
                <a:srgbClr val="FF0000"/>
              </a:solidFill>
              <a:latin typeface="Arial" panose="020B0604020202020204" pitchFamily="34" charset="0"/>
              <a:ea typeface="宋体" panose="02010600030101010101" pitchFamily="2" charset="-122"/>
            </a:endParaRPr>
          </a:p>
          <a:p>
            <a:pPr>
              <a:spcBef>
                <a:spcPct val="0"/>
              </a:spcBef>
              <a:buFontTx/>
              <a:buNone/>
              <a:defRPr/>
            </a:pPr>
            <a:endParaRPr lang="zh-CN" altLang="en-US" sz="2400" dirty="0">
              <a:latin typeface="Arial" panose="020B0604020202020204" pitchFamily="34" charset="0"/>
              <a:ea typeface="宋体" panose="02010600030101010101" pitchFamily="2" charset="-122"/>
            </a:endParaRPr>
          </a:p>
          <a:p>
            <a:pPr marL="1266825" lvl="4" indent="-342900">
              <a:spcBef>
                <a:spcPct val="0"/>
              </a:spcBef>
              <a:buFont typeface="Wingdings" panose="05000000000000000000" pitchFamily="2" charset="2"/>
              <a:buChar char="p"/>
              <a:defRPr/>
            </a:pPr>
            <a:r>
              <a:rPr lang="en-US" altLang="zh-CN" dirty="0">
                <a:latin typeface="Arial" panose="020B0604020202020204" pitchFamily="34" charset="0"/>
                <a:ea typeface="宋体" panose="02010600030101010101" pitchFamily="2" charset="-122"/>
              </a:rPr>
              <a:t>Node</a:t>
            </a:r>
            <a:r>
              <a:rPr lang="zh-CN" altLang="en-US" dirty="0">
                <a:latin typeface="Arial" panose="020B0604020202020204" pitchFamily="34" charset="0"/>
                <a:ea typeface="宋体" panose="02010600030101010101" pitchFamily="2" charset="-122"/>
              </a:rPr>
              <a:t>大都由电池供电，电池体积小，能量有限且难以更换，很多场合需要</a:t>
            </a:r>
            <a:r>
              <a:rPr lang="en-US" altLang="zh-CN" dirty="0">
                <a:latin typeface="Arial" panose="020B0604020202020204" pitchFamily="34" charset="0"/>
                <a:ea typeface="宋体" panose="02010600030101010101" pitchFamily="2" charset="-122"/>
              </a:rPr>
              <a:t>WSN</a:t>
            </a:r>
            <a:r>
              <a:rPr lang="zh-CN" altLang="en-US" dirty="0">
                <a:latin typeface="Arial" panose="020B0604020202020204" pitchFamily="34" charset="0"/>
                <a:ea typeface="宋体" panose="02010600030101010101" pitchFamily="2" charset="-122"/>
              </a:rPr>
              <a:t>连续工作数年甚至更长。</a:t>
            </a:r>
          </a:p>
          <a:p>
            <a:pPr marL="1266825" lvl="4" indent="-342900">
              <a:spcBef>
                <a:spcPct val="0"/>
              </a:spcBef>
              <a:buFont typeface="Wingdings" panose="05000000000000000000" pitchFamily="2" charset="2"/>
              <a:buChar char="p"/>
              <a:defRPr/>
            </a:pPr>
            <a:r>
              <a:rPr lang="en-US" altLang="zh-CN" dirty="0">
                <a:latin typeface="Arial" panose="020B0604020202020204" pitchFamily="34" charset="0"/>
                <a:ea typeface="宋体" panose="02010600030101010101" pitchFamily="2" charset="-122"/>
              </a:rPr>
              <a:t>Node</a:t>
            </a:r>
            <a:r>
              <a:rPr lang="zh-CN" altLang="en-US" dirty="0">
                <a:latin typeface="Arial" panose="020B0604020202020204" pitchFamily="34" charset="0"/>
                <a:ea typeface="宋体" panose="02010600030101010101" pitchFamily="2" charset="-122"/>
              </a:rPr>
              <a:t>结构简单，存储、处理、通信能力低，单个节点可靠性差。</a:t>
            </a:r>
            <a:endParaRPr lang="en-US" altLang="zh-CN" dirty="0">
              <a:latin typeface="Arial" panose="020B0604020202020204" pitchFamily="34" charset="0"/>
              <a:ea typeface="宋体" panose="02010600030101010101" pitchFamily="2" charset="-122"/>
            </a:endParaRPr>
          </a:p>
          <a:p>
            <a:pPr>
              <a:spcBef>
                <a:spcPct val="0"/>
              </a:spcBef>
              <a:buFontTx/>
              <a:buNone/>
              <a:defRPr/>
            </a:pPr>
            <a:endParaRPr lang="zh-CN" altLang="en-US" sz="2200" dirty="0">
              <a:latin typeface="Arial" panose="020B0604020202020204" pitchFamily="34" charset="0"/>
              <a:ea typeface="宋体" panose="02010600030101010101" pitchFamily="2" charset="-122"/>
            </a:endParaRPr>
          </a:p>
          <a:p>
            <a:pPr marL="1266825"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因此，要求协议充分考虑能量有效性以降低能耗，同时要求尽可能简单，具有容错性。</a:t>
            </a:r>
            <a:endParaRPr lang="en-US" altLang="zh-CN" dirty="0">
              <a:latin typeface="Arial" panose="020B0604020202020204" pitchFamily="34" charset="0"/>
              <a:ea typeface="宋体" panose="02010600030101010101" pitchFamily="2" charset="-122"/>
            </a:endParaRPr>
          </a:p>
          <a:p>
            <a:pPr>
              <a:spcBef>
                <a:spcPct val="0"/>
              </a:spcBef>
              <a:buFontTx/>
              <a:buNone/>
              <a:defRPr/>
            </a:pPr>
            <a:endParaRPr lang="zh-CN" altLang="en-US" sz="20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A5A025D6-D3AC-495F-8D40-87FFE38AD1A6}"/>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36</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83434165"/>
      </p:ext>
    </p:extLst>
  </p:cSld>
  <p:clrMapOvr>
    <a:masterClrMapping/>
  </p:clrMapOvr>
  <p:transition advTm="16782"/>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3072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3072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3.2.3 WSN</a:t>
            </a:r>
            <a:r>
              <a:rPr lang="zh-CN" altLang="en-US" sz="2400" b="1" dirty="0">
                <a:latin typeface="黑体" panose="02010609060101010101" pitchFamily="49" charset="-122"/>
                <a:ea typeface="黑体" panose="02010609060101010101" pitchFamily="49" charset="-122"/>
              </a:rPr>
              <a:t>的特点对路由设计的影响</a:t>
            </a:r>
          </a:p>
        </p:txBody>
      </p:sp>
      <p:sp>
        <p:nvSpPr>
          <p:cNvPr id="30725" name="矩形 2"/>
          <p:cNvSpPr>
            <a:spLocks noChangeArrowheads="1"/>
          </p:cNvSpPr>
          <p:nvPr/>
        </p:nvSpPr>
        <p:spPr bwMode="auto">
          <a:xfrm>
            <a:off x="166526" y="2244363"/>
            <a:ext cx="8810947" cy="327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60000" indent="-360000" algn="just">
              <a:lnSpc>
                <a:spcPct val="125000"/>
              </a:lnSpc>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网络特点是路由设计的主要依据，对网络特点的分析是进行协议设计的前提。</a:t>
            </a:r>
          </a:p>
          <a:p>
            <a:pPr marL="360000" indent="-360000" algn="just">
              <a:lnSpc>
                <a:spcPct val="125000"/>
              </a:lnSpc>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无线传感网络中，网络业务的</a:t>
            </a:r>
            <a:r>
              <a:rPr lang="zh-CN" altLang="en-US" sz="2400" dirty="0">
                <a:solidFill>
                  <a:srgbClr val="FF0000"/>
                </a:solidFill>
                <a:latin typeface="Arial" panose="020B0604020202020204" pitchFamily="34" charset="0"/>
                <a:ea typeface="宋体" panose="02010600030101010101" pitchFamily="2" charset="-122"/>
              </a:rPr>
              <a:t>最大特点是具有明显的方向性</a:t>
            </a:r>
            <a:r>
              <a:rPr lang="zh-CN" altLang="en-US" sz="2400" dirty="0">
                <a:latin typeface="Arial" panose="020B0604020202020204" pitchFamily="34" charset="0"/>
                <a:ea typeface="宋体" panose="02010600030101010101" pitchFamily="2" charset="-122"/>
              </a:rPr>
              <a:t>。</a:t>
            </a:r>
          </a:p>
          <a:p>
            <a:pPr marL="360000" indent="-360000" algn="just">
              <a:lnSpc>
                <a:spcPct val="125000"/>
              </a:lnSpc>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为了实现信息采集的目的，</a:t>
            </a:r>
            <a:r>
              <a:rPr lang="en-US" altLang="zh-CN" sz="2400" dirty="0">
                <a:latin typeface="Arial" panose="020B0604020202020204" pitchFamily="34" charset="0"/>
                <a:ea typeface="宋体" panose="02010600030101010101" pitchFamily="2" charset="-122"/>
              </a:rPr>
              <a:t>WSN</a:t>
            </a:r>
            <a:r>
              <a:rPr lang="zh-CN" altLang="en-US" sz="2400" dirty="0">
                <a:latin typeface="Arial" panose="020B0604020202020204" pitchFamily="34" charset="0"/>
                <a:ea typeface="宋体" panose="02010600030101010101" pitchFamily="2" charset="-122"/>
              </a:rPr>
              <a:t>的网络业务大都发生在数据汇聚节点（</a:t>
            </a:r>
            <a:r>
              <a:rPr lang="en-US" altLang="zh-CN" sz="2400" dirty="0">
                <a:latin typeface="Arial" panose="020B0604020202020204" pitchFamily="34" charset="0"/>
                <a:ea typeface="宋体" panose="02010600030101010101" pitchFamily="2" charset="-122"/>
              </a:rPr>
              <a:t>sink</a:t>
            </a:r>
            <a:r>
              <a:rPr lang="zh-CN" altLang="en-US" sz="2400" dirty="0">
                <a:latin typeface="Arial" panose="020B0604020202020204" pitchFamily="34" charset="0"/>
                <a:ea typeface="宋体" panose="02010600030101010101" pitchFamily="2" charset="-122"/>
              </a:rPr>
              <a:t>）和普通传感器节点之间，包括</a:t>
            </a:r>
            <a:r>
              <a:rPr lang="en-US" altLang="zh-CN" sz="2400" dirty="0">
                <a:latin typeface="Arial" panose="020B0604020202020204" pitchFamily="34" charset="0"/>
                <a:ea typeface="宋体" panose="02010600030101010101" pitchFamily="2" charset="-122"/>
              </a:rPr>
              <a:t>:</a:t>
            </a:r>
          </a:p>
          <a:p>
            <a:pPr marL="936000" indent="-342900" algn="just">
              <a:lnSpc>
                <a:spcPct val="125000"/>
              </a:lnSpc>
              <a:spcBef>
                <a:spcPct val="0"/>
              </a:spcBef>
              <a:buFont typeface="Wingdings" panose="05000000000000000000" pitchFamily="2" charset="2"/>
              <a:buChar char="l"/>
            </a:pPr>
            <a:r>
              <a:rPr lang="en-US" altLang="zh-CN" sz="2400" dirty="0">
                <a:latin typeface="Arial" panose="020B0604020202020204" pitchFamily="34" charset="0"/>
                <a:ea typeface="宋体" panose="02010600030101010101" pitchFamily="2" charset="-122"/>
              </a:rPr>
              <a:t>sink</a:t>
            </a:r>
            <a:r>
              <a:rPr lang="zh-CN" altLang="en-US" sz="2400" dirty="0">
                <a:latin typeface="Arial" panose="020B0604020202020204" pitchFamily="34" charset="0"/>
                <a:ea typeface="宋体" panose="02010600030101010101" pitchFamily="2" charset="-122"/>
              </a:rPr>
              <a:t>节点到传感器节点的下行业务（如查询指令下达）</a:t>
            </a:r>
            <a:endParaRPr lang="en-US" altLang="zh-CN" sz="2400" dirty="0">
              <a:latin typeface="Arial" panose="020B0604020202020204" pitchFamily="34" charset="0"/>
              <a:ea typeface="宋体" panose="02010600030101010101" pitchFamily="2" charset="-122"/>
            </a:endParaRPr>
          </a:p>
          <a:p>
            <a:pPr marL="936000" indent="-342900" algn="just">
              <a:lnSpc>
                <a:spcPct val="125000"/>
              </a:lnSpc>
              <a:spcBef>
                <a:spcPct val="0"/>
              </a:spcBef>
              <a:buFont typeface="Wingdings" panose="05000000000000000000" pitchFamily="2" charset="2"/>
              <a:buChar char="l"/>
            </a:pPr>
            <a:r>
              <a:rPr lang="zh-CN" altLang="en-US" sz="2400" dirty="0">
                <a:latin typeface="Arial" panose="020B0604020202020204" pitchFamily="34" charset="0"/>
                <a:ea typeface="宋体" panose="02010600030101010101" pitchFamily="2" charset="-122"/>
              </a:rPr>
              <a:t>和传感器节点到</a:t>
            </a:r>
            <a:r>
              <a:rPr lang="en-US" altLang="zh-CN" sz="2400" dirty="0">
                <a:latin typeface="Arial" panose="020B0604020202020204" pitchFamily="34" charset="0"/>
                <a:ea typeface="宋体" panose="02010600030101010101" pitchFamily="2" charset="-122"/>
              </a:rPr>
              <a:t>sink</a:t>
            </a:r>
            <a:r>
              <a:rPr lang="zh-CN" altLang="en-US" sz="2400" dirty="0">
                <a:latin typeface="Arial" panose="020B0604020202020204" pitchFamily="34" charset="0"/>
                <a:ea typeface="宋体" panose="02010600030101010101" pitchFamily="2" charset="-122"/>
              </a:rPr>
              <a:t>的上行业务（如采集信息的回转）</a:t>
            </a:r>
          </a:p>
        </p:txBody>
      </p:sp>
      <p:sp>
        <p:nvSpPr>
          <p:cNvPr id="2" name="灯片编号占位符 11">
            <a:extLst>
              <a:ext uri="{FF2B5EF4-FFF2-40B4-BE49-F238E27FC236}">
                <a16:creationId xmlns:a16="http://schemas.microsoft.com/office/drawing/2014/main" id="{27EDA4F2-8A8D-4767-B251-F9E7453A1AF4}"/>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3277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3277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3.2.3 WSN</a:t>
            </a:r>
            <a:r>
              <a:rPr lang="zh-CN" altLang="en-US" sz="2400" b="1" dirty="0">
                <a:latin typeface="黑体" panose="02010609060101010101" pitchFamily="49" charset="-122"/>
                <a:ea typeface="黑体" panose="02010609060101010101" pitchFamily="49" charset="-122"/>
              </a:rPr>
              <a:t>的特点对路由设计的影响</a:t>
            </a:r>
          </a:p>
        </p:txBody>
      </p:sp>
      <p:sp>
        <p:nvSpPr>
          <p:cNvPr id="32773" name="矩形 2"/>
          <p:cNvSpPr>
            <a:spLocks noChangeArrowheads="1"/>
          </p:cNvSpPr>
          <p:nvPr/>
        </p:nvSpPr>
        <p:spPr bwMode="auto">
          <a:xfrm>
            <a:off x="785850" y="2303487"/>
            <a:ext cx="7911095"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96000" indent="-457200">
              <a:lnSpc>
                <a:spcPct val="125000"/>
              </a:lnSpc>
              <a:spcBef>
                <a:spcPts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传感器节点之间的横向业务所占比例较小，主要是网络的控制信息和网内信息处理所需要的信息。</a:t>
            </a:r>
          </a:p>
          <a:p>
            <a:pPr marL="396000" indent="-457200">
              <a:lnSpc>
                <a:spcPct val="125000"/>
              </a:lnSpc>
              <a:spcBef>
                <a:spcPts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无线传感器网络的一个基本理念是以大量低成本节点组网，通过节点之间的协作获得比单一的高精度、高可靠性和高成本的传感器更好的信息采集效果。传感器节点的能量约束和无线通信链路的不可靠是无线传感器网络固有的，将对协议设计产生较大的影响。</a:t>
            </a:r>
          </a:p>
        </p:txBody>
      </p:sp>
      <p:sp>
        <p:nvSpPr>
          <p:cNvPr id="2" name="灯片编号占位符 11">
            <a:extLst>
              <a:ext uri="{FF2B5EF4-FFF2-40B4-BE49-F238E27FC236}">
                <a16:creationId xmlns:a16="http://schemas.microsoft.com/office/drawing/2014/main" id="{2487A51C-791A-4CD4-9881-D69E0C651B66}"/>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3481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3482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3.2.4 </a:t>
            </a:r>
            <a:r>
              <a:rPr lang="zh-CN" altLang="en-US" sz="2400" b="1" dirty="0">
                <a:latin typeface="黑体" panose="02010609060101010101" pitchFamily="49" charset="-122"/>
                <a:ea typeface="黑体" panose="02010609060101010101" pitchFamily="49" charset="-122"/>
              </a:rPr>
              <a:t>路由协议的关键问题分析</a:t>
            </a:r>
          </a:p>
        </p:txBody>
      </p:sp>
      <p:sp>
        <p:nvSpPr>
          <p:cNvPr id="34821" name="矩形 2"/>
          <p:cNvSpPr>
            <a:spLocks noChangeArrowheads="1"/>
          </p:cNvSpPr>
          <p:nvPr/>
        </p:nvSpPr>
        <p:spPr bwMode="auto">
          <a:xfrm>
            <a:off x="298450" y="1916113"/>
            <a:ext cx="8377238"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26682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17240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1812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6384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0956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en-US" altLang="zh-CN" sz="2400" dirty="0">
                <a:latin typeface="Arial" panose="020B0604020202020204" pitchFamily="34" charset="0"/>
                <a:ea typeface="宋体" panose="02010600030101010101" pitchFamily="2" charset="-122"/>
              </a:rPr>
              <a:t>1</a:t>
            </a:r>
            <a:r>
              <a:rPr lang="zh-CN" altLang="en-US" sz="2400" dirty="0">
                <a:latin typeface="Arial" panose="020B0604020202020204" pitchFamily="34" charset="0"/>
                <a:ea typeface="宋体" panose="02010600030101010101" pitchFamily="2" charset="-122"/>
              </a:rPr>
              <a:t>、能量有效性</a:t>
            </a:r>
          </a:p>
          <a:p>
            <a:pPr lvl="3">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提高能量有效性是</a:t>
            </a:r>
            <a:r>
              <a:rPr lang="en-US" altLang="zh-CN" sz="2200" dirty="0">
                <a:latin typeface="Arial" panose="020B0604020202020204" pitchFamily="34" charset="0"/>
                <a:ea typeface="宋体" panose="02010600030101010101" pitchFamily="2" charset="-122"/>
              </a:rPr>
              <a:t>WSN</a:t>
            </a:r>
            <a:r>
              <a:rPr lang="zh-CN" altLang="en-US" sz="2200" dirty="0">
                <a:latin typeface="Arial" panose="020B0604020202020204" pitchFamily="34" charset="0"/>
                <a:ea typeface="宋体" panose="02010600030101010101" pitchFamily="2" charset="-122"/>
              </a:rPr>
              <a:t>从硬件设计到软件开发都必须考虑的问题。</a:t>
            </a:r>
            <a:endParaRPr lang="zh-CN" altLang="en-US" dirty="0">
              <a:latin typeface="Arial" panose="020B0604020202020204" pitchFamily="34" charset="0"/>
              <a:ea typeface="宋体" panose="02010600030101010101" pitchFamily="2" charset="-122"/>
            </a:endParaRPr>
          </a:p>
          <a:p>
            <a:pPr lvl="3">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从路由协议设计的角度有两种思路提高能量有效性：</a:t>
            </a:r>
          </a:p>
          <a:p>
            <a:pPr lvl="4">
              <a:spcBef>
                <a:spcPct val="0"/>
              </a:spcBef>
              <a:buFont typeface="Wingdings" panose="05000000000000000000" pitchFamily="2" charset="2"/>
              <a:buChar char="p"/>
            </a:pPr>
            <a:r>
              <a:rPr lang="en-US" altLang="zh-CN" dirty="0">
                <a:latin typeface="Arial" panose="020B0604020202020204" pitchFamily="34" charset="0"/>
                <a:ea typeface="宋体" panose="02010600030101010101" pitchFamily="2" charset="-122"/>
              </a:rPr>
              <a:t>a</a:t>
            </a:r>
            <a:r>
              <a:rPr lang="zh-CN" altLang="en-US" dirty="0">
                <a:latin typeface="Arial" panose="020B0604020202020204" pitchFamily="34" charset="0"/>
                <a:ea typeface="宋体" panose="02010600030101010101" pitchFamily="2" charset="-122"/>
              </a:rPr>
              <a:t>、节能：寻找节能路由，减少路由建立和维护的控制开销，提高路由可靠性。</a:t>
            </a:r>
          </a:p>
          <a:p>
            <a:pPr lvl="4">
              <a:spcBef>
                <a:spcPct val="0"/>
              </a:spcBef>
              <a:buFont typeface="Wingdings" panose="05000000000000000000" pitchFamily="2" charset="2"/>
              <a:buChar char="p"/>
            </a:pPr>
            <a:r>
              <a:rPr lang="en-US" altLang="zh-CN" dirty="0">
                <a:latin typeface="Arial" panose="020B0604020202020204" pitchFamily="34" charset="0"/>
                <a:ea typeface="宋体" panose="02010600030101010101" pitchFamily="2" charset="-122"/>
              </a:rPr>
              <a:t>b</a:t>
            </a:r>
            <a:r>
              <a:rPr lang="zh-CN" altLang="en-US" dirty="0">
                <a:latin typeface="Arial" panose="020B0604020202020204" pitchFamily="34" charset="0"/>
                <a:ea typeface="宋体" panose="02010600030101010101" pitchFamily="2" charset="-122"/>
              </a:rPr>
              <a:t>、能耗均衡：从空间上调度能量资源，使网络中能量均衡消耗。</a:t>
            </a:r>
          </a:p>
        </p:txBody>
      </p:sp>
      <p:sp>
        <p:nvSpPr>
          <p:cNvPr id="2" name="灯片编号占位符 11">
            <a:extLst>
              <a:ext uri="{FF2B5EF4-FFF2-40B4-BE49-F238E27FC236}">
                <a16:creationId xmlns:a16="http://schemas.microsoft.com/office/drawing/2014/main" id="{553D0A86-2439-4F58-9EE8-12C2FE9587A2}"/>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3.1.1 </a:t>
            </a:r>
            <a:r>
              <a:rPr lang="zh-CN" altLang="en-US" sz="2400" b="1">
                <a:latin typeface="黑体" panose="02010609060101010101" pitchFamily="49" charset="-122"/>
                <a:ea typeface="黑体" panose="02010609060101010101" pitchFamily="49" charset="-122"/>
              </a:rPr>
              <a:t>无线传感器网络介绍</a:t>
            </a:r>
          </a:p>
        </p:txBody>
      </p:sp>
      <p:sp>
        <p:nvSpPr>
          <p:cNvPr id="6" name="矩形 3"/>
          <p:cNvSpPr>
            <a:spLocks noChangeArrowheads="1"/>
          </p:cNvSpPr>
          <p:nvPr/>
        </p:nvSpPr>
        <p:spPr bwMode="auto">
          <a:xfrm>
            <a:off x="827584" y="2420888"/>
            <a:ext cx="748883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574675"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006475"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u"/>
              <a:defRPr/>
            </a:pPr>
            <a:r>
              <a:rPr lang="zh-CN" altLang="en-US" sz="2400" dirty="0"/>
              <a:t>无线传感器网络通常由大量具有感知、计算及无线通信能力的微小节点组成，通常其目的是监视环境而非通信。</a:t>
            </a:r>
            <a:endParaRPr lang="en-US" altLang="zh-CN" sz="2400" dirty="0"/>
          </a:p>
          <a:p>
            <a:pPr marL="231775" lvl="1" indent="0">
              <a:defRPr/>
            </a:pPr>
            <a:endParaRPr lang="zh-CN" altLang="en-US" sz="2400" dirty="0"/>
          </a:p>
          <a:p>
            <a:pPr lvl="1">
              <a:buFont typeface="Wingdings" panose="05000000000000000000" pitchFamily="2" charset="2"/>
              <a:buChar char="u"/>
              <a:defRPr/>
            </a:pPr>
            <a:r>
              <a:rPr lang="zh-CN" altLang="en-US" sz="2400" dirty="0"/>
              <a:t>传感器节点部署在要监视的区域中，采集指定的环境参数，并将数据发送到汇聚节点供分析。</a:t>
            </a:r>
          </a:p>
        </p:txBody>
      </p:sp>
      <p:sp>
        <p:nvSpPr>
          <p:cNvPr id="2" name="灯片编号占位符 11">
            <a:extLst>
              <a:ext uri="{FF2B5EF4-FFF2-40B4-BE49-F238E27FC236}">
                <a16:creationId xmlns:a16="http://schemas.microsoft.com/office/drawing/2014/main" id="{E3508BE5-384E-41C3-8C2A-B302155EE3C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3686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3686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3.2.4 </a:t>
            </a:r>
            <a:r>
              <a:rPr lang="zh-CN" altLang="en-US" sz="2400" b="1" dirty="0">
                <a:latin typeface="黑体" panose="02010609060101010101" pitchFamily="49" charset="-122"/>
                <a:ea typeface="黑体" panose="02010609060101010101" pitchFamily="49" charset="-122"/>
              </a:rPr>
              <a:t>路由协议的关键问题分析</a:t>
            </a:r>
          </a:p>
        </p:txBody>
      </p:sp>
      <p:sp>
        <p:nvSpPr>
          <p:cNvPr id="36869" name="矩形 2"/>
          <p:cNvSpPr>
            <a:spLocks noChangeArrowheads="1"/>
          </p:cNvSpPr>
          <p:nvPr/>
        </p:nvSpPr>
        <p:spPr bwMode="auto">
          <a:xfrm>
            <a:off x="0" y="1758950"/>
            <a:ext cx="9144000"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26682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17240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1812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6384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0956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en-US" altLang="zh-CN" sz="2400" dirty="0">
                <a:latin typeface="Arial" panose="020B0604020202020204" pitchFamily="34" charset="0"/>
                <a:ea typeface="宋体" panose="02010600030101010101" pitchFamily="2" charset="-122"/>
              </a:rPr>
              <a:t>2</a:t>
            </a:r>
            <a:r>
              <a:rPr lang="zh-CN" altLang="en-US" sz="2400" dirty="0">
                <a:latin typeface="Arial" panose="020B0604020202020204" pitchFamily="34" charset="0"/>
                <a:ea typeface="宋体" panose="02010600030101010101" pitchFamily="2" charset="-122"/>
              </a:rPr>
              <a:t>、可扩展性</a:t>
            </a:r>
          </a:p>
          <a:p>
            <a:pPr lvl="3">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可扩展性是指网络的性能不随着网络中节点的数量增加而有明显的下降。</a:t>
            </a:r>
          </a:p>
          <a:p>
            <a:pPr lvl="3">
              <a:spcBef>
                <a:spcPct val="0"/>
              </a:spcBef>
              <a:buFont typeface="Wingdings" panose="05000000000000000000" pitchFamily="2" charset="2"/>
              <a:buChar char="l"/>
            </a:pPr>
            <a:r>
              <a:rPr lang="zh-CN" altLang="en-US" sz="2200" dirty="0">
                <a:solidFill>
                  <a:srgbClr val="FF0000"/>
                </a:solidFill>
                <a:latin typeface="Arial" panose="020B0604020202020204" pitchFamily="34" charset="0"/>
                <a:ea typeface="宋体" panose="02010600030101010101" pitchFamily="2" charset="-122"/>
              </a:rPr>
              <a:t>两类重要策略：</a:t>
            </a:r>
          </a:p>
          <a:p>
            <a:pPr lvl="4">
              <a:spcBef>
                <a:spcPct val="0"/>
              </a:spcBef>
              <a:buFont typeface="Wingdings" panose="05000000000000000000" pitchFamily="2" charset="2"/>
              <a:buChar char="p"/>
            </a:pPr>
            <a:r>
              <a:rPr lang="en-US" altLang="zh-CN" dirty="0">
                <a:latin typeface="Arial" panose="020B0604020202020204" pitchFamily="34" charset="0"/>
                <a:ea typeface="宋体" panose="02010600030101010101" pitchFamily="2" charset="-122"/>
              </a:rPr>
              <a:t>a</a:t>
            </a:r>
            <a:r>
              <a:rPr lang="zh-CN" altLang="en-US" dirty="0">
                <a:latin typeface="Arial" panose="020B0604020202020204" pitchFamily="34" charset="0"/>
                <a:ea typeface="宋体" panose="02010600030101010101" pitchFamily="2" charset="-122"/>
              </a:rPr>
              <a:t>、分层路由：</a:t>
            </a:r>
            <a:r>
              <a:rPr lang="zh-CN" altLang="en-US" dirty="0">
                <a:solidFill>
                  <a:srgbClr val="FF0000"/>
                </a:solidFill>
                <a:latin typeface="Arial" panose="020B0604020202020204" pitchFamily="34" charset="0"/>
                <a:ea typeface="宋体" panose="02010600030101010101" pitchFamily="2" charset="-122"/>
              </a:rPr>
              <a:t>网络分成若干层，低一层的群首构成高一层的网络</a:t>
            </a:r>
            <a:r>
              <a:rPr lang="zh-CN" altLang="en-US" dirty="0">
                <a:latin typeface="Arial" panose="020B0604020202020204" pitchFamily="34" charset="0"/>
                <a:ea typeface="宋体" panose="02010600030101010101" pitchFamily="2" charset="-122"/>
              </a:rPr>
              <a:t>。节点地位不同，群首为局部控制中心，负责群内路由、信道接入、休眠调度等；大多数节点作为群成员其操作相对简单，控制开销较低。</a:t>
            </a:r>
          </a:p>
          <a:p>
            <a:pPr lvl="4">
              <a:spcBef>
                <a:spcPct val="0"/>
              </a:spcBef>
              <a:buFont typeface="Wingdings" panose="05000000000000000000" pitchFamily="2" charset="2"/>
              <a:buChar char="p"/>
            </a:pPr>
            <a:r>
              <a:rPr lang="en-US" altLang="zh-CN" dirty="0">
                <a:latin typeface="Arial" panose="020B0604020202020204" pitchFamily="34" charset="0"/>
                <a:ea typeface="宋体" panose="02010600030101010101" pitchFamily="2" charset="-122"/>
              </a:rPr>
              <a:t>b</a:t>
            </a:r>
            <a:r>
              <a:rPr lang="zh-CN" altLang="en-US" dirty="0">
                <a:latin typeface="Arial" panose="020B0604020202020204" pitchFamily="34" charset="0"/>
                <a:ea typeface="宋体" panose="02010600030101010101" pitchFamily="2" charset="-122"/>
              </a:rPr>
              <a:t>、地理路由：地理位置信息实际上体现节点间相对拓扑关系，利用这一信息路由能很大程度上降低用于收集拓扑信息付出的开销，提高协议的可扩展性。</a:t>
            </a:r>
            <a:r>
              <a:rPr lang="en-US" altLang="zh-CN" b="1" dirty="0">
                <a:latin typeface="Arial" panose="020B0604020202020204" pitchFamily="34" charset="0"/>
                <a:ea typeface="宋体" panose="02010600030101010101" pitchFamily="2" charset="-122"/>
              </a:rPr>
              <a:t>	</a:t>
            </a:r>
          </a:p>
          <a:p>
            <a:pPr marL="1800000" lvl="4">
              <a:spcBef>
                <a:spcPct val="0"/>
              </a:spcBef>
              <a:buFont typeface="Arial" panose="020B0604020202020204" pitchFamily="34" charset="0"/>
              <a:buChar char="•"/>
            </a:pPr>
            <a:r>
              <a:rPr lang="zh-CN" altLang="en-US" dirty="0">
                <a:latin typeface="Arial" panose="020B0604020202020204" pitchFamily="34" charset="0"/>
                <a:ea typeface="宋体" panose="02010600030101010101" pitchFamily="2" charset="-122"/>
              </a:rPr>
              <a:t>地理路由使用的</a:t>
            </a:r>
            <a:r>
              <a:rPr lang="zh-CN" altLang="en-US" dirty="0">
                <a:solidFill>
                  <a:srgbClr val="FF0000"/>
                </a:solidFill>
                <a:latin typeface="Arial" panose="020B0604020202020204" pitchFamily="34" charset="0"/>
                <a:ea typeface="宋体" panose="02010600030101010101" pitchFamily="2" charset="-122"/>
              </a:rPr>
              <a:t>前提是节点能获得自己和目的节点的地理位置信息</a:t>
            </a:r>
            <a:r>
              <a:rPr lang="zh-CN" altLang="en-US" dirty="0">
                <a:latin typeface="Arial" panose="020B0604020202020204" pitchFamily="34" charset="0"/>
                <a:ea typeface="宋体" panose="02010600030101010101" pitchFamily="2" charset="-122"/>
              </a:rPr>
              <a:t>。</a:t>
            </a:r>
          </a:p>
          <a:p>
            <a:pPr marL="1800000" lvl="4">
              <a:spcBef>
                <a:spcPct val="0"/>
              </a:spcBef>
              <a:buFont typeface="Arial" panose="020B0604020202020204" pitchFamily="34" charset="0"/>
              <a:buChar char="•"/>
            </a:pPr>
            <a:r>
              <a:rPr lang="zh-CN" altLang="en-US" dirty="0">
                <a:solidFill>
                  <a:srgbClr val="FF0000"/>
                </a:solidFill>
                <a:latin typeface="Arial" panose="020B0604020202020204" pitchFamily="34" charset="0"/>
                <a:ea typeface="宋体" panose="02010600030101010101" pitchFamily="2" charset="-122"/>
              </a:rPr>
              <a:t>对于节点有移动性，任意两个节点之间都可能进行通信的网络</a:t>
            </a:r>
            <a:r>
              <a:rPr lang="zh-CN" altLang="en-US" dirty="0">
                <a:latin typeface="Arial" panose="020B0604020202020204" pitchFamily="34" charset="0"/>
                <a:ea typeface="宋体" panose="02010600030101010101" pitchFamily="2" charset="-122"/>
              </a:rPr>
              <a:t>，为获得目的节点的位置信息需不断更新位置信息，</a:t>
            </a:r>
            <a:r>
              <a:rPr lang="zh-CN" altLang="en-US" dirty="0">
                <a:solidFill>
                  <a:srgbClr val="FF0000"/>
                </a:solidFill>
                <a:latin typeface="Arial" panose="020B0604020202020204" pitchFamily="34" charset="0"/>
                <a:ea typeface="宋体" panose="02010600030101010101" pitchFamily="2" charset="-122"/>
              </a:rPr>
              <a:t>开销较大，地理路由的优势就不明显</a:t>
            </a:r>
            <a:r>
              <a:rPr lang="zh-CN" altLang="en-US" dirty="0">
                <a:latin typeface="Arial" panose="020B0604020202020204" pitchFamily="34" charset="0"/>
                <a:ea typeface="宋体" panose="02010600030101010101" pitchFamily="2" charset="-122"/>
              </a:rPr>
              <a:t>。</a:t>
            </a:r>
          </a:p>
        </p:txBody>
      </p:sp>
      <p:sp>
        <p:nvSpPr>
          <p:cNvPr id="2" name="灯片编号占位符 11">
            <a:extLst>
              <a:ext uri="{FF2B5EF4-FFF2-40B4-BE49-F238E27FC236}">
                <a16:creationId xmlns:a16="http://schemas.microsoft.com/office/drawing/2014/main" id="{E85CF9E3-334A-4D57-B2AE-B24D2E2164F5}"/>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4096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4096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3.2.4 </a:t>
            </a:r>
            <a:r>
              <a:rPr lang="zh-CN" altLang="en-US" sz="2400" b="1" dirty="0">
                <a:latin typeface="黑体" panose="02010609060101010101" pitchFamily="49" charset="-122"/>
                <a:ea typeface="黑体" panose="02010609060101010101" pitchFamily="49" charset="-122"/>
              </a:rPr>
              <a:t>路由协议的关键问题分析</a:t>
            </a:r>
          </a:p>
        </p:txBody>
      </p:sp>
      <p:sp>
        <p:nvSpPr>
          <p:cNvPr id="40965" name="矩形 2"/>
          <p:cNvSpPr>
            <a:spLocks noChangeArrowheads="1"/>
          </p:cNvSpPr>
          <p:nvPr/>
        </p:nvSpPr>
        <p:spPr bwMode="auto">
          <a:xfrm>
            <a:off x="298450" y="1988840"/>
            <a:ext cx="8547100" cy="378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26682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17240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1812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6384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0956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25000"/>
              </a:lnSpc>
              <a:spcBef>
                <a:spcPct val="0"/>
              </a:spcBef>
              <a:buFont typeface="Wingdings" panose="05000000000000000000" pitchFamily="2" charset="2"/>
              <a:buChar char="u"/>
            </a:pPr>
            <a:r>
              <a:rPr lang="en-US" altLang="zh-CN" sz="2400" dirty="0">
                <a:latin typeface="Arial" panose="020B0604020202020204" pitchFamily="34" charset="0"/>
                <a:ea typeface="宋体" panose="02010600030101010101" pitchFamily="2" charset="-122"/>
              </a:rPr>
              <a:t>3</a:t>
            </a:r>
            <a:r>
              <a:rPr lang="zh-CN" altLang="en-US" sz="2400" dirty="0">
                <a:latin typeface="Arial" panose="020B0604020202020204" pitchFamily="34" charset="0"/>
                <a:ea typeface="宋体" panose="02010600030101010101" pitchFamily="2" charset="-122"/>
              </a:rPr>
              <a:t>、数据传输可靠性</a:t>
            </a:r>
          </a:p>
          <a:p>
            <a:pPr lvl="3">
              <a:lnSpc>
                <a:spcPct val="125000"/>
              </a:lnSpc>
              <a:spcBef>
                <a:spcPct val="0"/>
              </a:spcBef>
              <a:buFont typeface="Wingdings" panose="05000000000000000000" pitchFamily="2" charset="2"/>
              <a:buChar char="l"/>
            </a:pPr>
            <a:r>
              <a:rPr lang="en-US" altLang="zh-CN" sz="2200" dirty="0">
                <a:latin typeface="Arial" panose="020B0604020202020204" pitchFamily="34" charset="0"/>
                <a:ea typeface="宋体" panose="02010600030101010101" pitchFamily="2" charset="-122"/>
              </a:rPr>
              <a:t>WSN</a:t>
            </a:r>
            <a:r>
              <a:rPr lang="zh-CN" altLang="en-US" sz="2200" dirty="0">
                <a:latin typeface="Arial" panose="020B0604020202020204" pitchFamily="34" charset="0"/>
                <a:ea typeface="宋体" panose="02010600030101010101" pitchFamily="2" charset="-122"/>
              </a:rPr>
              <a:t>中节点无线通信能力弱，应用环境复杂，实际的链路质量比较低。如何保证数据传输的可靠性是</a:t>
            </a:r>
            <a:r>
              <a:rPr lang="en-US" altLang="zh-CN" sz="2200" dirty="0">
                <a:latin typeface="Arial" panose="020B0604020202020204" pitchFamily="34" charset="0"/>
                <a:ea typeface="宋体" panose="02010600030101010101" pitchFamily="2" charset="-122"/>
              </a:rPr>
              <a:t>WSN</a:t>
            </a:r>
            <a:r>
              <a:rPr lang="zh-CN" altLang="en-US" sz="2200" dirty="0">
                <a:latin typeface="Arial" panose="020B0604020202020204" pitchFamily="34" charset="0"/>
                <a:ea typeface="宋体" panose="02010600030101010101" pitchFamily="2" charset="-122"/>
              </a:rPr>
              <a:t>路由设计中的一个关键问题。</a:t>
            </a:r>
            <a:endParaRPr lang="en-US" altLang="zh-CN" sz="2200" dirty="0">
              <a:latin typeface="Arial" panose="020B0604020202020204" pitchFamily="34" charset="0"/>
              <a:ea typeface="宋体" panose="02010600030101010101" pitchFamily="2" charset="-122"/>
            </a:endParaRPr>
          </a:p>
          <a:p>
            <a:pPr marL="342900" indent="-342900">
              <a:lnSpc>
                <a:spcPct val="125000"/>
              </a:lnSpc>
              <a:spcBef>
                <a:spcPct val="0"/>
              </a:spcBef>
              <a:buFont typeface="Wingdings" panose="05000000000000000000" pitchFamily="2" charset="2"/>
              <a:buChar char="l"/>
            </a:pPr>
            <a:endParaRPr lang="zh-CN" altLang="en-US" sz="2200" dirty="0">
              <a:latin typeface="Arial" panose="020B0604020202020204" pitchFamily="34" charset="0"/>
              <a:ea typeface="宋体" panose="02010600030101010101" pitchFamily="2" charset="-122"/>
            </a:endParaRPr>
          </a:p>
          <a:p>
            <a:pPr lvl="3">
              <a:lnSpc>
                <a:spcPct val="125000"/>
              </a:lnSpc>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影响</a:t>
            </a:r>
            <a:r>
              <a:rPr lang="en-US" altLang="zh-CN" sz="2200" dirty="0">
                <a:latin typeface="Arial" panose="020B0604020202020204" pitchFamily="34" charset="0"/>
                <a:ea typeface="宋体" panose="02010600030101010101" pitchFamily="2" charset="-122"/>
              </a:rPr>
              <a:t>WSN</a:t>
            </a:r>
            <a:r>
              <a:rPr lang="zh-CN" altLang="en-US" sz="2200" dirty="0">
                <a:latin typeface="Arial" panose="020B0604020202020204" pitchFamily="34" charset="0"/>
                <a:ea typeface="宋体" panose="02010600030101010101" pitchFamily="2" charset="-122"/>
              </a:rPr>
              <a:t>数据传输可靠性原因：</a:t>
            </a:r>
          </a:p>
          <a:p>
            <a:pPr lvl="4">
              <a:lnSpc>
                <a:spcPct val="125000"/>
              </a:lnSpc>
              <a:spcBef>
                <a:spcPct val="0"/>
              </a:spcBef>
              <a:buFont typeface="Wingdings" panose="05000000000000000000" pitchFamily="2" charset="2"/>
              <a:buChar char="p"/>
            </a:pPr>
            <a:r>
              <a:rPr lang="en-US" altLang="zh-CN" dirty="0">
                <a:latin typeface="Arial" panose="020B0604020202020204" pitchFamily="34" charset="0"/>
                <a:ea typeface="宋体" panose="02010600030101010101" pitchFamily="2" charset="-122"/>
              </a:rPr>
              <a:t>a</a:t>
            </a:r>
            <a:r>
              <a:rPr lang="zh-CN" altLang="en-US" dirty="0">
                <a:latin typeface="Arial" panose="020B0604020202020204" pitchFamily="34" charset="0"/>
                <a:ea typeface="宋体" panose="02010600030101010101" pitchFamily="2" charset="-122"/>
              </a:rPr>
              <a:t>、无线信道上的碰撞导致数据无法正确接收</a:t>
            </a:r>
          </a:p>
          <a:p>
            <a:pPr lvl="4">
              <a:lnSpc>
                <a:spcPct val="125000"/>
              </a:lnSpc>
              <a:spcBef>
                <a:spcPct val="0"/>
              </a:spcBef>
              <a:buFont typeface="Wingdings" panose="05000000000000000000" pitchFamily="2" charset="2"/>
              <a:buChar char="p"/>
            </a:pPr>
            <a:r>
              <a:rPr lang="en-US" altLang="zh-CN" dirty="0">
                <a:latin typeface="Arial" panose="020B0604020202020204" pitchFamily="34" charset="0"/>
                <a:ea typeface="宋体" panose="02010600030101010101" pitchFamily="2" charset="-122"/>
              </a:rPr>
              <a:t>b</a:t>
            </a:r>
            <a:r>
              <a:rPr lang="zh-CN" altLang="en-US" dirty="0">
                <a:latin typeface="Arial" panose="020B0604020202020204" pitchFamily="34" charset="0"/>
                <a:ea typeface="宋体" panose="02010600030101010101" pitchFamily="2" charset="-122"/>
              </a:rPr>
              <a:t>、节点故障使路由不可用</a:t>
            </a:r>
          </a:p>
          <a:p>
            <a:pPr lvl="4">
              <a:lnSpc>
                <a:spcPct val="125000"/>
              </a:lnSpc>
              <a:spcBef>
                <a:spcPct val="0"/>
              </a:spcBef>
              <a:buFont typeface="Wingdings" panose="05000000000000000000" pitchFamily="2" charset="2"/>
              <a:buChar char="p"/>
            </a:pPr>
            <a:r>
              <a:rPr lang="en-US" altLang="zh-CN" dirty="0">
                <a:latin typeface="Arial" panose="020B0604020202020204" pitchFamily="34" charset="0"/>
                <a:ea typeface="宋体" panose="02010600030101010101" pitchFamily="2" charset="-122"/>
              </a:rPr>
              <a:t>c</a:t>
            </a:r>
            <a:r>
              <a:rPr lang="zh-CN" altLang="en-US" dirty="0">
                <a:latin typeface="Arial" panose="020B0604020202020204" pitchFamily="34" charset="0"/>
                <a:ea typeface="宋体" panose="02010600030101010101" pitchFamily="2" charset="-122"/>
              </a:rPr>
              <a:t>、链路不可靠，导致数据传输出错或丢失</a:t>
            </a:r>
          </a:p>
        </p:txBody>
      </p:sp>
      <p:sp>
        <p:nvSpPr>
          <p:cNvPr id="2" name="灯片编号占位符 11">
            <a:extLst>
              <a:ext uri="{FF2B5EF4-FFF2-40B4-BE49-F238E27FC236}">
                <a16:creationId xmlns:a16="http://schemas.microsoft.com/office/drawing/2014/main" id="{721263D9-1E51-487E-BE7D-5006DA8D6DF7}"/>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4301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4301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3.2.4 </a:t>
            </a:r>
            <a:r>
              <a:rPr lang="zh-CN" altLang="en-US" sz="2400" b="1" dirty="0">
                <a:latin typeface="黑体" panose="02010609060101010101" pitchFamily="49" charset="-122"/>
                <a:ea typeface="黑体" panose="02010609060101010101" pitchFamily="49" charset="-122"/>
              </a:rPr>
              <a:t>路由协议的关键问题分析</a:t>
            </a:r>
          </a:p>
        </p:txBody>
      </p:sp>
      <p:sp>
        <p:nvSpPr>
          <p:cNvPr id="43013" name="矩形 2"/>
          <p:cNvSpPr>
            <a:spLocks noChangeArrowheads="1"/>
          </p:cNvSpPr>
          <p:nvPr/>
        </p:nvSpPr>
        <p:spPr bwMode="auto">
          <a:xfrm>
            <a:off x="467544" y="2243931"/>
            <a:ext cx="8547100" cy="2894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26682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17240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1812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6384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0956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25000"/>
              </a:lnSpc>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路由协议的解决策略：</a:t>
            </a:r>
          </a:p>
          <a:p>
            <a:pPr lvl="3">
              <a:lnSpc>
                <a:spcPct val="125000"/>
              </a:lnSpc>
              <a:spcBef>
                <a:spcPct val="0"/>
              </a:spcBef>
              <a:buFont typeface="Wingdings" panose="05000000000000000000" pitchFamily="2" charset="2"/>
              <a:buChar char="l"/>
            </a:pPr>
            <a:r>
              <a:rPr lang="en-US" altLang="zh-CN" sz="2200" dirty="0">
                <a:latin typeface="Arial" panose="020B0604020202020204" pitchFamily="34" charset="0"/>
                <a:ea typeface="宋体" panose="02010600030101010101" pitchFamily="2" charset="-122"/>
              </a:rPr>
              <a:t>a</a:t>
            </a:r>
            <a:r>
              <a:rPr lang="zh-CN" altLang="en-US" sz="2200" dirty="0">
                <a:latin typeface="Arial" panose="020B0604020202020204" pitchFamily="34" charset="0"/>
                <a:ea typeface="宋体" panose="02010600030101010101" pitchFamily="2" charset="-122"/>
              </a:rPr>
              <a:t>、建立多路径路由：</a:t>
            </a:r>
          </a:p>
          <a:p>
            <a:pPr lvl="4">
              <a:lnSpc>
                <a:spcPct val="125000"/>
              </a:lnSpc>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①建立信源节点到目标节点的多条路径，</a:t>
            </a:r>
            <a:r>
              <a:rPr lang="zh-CN" altLang="en-US" dirty="0">
                <a:solidFill>
                  <a:srgbClr val="FF0000"/>
                </a:solidFill>
                <a:latin typeface="Arial" panose="020B0604020202020204" pitchFamily="34" charset="0"/>
                <a:ea typeface="宋体" panose="02010600030101010101" pitchFamily="2" charset="-122"/>
              </a:rPr>
              <a:t>选择最优路径</a:t>
            </a:r>
            <a:r>
              <a:rPr lang="zh-CN" altLang="en-US" dirty="0">
                <a:latin typeface="Arial" panose="020B0604020202020204" pitchFamily="34" charset="0"/>
                <a:ea typeface="宋体" panose="02010600030101010101" pitchFamily="2" charset="-122"/>
              </a:rPr>
              <a:t>作为主路径，其他路径为备份。</a:t>
            </a:r>
          </a:p>
          <a:p>
            <a:pPr lvl="4">
              <a:lnSpc>
                <a:spcPct val="125000"/>
              </a:lnSpc>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②</a:t>
            </a:r>
            <a:r>
              <a:rPr lang="zh-CN" altLang="en-US" dirty="0">
                <a:solidFill>
                  <a:srgbClr val="FF0000"/>
                </a:solidFill>
                <a:latin typeface="Arial" panose="020B0604020202020204" pitchFamily="34" charset="0"/>
                <a:ea typeface="宋体" panose="02010600030101010101" pitchFamily="2" charset="-122"/>
              </a:rPr>
              <a:t>使用多条路径发送原始分组的多个副本</a:t>
            </a:r>
            <a:r>
              <a:rPr lang="zh-CN" altLang="en-US" dirty="0">
                <a:latin typeface="Arial" panose="020B0604020202020204" pitchFamily="34" charset="0"/>
                <a:ea typeface="宋体" panose="02010600030101010101" pitchFamily="2" charset="-122"/>
              </a:rPr>
              <a:t>，即使其中一些传输丢失也不会影响端到端的可靠性。</a:t>
            </a:r>
          </a:p>
          <a:p>
            <a:pPr lvl="3">
              <a:lnSpc>
                <a:spcPct val="125000"/>
              </a:lnSpc>
              <a:spcBef>
                <a:spcPct val="0"/>
              </a:spcBef>
              <a:buFont typeface="Wingdings" panose="05000000000000000000" pitchFamily="2" charset="2"/>
              <a:buChar char="l"/>
            </a:pPr>
            <a:r>
              <a:rPr lang="en-US" altLang="zh-CN" sz="2200" dirty="0">
                <a:latin typeface="Arial" panose="020B0604020202020204" pitchFamily="34" charset="0"/>
                <a:ea typeface="宋体" panose="02010600030101010101" pitchFamily="2" charset="-122"/>
              </a:rPr>
              <a:t>b</a:t>
            </a:r>
            <a:r>
              <a:rPr lang="zh-CN" altLang="en-US" sz="2200" dirty="0">
                <a:latin typeface="Arial" panose="020B0604020202020204" pitchFamily="34" charset="0"/>
                <a:ea typeface="宋体" panose="02010600030101010101" pitchFamily="2" charset="-122"/>
              </a:rPr>
              <a:t>、选择可靠链路</a:t>
            </a:r>
          </a:p>
        </p:txBody>
      </p:sp>
      <p:sp>
        <p:nvSpPr>
          <p:cNvPr id="2" name="灯片编号占位符 11">
            <a:extLst>
              <a:ext uri="{FF2B5EF4-FFF2-40B4-BE49-F238E27FC236}">
                <a16:creationId xmlns:a16="http://schemas.microsoft.com/office/drawing/2014/main" id="{DED7F0FA-2A74-4548-A1F2-71EBA8BC2F7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42</a:t>
            </a:fld>
            <a:endParaRPr lang="zh-CN" altLang="en-US" sz="1800" dirty="0">
              <a:latin typeface="Calibri" panose="020F0502020204030204" pitchFamily="34" charset="0"/>
              <a:ea typeface="宋体" panose="02010600030101010101" pitchFamily="2" charset="-122"/>
            </a:endParaRPr>
          </a:p>
        </p:txBody>
      </p:sp>
      <p:sp>
        <p:nvSpPr>
          <p:cNvPr id="12" name="矩形 2"/>
          <p:cNvSpPr>
            <a:spLocks noChangeArrowheads="1"/>
          </p:cNvSpPr>
          <p:nvPr/>
        </p:nvSpPr>
        <p:spPr bwMode="auto">
          <a:xfrm>
            <a:off x="4839321" y="2577623"/>
            <a:ext cx="3863354" cy="461665"/>
          </a:xfrm>
          <a:prstGeom prst="rect">
            <a:avLst/>
          </a:prstGeom>
          <a:solidFill>
            <a:srgbClr val="C3D69B"/>
          </a:solidFill>
          <a:ln w="9525">
            <a:solidFill>
              <a:srgbClr val="000000"/>
            </a:solidFill>
            <a:miter lim="800000"/>
            <a:headEnd/>
            <a:tailEnd/>
          </a:ln>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indent="0">
              <a:spcBef>
                <a:spcPct val="0"/>
              </a:spcBef>
              <a:buNone/>
            </a:pPr>
            <a:r>
              <a:rPr lang="zh-CN" altLang="en-US" sz="2400" dirty="0">
                <a:solidFill>
                  <a:srgbClr val="0070C0"/>
                </a:solidFill>
                <a:latin typeface="Arial" panose="020B0604020202020204" pitchFamily="34" charset="0"/>
                <a:ea typeface="宋体" panose="02010600030101010101" pitchFamily="2" charset="-122"/>
              </a:rPr>
              <a:t>各自的缺点是什么？</a:t>
            </a:r>
            <a:endParaRPr lang="en-US" altLang="zh-CN" sz="2400" dirty="0">
              <a:solidFill>
                <a:srgbClr val="0070C0"/>
              </a:solidFill>
              <a:latin typeface="Arial" panose="020B0604020202020204" pitchFamily="34" charset="0"/>
              <a:ea typeface="宋体" panose="02010600030101010101" pitchFamily="2" charset="-122"/>
            </a:endParaRPr>
          </a:p>
        </p:txBody>
      </p:sp>
    </p:spTree>
  </p:cSld>
  <p:clrMapOvr>
    <a:masterClrMapping/>
  </p:clrMapOvr>
  <p:transition advTm="16782"/>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4505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4506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3.2.5 </a:t>
            </a:r>
            <a:r>
              <a:rPr lang="zh-CN" altLang="en-US" sz="2400" b="1" dirty="0">
                <a:latin typeface="黑体" panose="02010609060101010101" pitchFamily="49" charset="-122"/>
                <a:ea typeface="黑体" panose="02010609060101010101" pitchFamily="49" charset="-122"/>
              </a:rPr>
              <a:t>路由协议的设计规则</a:t>
            </a:r>
          </a:p>
        </p:txBody>
      </p:sp>
      <p:sp>
        <p:nvSpPr>
          <p:cNvPr id="45061" name="矩形 2"/>
          <p:cNvSpPr>
            <a:spLocks noChangeArrowheads="1"/>
          </p:cNvSpPr>
          <p:nvPr/>
        </p:nvSpPr>
        <p:spPr bwMode="auto">
          <a:xfrm>
            <a:off x="323850" y="1844675"/>
            <a:ext cx="8424863"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路由协议的设计应该遵循以下原则：</a:t>
            </a:r>
          </a:p>
          <a:p>
            <a:pPr lvl="3">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为</a:t>
            </a:r>
            <a:r>
              <a:rPr lang="zh-CN" altLang="en-US" sz="2200" b="1" dirty="0">
                <a:solidFill>
                  <a:srgbClr val="FF0000"/>
                </a:solidFill>
                <a:latin typeface="Arial" panose="020B0604020202020204" pitchFamily="34" charset="0"/>
                <a:ea typeface="宋体" panose="02010600030101010101" pitchFamily="2" charset="-122"/>
              </a:rPr>
              <a:t>节能</a:t>
            </a:r>
            <a:r>
              <a:rPr lang="zh-CN" altLang="en-US" sz="2200" dirty="0">
                <a:latin typeface="Arial" panose="020B0604020202020204" pitchFamily="34" charset="0"/>
                <a:ea typeface="宋体" panose="02010600030101010101" pitchFamily="2" charset="-122"/>
              </a:rPr>
              <a:t>起见，路由协议应该尽量简单</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要求满足网络开销低</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需求带宽小</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对路由节点存储信息的影响小的要求。</a:t>
            </a:r>
          </a:p>
          <a:p>
            <a:pPr lvl="3">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路由协议应该具有很好的网络适应性、健壮性和稳定性</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在通常或者不可预知的环境下均能很好的运行</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能快速和准确的适应各种网络环境。</a:t>
            </a:r>
          </a:p>
          <a:p>
            <a:pPr lvl="3">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路由协议的设计要</a:t>
            </a:r>
            <a:r>
              <a:rPr lang="zh-CN" altLang="en-US" sz="2200" b="1" dirty="0">
                <a:solidFill>
                  <a:srgbClr val="FF0000"/>
                </a:solidFill>
                <a:latin typeface="Arial" panose="020B0604020202020204" pitchFamily="34" charset="0"/>
                <a:ea typeface="宋体" panose="02010600030101010101" pitchFamily="2" charset="-122"/>
              </a:rPr>
              <a:t>避免路由环路</a:t>
            </a:r>
            <a:r>
              <a:rPr lang="zh-CN" altLang="en-US" sz="2200" dirty="0">
                <a:latin typeface="Arial" panose="020B0604020202020204" pitchFamily="34" charset="0"/>
                <a:ea typeface="宋体" panose="02010600030101010101" pitchFamily="2" charset="-122"/>
              </a:rPr>
              <a:t>的产生。</a:t>
            </a:r>
          </a:p>
          <a:p>
            <a:pPr lvl="3">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无线传感网络是计算资源和能源有限的</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因此其通信协议</a:t>
            </a:r>
            <a:r>
              <a:rPr lang="zh-CN" altLang="en-US" sz="2200" dirty="0">
                <a:solidFill>
                  <a:srgbClr val="FF0000"/>
                </a:solidFill>
                <a:latin typeface="Arial" panose="020B0604020202020204" pitchFamily="34" charset="0"/>
                <a:ea typeface="宋体" panose="02010600030101010101" pitchFamily="2" charset="-122"/>
              </a:rPr>
              <a:t>不可能是通用的</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必须针对</a:t>
            </a:r>
            <a:r>
              <a:rPr lang="zh-CN" altLang="en-US" sz="2200" b="1" dirty="0">
                <a:solidFill>
                  <a:srgbClr val="FF0000"/>
                </a:solidFill>
                <a:latin typeface="Arial" panose="020B0604020202020204" pitchFamily="34" charset="0"/>
                <a:ea typeface="宋体" panose="02010600030101010101" pitchFamily="2" charset="-122"/>
              </a:rPr>
              <a:t>具体应用</a:t>
            </a:r>
            <a:r>
              <a:rPr lang="zh-CN" altLang="en-US" sz="2200" dirty="0">
                <a:latin typeface="Arial" panose="020B0604020202020204" pitchFamily="34" charset="0"/>
                <a:ea typeface="宋体" panose="02010600030101010101" pitchFamily="2" charset="-122"/>
              </a:rPr>
              <a:t>的需求进行设计。</a:t>
            </a:r>
          </a:p>
          <a:p>
            <a:pPr lvl="3">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设计路由协议时还要考虑到如何使所设计的路由协议具有</a:t>
            </a:r>
            <a:r>
              <a:rPr lang="zh-CN" altLang="en-US" sz="2200" b="1" dirty="0">
                <a:solidFill>
                  <a:srgbClr val="FF0000"/>
                </a:solidFill>
                <a:latin typeface="Arial" panose="020B0604020202020204" pitchFamily="34" charset="0"/>
                <a:ea typeface="宋体" panose="02010600030101010101" pitchFamily="2" charset="-122"/>
              </a:rPr>
              <a:t>可扩展性</a:t>
            </a:r>
            <a:r>
              <a:rPr lang="zh-CN" altLang="en-US" sz="2200" dirty="0">
                <a:latin typeface="Arial" panose="020B0604020202020204" pitchFamily="34" charset="0"/>
                <a:ea typeface="宋体" panose="02010600030101010101" pitchFamily="2" charset="-122"/>
              </a:rPr>
              <a:t>。</a:t>
            </a:r>
          </a:p>
        </p:txBody>
      </p:sp>
      <p:sp>
        <p:nvSpPr>
          <p:cNvPr id="2" name="灯片编号占位符 11">
            <a:extLst>
              <a:ext uri="{FF2B5EF4-FFF2-40B4-BE49-F238E27FC236}">
                <a16:creationId xmlns:a16="http://schemas.microsoft.com/office/drawing/2014/main" id="{881D0D67-A43A-414C-99B8-039AD3710959}"/>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491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491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3.2.6 </a:t>
            </a:r>
            <a:r>
              <a:rPr lang="zh-CN" altLang="en-US" sz="2400" b="1" dirty="0">
                <a:latin typeface="黑体" panose="02010609060101010101" pitchFamily="49" charset="-122"/>
                <a:ea typeface="黑体" panose="02010609060101010101" pitchFamily="49" charset="-122"/>
              </a:rPr>
              <a:t>路由协议的分类</a:t>
            </a:r>
          </a:p>
        </p:txBody>
      </p:sp>
      <p:sp>
        <p:nvSpPr>
          <p:cNvPr id="49157" name="矩形 2"/>
          <p:cNvSpPr>
            <a:spLocks noChangeArrowheads="1"/>
          </p:cNvSpPr>
          <p:nvPr/>
        </p:nvSpPr>
        <p:spPr bwMode="auto">
          <a:xfrm>
            <a:off x="575655" y="1844824"/>
            <a:ext cx="799269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运用多种方法对其分类：</a:t>
            </a:r>
          </a:p>
          <a:p>
            <a:pPr lvl="3">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根据传输过程中采用路径的多少，可分为</a:t>
            </a:r>
            <a:r>
              <a:rPr lang="zh-CN" altLang="en-US" sz="2200" dirty="0">
                <a:solidFill>
                  <a:srgbClr val="FF0000"/>
                </a:solidFill>
                <a:latin typeface="Arial" panose="020B0604020202020204" pitchFamily="34" charset="0"/>
                <a:ea typeface="宋体" panose="02010600030101010101" pitchFamily="2" charset="-122"/>
              </a:rPr>
              <a:t>单路径路由协议和多路径路由协议。</a:t>
            </a:r>
          </a:p>
          <a:p>
            <a:pPr lvl="3">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根据节点在路由过程中是否有层次结构、作用是否有差异。可分为</a:t>
            </a:r>
            <a:r>
              <a:rPr lang="zh-CN" altLang="en-US" sz="2200" dirty="0">
                <a:solidFill>
                  <a:srgbClr val="FF0000"/>
                </a:solidFill>
                <a:latin typeface="Arial" panose="020B0604020202020204" pitchFamily="34" charset="0"/>
                <a:ea typeface="宋体" panose="02010600030101010101" pitchFamily="2" charset="-122"/>
              </a:rPr>
              <a:t>平面路由协议和层次路由协议</a:t>
            </a:r>
            <a:r>
              <a:rPr lang="zh-CN" altLang="en-US" sz="2200" dirty="0">
                <a:latin typeface="Arial" panose="020B0604020202020204" pitchFamily="34" charset="0"/>
                <a:ea typeface="宋体" panose="02010600030101010101" pitchFamily="2" charset="-122"/>
              </a:rPr>
              <a:t>。</a:t>
            </a:r>
          </a:p>
          <a:p>
            <a:pPr lvl="3">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根据路由建立时机和数据发送的关系，可分为</a:t>
            </a:r>
            <a:r>
              <a:rPr lang="zh-CN" altLang="en-US" sz="2200" dirty="0">
                <a:solidFill>
                  <a:srgbClr val="FF0000"/>
                </a:solidFill>
                <a:latin typeface="Arial" panose="020B0604020202020204" pitchFamily="34" charset="0"/>
                <a:ea typeface="宋体" panose="02010600030101010101" pitchFamily="2" charset="-122"/>
              </a:rPr>
              <a:t>主动路由协议、按需路由协议和混合路由协议</a:t>
            </a:r>
            <a:r>
              <a:rPr lang="zh-CN" altLang="en-US" sz="2200" dirty="0">
                <a:latin typeface="Arial" panose="020B0604020202020204" pitchFamily="34" charset="0"/>
                <a:ea typeface="宋体" panose="02010600030101010101" pitchFamily="2" charset="-122"/>
              </a:rPr>
              <a:t>。</a:t>
            </a:r>
          </a:p>
          <a:p>
            <a:pPr lvl="3">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根据是否以地理位置来标识目的地、路由计算中是否利用地理位置信息，可分为</a:t>
            </a:r>
            <a:r>
              <a:rPr lang="zh-CN" altLang="en-US" sz="2200" dirty="0">
                <a:solidFill>
                  <a:srgbClr val="FF0000"/>
                </a:solidFill>
                <a:latin typeface="Arial" panose="020B0604020202020204" pitchFamily="34" charset="0"/>
                <a:ea typeface="宋体" panose="02010600030101010101" pitchFamily="2" charset="-122"/>
              </a:rPr>
              <a:t>基于位置的路由协议和非基于位置的路由协议。</a:t>
            </a:r>
          </a:p>
        </p:txBody>
      </p:sp>
      <p:sp>
        <p:nvSpPr>
          <p:cNvPr id="2" name="灯片编号占位符 11">
            <a:extLst>
              <a:ext uri="{FF2B5EF4-FFF2-40B4-BE49-F238E27FC236}">
                <a16:creationId xmlns:a16="http://schemas.microsoft.com/office/drawing/2014/main" id="{61BDCAF9-687A-45B2-BDC1-01996C2876AC}"/>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5120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5120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3.2.6 </a:t>
            </a:r>
            <a:r>
              <a:rPr lang="zh-CN" altLang="en-US" sz="2400" b="1" dirty="0">
                <a:latin typeface="黑体" panose="02010609060101010101" pitchFamily="49" charset="-122"/>
                <a:ea typeface="黑体" panose="02010609060101010101" pitchFamily="49" charset="-122"/>
              </a:rPr>
              <a:t>路由协议的分类</a:t>
            </a:r>
          </a:p>
        </p:txBody>
      </p:sp>
      <p:sp>
        <p:nvSpPr>
          <p:cNvPr id="51205" name="矩形 2"/>
          <p:cNvSpPr>
            <a:spLocks noChangeArrowheads="1"/>
          </p:cNvSpPr>
          <p:nvPr/>
        </p:nvSpPr>
        <p:spPr bwMode="auto">
          <a:xfrm>
            <a:off x="218281" y="1916832"/>
            <a:ext cx="861377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3">
              <a:spcBef>
                <a:spcPct val="0"/>
              </a:spcBef>
              <a:buFont typeface="Wingdings" panose="05000000000000000000" pitchFamily="2" charset="2"/>
              <a:buChar char="n"/>
            </a:pPr>
            <a:r>
              <a:rPr lang="zh-CN" altLang="en-US" sz="2200" dirty="0">
                <a:latin typeface="Arial" panose="020B0604020202020204" pitchFamily="34" charset="0"/>
                <a:ea typeface="宋体" panose="02010600030101010101" pitchFamily="2" charset="-122"/>
              </a:rPr>
              <a:t>根据节点是否编址、是否以地址标识目的地，可分为</a:t>
            </a:r>
            <a:r>
              <a:rPr lang="zh-CN" altLang="en-US" sz="2200" dirty="0">
                <a:solidFill>
                  <a:srgbClr val="FF0000"/>
                </a:solidFill>
                <a:latin typeface="Arial" panose="020B0604020202020204" pitchFamily="34" charset="0"/>
                <a:ea typeface="宋体" panose="02010600030101010101" pitchFamily="2" charset="-122"/>
              </a:rPr>
              <a:t>基于地址的路由协议和非基于地址的路由协议</a:t>
            </a:r>
            <a:r>
              <a:rPr lang="zh-CN" altLang="en-US" sz="2200" dirty="0">
                <a:latin typeface="Arial" panose="020B0604020202020204" pitchFamily="34" charset="0"/>
                <a:ea typeface="宋体" panose="02010600030101010101" pitchFamily="2" charset="-122"/>
              </a:rPr>
              <a:t>。</a:t>
            </a:r>
          </a:p>
          <a:p>
            <a:pPr lvl="3">
              <a:spcBef>
                <a:spcPct val="0"/>
              </a:spcBef>
              <a:buFont typeface="Wingdings" panose="05000000000000000000" pitchFamily="2" charset="2"/>
              <a:buChar char="n"/>
            </a:pPr>
            <a:r>
              <a:rPr lang="zh-CN" altLang="en-US" sz="2200" dirty="0">
                <a:latin typeface="Arial" panose="020B0604020202020204" pitchFamily="34" charset="0"/>
                <a:ea typeface="宋体" panose="02010600030101010101" pitchFamily="2" charset="-122"/>
              </a:rPr>
              <a:t>根据路由选择是否考虑</a:t>
            </a:r>
            <a:r>
              <a:rPr lang="en-US" altLang="zh-CN" sz="2200" dirty="0" err="1">
                <a:latin typeface="Arial" panose="020B0604020202020204" pitchFamily="34" charset="0"/>
                <a:ea typeface="宋体" panose="02010600030101010101" pitchFamily="2" charset="-122"/>
              </a:rPr>
              <a:t>QoS</a:t>
            </a:r>
            <a:r>
              <a:rPr lang="zh-CN" altLang="en-US" sz="2200" dirty="0">
                <a:latin typeface="Arial" panose="020B0604020202020204" pitchFamily="34" charset="0"/>
                <a:ea typeface="宋体" panose="02010600030101010101" pitchFamily="2" charset="-122"/>
              </a:rPr>
              <a:t>约束，可分为</a:t>
            </a:r>
            <a:r>
              <a:rPr lang="zh-CN" altLang="en-US" sz="2200" dirty="0">
                <a:solidFill>
                  <a:srgbClr val="FF0000"/>
                </a:solidFill>
                <a:latin typeface="Arial" panose="020B0604020202020204" pitchFamily="34" charset="0"/>
                <a:ea typeface="宋体" panose="02010600030101010101" pitchFamily="2" charset="-122"/>
              </a:rPr>
              <a:t>保证</a:t>
            </a:r>
            <a:r>
              <a:rPr lang="en-US" altLang="zh-CN" sz="2200" dirty="0" err="1">
                <a:solidFill>
                  <a:srgbClr val="FF0000"/>
                </a:solidFill>
                <a:latin typeface="Arial" panose="020B0604020202020204" pitchFamily="34" charset="0"/>
                <a:ea typeface="宋体" panose="02010600030101010101" pitchFamily="2" charset="-122"/>
              </a:rPr>
              <a:t>QoS</a:t>
            </a:r>
            <a:r>
              <a:rPr lang="zh-CN" altLang="en-US" sz="2200" dirty="0">
                <a:solidFill>
                  <a:srgbClr val="FF0000"/>
                </a:solidFill>
                <a:latin typeface="Arial" panose="020B0604020202020204" pitchFamily="34" charset="0"/>
                <a:ea typeface="宋体" panose="02010600030101010101" pitchFamily="2" charset="-122"/>
              </a:rPr>
              <a:t>的路由协议和不保证</a:t>
            </a:r>
            <a:r>
              <a:rPr lang="en-US" altLang="zh-CN" sz="2200" dirty="0" err="1">
                <a:solidFill>
                  <a:srgbClr val="FF0000"/>
                </a:solidFill>
                <a:latin typeface="Arial" panose="020B0604020202020204" pitchFamily="34" charset="0"/>
                <a:ea typeface="宋体" panose="02010600030101010101" pitchFamily="2" charset="-122"/>
              </a:rPr>
              <a:t>QoS</a:t>
            </a:r>
            <a:r>
              <a:rPr lang="zh-CN" altLang="en-US" sz="2200" dirty="0">
                <a:solidFill>
                  <a:srgbClr val="FF0000"/>
                </a:solidFill>
                <a:latin typeface="Arial" panose="020B0604020202020204" pitchFamily="34" charset="0"/>
                <a:ea typeface="宋体" panose="02010600030101010101" pitchFamily="2" charset="-122"/>
              </a:rPr>
              <a:t>的路由协议</a:t>
            </a:r>
            <a:r>
              <a:rPr lang="zh-CN" altLang="en-US" sz="2200" dirty="0">
                <a:latin typeface="Arial" panose="020B0604020202020204" pitchFamily="34" charset="0"/>
                <a:ea typeface="宋体" panose="02010600030101010101" pitchFamily="2" charset="-122"/>
              </a:rPr>
              <a:t>。</a:t>
            </a:r>
          </a:p>
          <a:p>
            <a:pPr lvl="3">
              <a:spcBef>
                <a:spcPct val="0"/>
              </a:spcBef>
              <a:buFont typeface="Wingdings" panose="05000000000000000000" pitchFamily="2" charset="2"/>
              <a:buChar char="n"/>
            </a:pPr>
            <a:r>
              <a:rPr lang="zh-CN" altLang="en-US" sz="2200" dirty="0">
                <a:latin typeface="Arial" panose="020B0604020202020204" pitchFamily="34" charset="0"/>
                <a:ea typeface="宋体" panose="02010600030101010101" pitchFamily="2" charset="-122"/>
              </a:rPr>
              <a:t>根据数据在传输过程中是否进行融合处理，可分为</a:t>
            </a:r>
            <a:r>
              <a:rPr lang="zh-CN" altLang="en-US" sz="2200" dirty="0">
                <a:solidFill>
                  <a:srgbClr val="FF0000"/>
                </a:solidFill>
                <a:latin typeface="Arial" panose="020B0604020202020204" pitchFamily="34" charset="0"/>
                <a:ea typeface="宋体" panose="02010600030101010101" pitchFamily="2" charset="-122"/>
              </a:rPr>
              <a:t>数据融合的路由协议和非数据融合的路由协议</a:t>
            </a:r>
            <a:r>
              <a:rPr lang="zh-CN" altLang="en-US" sz="2200" dirty="0">
                <a:latin typeface="Arial" panose="020B0604020202020204" pitchFamily="34" charset="0"/>
                <a:ea typeface="宋体" panose="02010600030101010101" pitchFamily="2" charset="-122"/>
              </a:rPr>
              <a:t>。</a:t>
            </a:r>
          </a:p>
          <a:p>
            <a:pPr lvl="3">
              <a:spcBef>
                <a:spcPct val="0"/>
              </a:spcBef>
              <a:buFont typeface="Wingdings" panose="05000000000000000000" pitchFamily="2" charset="2"/>
              <a:buChar char="n"/>
            </a:pPr>
            <a:r>
              <a:rPr lang="zh-CN" altLang="en-US" sz="2200" dirty="0">
                <a:latin typeface="Arial" panose="020B0604020202020204" pitchFamily="34" charset="0"/>
                <a:ea typeface="宋体" panose="02010600030101010101" pitchFamily="2" charset="-122"/>
              </a:rPr>
              <a:t>根据是否以节点的可用能量或传输路径上的能量需求作为选择路由的依据，可分为</a:t>
            </a:r>
            <a:r>
              <a:rPr lang="zh-CN" altLang="en-US" sz="2200" dirty="0">
                <a:solidFill>
                  <a:srgbClr val="FF0000"/>
                </a:solidFill>
                <a:latin typeface="Arial" panose="020B0604020202020204" pitchFamily="34" charset="0"/>
                <a:ea typeface="宋体" panose="02010600030101010101" pitchFamily="2" charset="-122"/>
              </a:rPr>
              <a:t>能量感知路由协议和非能量感知路由协议</a:t>
            </a:r>
            <a:r>
              <a:rPr lang="zh-CN" altLang="en-US" sz="2200" dirty="0">
                <a:latin typeface="Arial" panose="020B0604020202020204" pitchFamily="34" charset="0"/>
                <a:ea typeface="宋体" panose="02010600030101010101" pitchFamily="2" charset="-122"/>
              </a:rPr>
              <a:t>。</a:t>
            </a:r>
          </a:p>
          <a:p>
            <a:pPr lvl="3">
              <a:spcBef>
                <a:spcPct val="0"/>
              </a:spcBef>
              <a:buFont typeface="Wingdings" panose="05000000000000000000" pitchFamily="2" charset="2"/>
              <a:buChar char="n"/>
            </a:pPr>
            <a:r>
              <a:rPr lang="zh-CN" altLang="en-US" sz="2200" dirty="0">
                <a:latin typeface="Arial" panose="020B0604020202020204" pitchFamily="34" charset="0"/>
                <a:ea typeface="宋体" panose="02010600030101010101" pitchFamily="2" charset="-122"/>
              </a:rPr>
              <a:t>根据路由建立是否与查询有关，可分为</a:t>
            </a:r>
            <a:r>
              <a:rPr lang="zh-CN" altLang="en-US" sz="2200" dirty="0">
                <a:solidFill>
                  <a:srgbClr val="FF0000"/>
                </a:solidFill>
                <a:latin typeface="Arial" panose="020B0604020202020204" pitchFamily="34" charset="0"/>
                <a:ea typeface="宋体" panose="02010600030101010101" pitchFamily="2" charset="-122"/>
              </a:rPr>
              <a:t>查询驱动和非查询驱动的路由协议</a:t>
            </a:r>
            <a:r>
              <a:rPr lang="zh-CN" altLang="en-US" sz="2200" dirty="0">
                <a:latin typeface="Arial" panose="020B0604020202020204" pitchFamily="34" charset="0"/>
                <a:ea typeface="宋体" panose="02010600030101010101" pitchFamily="2" charset="-122"/>
              </a:rPr>
              <a:t>。</a:t>
            </a:r>
          </a:p>
        </p:txBody>
      </p:sp>
      <p:sp>
        <p:nvSpPr>
          <p:cNvPr id="2" name="灯片编号占位符 11">
            <a:extLst>
              <a:ext uri="{FF2B5EF4-FFF2-40B4-BE49-F238E27FC236}">
                <a16:creationId xmlns:a16="http://schemas.microsoft.com/office/drawing/2014/main" id="{8069DAF5-9D63-4AE0-AFD3-4229137FC2A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5325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5325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3.2.7 </a:t>
            </a:r>
            <a:r>
              <a:rPr lang="zh-CN" altLang="en-US" sz="2400" b="1" dirty="0">
                <a:latin typeface="黑体" panose="02010609060101010101" pitchFamily="49" charset="-122"/>
                <a:ea typeface="黑体" panose="02010609060101010101" pitchFamily="49" charset="-122"/>
              </a:rPr>
              <a:t>典型的路由协议分析</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以数据为中心的平面路由</a:t>
            </a:r>
          </a:p>
        </p:txBody>
      </p:sp>
      <p:sp>
        <p:nvSpPr>
          <p:cNvPr id="49157" name="矩形 2"/>
          <p:cNvSpPr>
            <a:spLocks noChangeArrowheads="1"/>
          </p:cNvSpPr>
          <p:nvPr/>
        </p:nvSpPr>
        <p:spPr bwMode="auto">
          <a:xfrm>
            <a:off x="328613" y="2348880"/>
            <a:ext cx="8613775" cy="320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Arial" panose="020B0604020202020204" pitchFamily="34" charset="0"/>
                <a:ea typeface="宋体" panose="02010600030101010101" pitchFamily="2" charset="-122"/>
              </a:rPr>
              <a:t>平面路由中所有节点具有相同的地位和功能，节点间协同工作完成感知任务。</a:t>
            </a:r>
          </a:p>
          <a:p>
            <a:pPr marL="342900" indent="-342900">
              <a:spcBef>
                <a:spcPct val="0"/>
              </a:spcBef>
              <a:buFont typeface="Wingdings" panose="05000000000000000000" pitchFamily="2" charset="2"/>
              <a:buChar char="u"/>
              <a:defRPr/>
            </a:pPr>
            <a:r>
              <a:rPr lang="zh-CN" altLang="en-US" sz="2400" dirty="0">
                <a:latin typeface="Arial" panose="020B0604020202020204" pitchFamily="34" charset="0"/>
                <a:ea typeface="宋体" panose="02010600030101010101" pitchFamily="2" charset="-122"/>
              </a:rPr>
              <a:t>优点是结构简单、鲁棒性较好，但缺乏对通信资源的优化管理，对动态网络变化的反应速度较慢。</a:t>
            </a:r>
            <a:endParaRPr lang="en-US" altLang="zh-CN" sz="2400" dirty="0">
              <a:latin typeface="Arial" panose="020B0604020202020204" pitchFamily="34" charset="0"/>
              <a:ea typeface="宋体" panose="02010600030101010101" pitchFamily="2" charset="-122"/>
            </a:endParaRPr>
          </a:p>
          <a:p>
            <a:pPr>
              <a:spcBef>
                <a:spcPct val="0"/>
              </a:spcBef>
              <a:buFontTx/>
              <a:buNone/>
              <a:defRPr/>
            </a:pPr>
            <a:endParaRPr lang="zh-CN" altLang="en-US" sz="2400"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比较典型的有：</a:t>
            </a:r>
          </a:p>
          <a:p>
            <a:pPr marL="1268100"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①泛洪路由（</a:t>
            </a:r>
            <a:r>
              <a:rPr lang="en-US" altLang="zh-CN" dirty="0">
                <a:latin typeface="Arial" panose="020B0604020202020204" pitchFamily="34" charset="0"/>
                <a:ea typeface="宋体" panose="02010600030101010101" pitchFamily="2" charset="-122"/>
              </a:rPr>
              <a:t>Flooding</a:t>
            </a:r>
            <a:r>
              <a:rPr lang="zh-CN" altLang="en-US" dirty="0">
                <a:latin typeface="Arial" panose="020B0604020202020204" pitchFamily="34" charset="0"/>
                <a:ea typeface="宋体" panose="02010600030101010101" pitchFamily="2" charset="-122"/>
              </a:rPr>
              <a:t>）与闲聊路由（</a:t>
            </a:r>
            <a:r>
              <a:rPr lang="en-US" altLang="zh-CN" dirty="0">
                <a:latin typeface="Arial" panose="020B0604020202020204" pitchFamily="34" charset="0"/>
                <a:ea typeface="宋体" panose="02010600030101010101" pitchFamily="2" charset="-122"/>
              </a:rPr>
              <a:t>Gossiping</a:t>
            </a:r>
            <a:r>
              <a:rPr lang="zh-CN" altLang="en-US" dirty="0">
                <a:latin typeface="Arial" panose="020B0604020202020204" pitchFamily="34" charset="0"/>
                <a:ea typeface="宋体" panose="02010600030101010101" pitchFamily="2" charset="-122"/>
              </a:rPr>
              <a:t>）</a:t>
            </a:r>
          </a:p>
          <a:p>
            <a:pPr marL="1268100"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②</a:t>
            </a:r>
            <a:r>
              <a:rPr lang="en-US" altLang="zh-CN" dirty="0">
                <a:latin typeface="Arial" panose="020B0604020202020204" pitchFamily="34" charset="0"/>
                <a:ea typeface="宋体" panose="02010600030101010101" pitchFamily="2" charset="-122"/>
              </a:rPr>
              <a:t>SPIN(Sensor Protocols for Information via Negotiation</a:t>
            </a:r>
            <a:r>
              <a:rPr lang="zh-CN" altLang="en-US" dirty="0">
                <a:latin typeface="Arial" panose="020B0604020202020204" pitchFamily="34" charset="0"/>
                <a:ea typeface="宋体" panose="02010600030101010101" pitchFamily="2" charset="-122"/>
              </a:rPr>
              <a:t>，信息协商的传感器协议</a:t>
            </a:r>
            <a:r>
              <a:rPr lang="en-US" altLang="zh-CN" dirty="0">
                <a:latin typeface="Arial" panose="020B0604020202020204" pitchFamily="34" charset="0"/>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CD6C7981-3844-46C5-A12C-198C0824FE4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5529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5530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3.2.7 </a:t>
            </a:r>
            <a:r>
              <a:rPr lang="zh-CN" altLang="en-US" sz="2400" b="1" dirty="0">
                <a:latin typeface="黑体" panose="02010609060101010101" pitchFamily="49" charset="-122"/>
                <a:ea typeface="黑体" panose="02010609060101010101" pitchFamily="49" charset="-122"/>
              </a:rPr>
              <a:t>典型的路由协议分析</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以数据为中心的平面路由</a:t>
            </a:r>
          </a:p>
        </p:txBody>
      </p:sp>
      <p:sp>
        <p:nvSpPr>
          <p:cNvPr id="51205" name="矩形 2"/>
          <p:cNvSpPr>
            <a:spLocks noChangeArrowheads="1"/>
          </p:cNvSpPr>
          <p:nvPr/>
        </p:nvSpPr>
        <p:spPr bwMode="auto">
          <a:xfrm>
            <a:off x="107950" y="1844675"/>
            <a:ext cx="8928100"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en-US" altLang="zh-CN" sz="2400" dirty="0">
                <a:latin typeface="Arial" panose="020B0604020202020204" pitchFamily="34" charset="0"/>
                <a:ea typeface="宋体" panose="02010600030101010101" pitchFamily="2" charset="-122"/>
              </a:rPr>
              <a:t>Flooding</a:t>
            </a:r>
            <a:r>
              <a:rPr lang="zh-CN" altLang="en-US" sz="2400" dirty="0">
                <a:latin typeface="Arial" panose="020B0604020202020204" pitchFamily="34" charset="0"/>
                <a:ea typeface="宋体" panose="02010600030101010101" pitchFamily="2" charset="-122"/>
              </a:rPr>
              <a:t>协议</a:t>
            </a:r>
            <a:endParaRPr lang="en-US" altLang="zh-CN" sz="2400" dirty="0">
              <a:latin typeface="Arial" panose="020B0604020202020204" pitchFamily="34" charset="0"/>
              <a:ea typeface="宋体" panose="02010600030101010101" pitchFamily="2" charset="-122"/>
            </a:endParaRPr>
          </a:p>
          <a:p>
            <a:pPr>
              <a:spcBef>
                <a:spcPct val="0"/>
              </a:spcBef>
              <a:buFontTx/>
              <a:buNone/>
              <a:defRPr/>
            </a:pPr>
            <a:endParaRPr lang="en-US" altLang="zh-CN" sz="2400" b="1"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en-US" altLang="zh-CN" sz="2200" dirty="0">
                <a:latin typeface="Arial" panose="020B0604020202020204" pitchFamily="34" charset="0"/>
                <a:ea typeface="宋体" panose="02010600030101010101" pitchFamily="2" charset="-122"/>
              </a:rPr>
              <a:t>Flooding</a:t>
            </a:r>
            <a:r>
              <a:rPr lang="zh-CN" altLang="en-US" sz="2200" dirty="0">
                <a:latin typeface="Arial" panose="020B0604020202020204" pitchFamily="34" charset="0"/>
                <a:ea typeface="宋体" panose="02010600030101010101" pitchFamily="2" charset="-122"/>
              </a:rPr>
              <a:t>（泛洪）协议和</a:t>
            </a:r>
            <a:r>
              <a:rPr lang="en-US" altLang="zh-CN" sz="2200" dirty="0">
                <a:latin typeface="Arial" panose="020B0604020202020204" pitchFamily="34" charset="0"/>
                <a:ea typeface="宋体" panose="02010600030101010101" pitchFamily="2" charset="-122"/>
              </a:rPr>
              <a:t>Gossiping</a:t>
            </a:r>
            <a:r>
              <a:rPr lang="zh-CN" altLang="en-US" sz="2200" dirty="0">
                <a:latin typeface="Arial" panose="020B0604020202020204" pitchFamily="34" charset="0"/>
                <a:ea typeface="宋体" panose="02010600030101010101" pitchFamily="2" charset="-122"/>
              </a:rPr>
              <a:t>（闲聊）协议是两个经典的传统网络路由协议，可应用到无线传感器网络中。这两个协议不需要维护路由信息，简单易行，但扩展性很差。</a:t>
            </a:r>
          </a:p>
          <a:p>
            <a:pPr marL="1006475" lvl="3"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在</a:t>
            </a:r>
            <a:r>
              <a:rPr lang="en-US" altLang="zh-CN" sz="2200" dirty="0">
                <a:latin typeface="Arial" panose="020B0604020202020204" pitchFamily="34" charset="0"/>
                <a:ea typeface="宋体" panose="02010600030101010101" pitchFamily="2" charset="-122"/>
              </a:rPr>
              <a:t>Flooding</a:t>
            </a:r>
            <a:r>
              <a:rPr lang="zh-CN" altLang="en-US" sz="2200" dirty="0">
                <a:latin typeface="Arial" panose="020B0604020202020204" pitchFamily="34" charset="0"/>
                <a:ea typeface="宋体" panose="02010600030101010101" pitchFamily="2" charset="-122"/>
              </a:rPr>
              <a:t>协议中，节点产生或收到数据后向所有邻居结点广播，数据包直到过期或到达目的地才停止传播。</a:t>
            </a:r>
            <a:endParaRPr lang="en-US" altLang="zh-CN" sz="2200" dirty="0">
              <a:latin typeface="Arial" panose="020B0604020202020204" pitchFamily="34" charset="0"/>
              <a:ea typeface="宋体" panose="02010600030101010101" pitchFamily="2" charset="-122"/>
            </a:endParaRPr>
          </a:p>
          <a:p>
            <a:pPr marL="1268100"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例如：某节点</a:t>
            </a:r>
            <a:r>
              <a:rPr lang="en-US" altLang="zh-CN" dirty="0">
                <a:latin typeface="Arial" panose="020B0604020202020204" pitchFamily="34" charset="0"/>
                <a:ea typeface="宋体" panose="02010600030101010101" pitchFamily="2" charset="-122"/>
              </a:rPr>
              <a:t>S</a:t>
            </a:r>
            <a:r>
              <a:rPr lang="zh-CN" altLang="en-US" dirty="0">
                <a:latin typeface="Arial" panose="020B0604020202020204" pitchFamily="34" charset="0"/>
                <a:ea typeface="宋体" panose="02010600030101010101" pitchFamily="2" charset="-122"/>
              </a:rPr>
              <a:t>打算发送数据给目的节点</a:t>
            </a:r>
            <a:r>
              <a:rPr lang="en-US" altLang="zh-CN" dirty="0">
                <a:latin typeface="Arial" panose="020B0604020202020204" pitchFamily="34" charset="0"/>
                <a:ea typeface="宋体" panose="02010600030101010101" pitchFamily="2" charset="-122"/>
              </a:rPr>
              <a:t>D</a:t>
            </a:r>
            <a:r>
              <a:rPr lang="zh-CN" altLang="en-US" dirty="0">
                <a:latin typeface="Arial" panose="020B0604020202020204" pitchFamily="34" charset="0"/>
                <a:ea typeface="宋体" panose="02010600030101010101" pitchFamily="2" charset="-122"/>
              </a:rPr>
              <a:t>，节点</a:t>
            </a:r>
            <a:r>
              <a:rPr lang="en-US" altLang="zh-CN" dirty="0">
                <a:latin typeface="Arial" panose="020B0604020202020204" pitchFamily="34" charset="0"/>
                <a:ea typeface="宋体" panose="02010600030101010101" pitchFamily="2" charset="-122"/>
              </a:rPr>
              <a:t>S</a:t>
            </a:r>
            <a:r>
              <a:rPr lang="zh-CN" altLang="en-US" dirty="0">
                <a:latin typeface="Arial" panose="020B0604020202020204" pitchFamily="34" charset="0"/>
                <a:ea typeface="宋体" panose="02010600030101010101" pitchFamily="2" charset="-122"/>
              </a:rPr>
              <a:t>首先要将数据传送给它的一个邻节点，每个邻节点又将其传送给各自所有的邻节点（除去刚刚给它们发送数据的节点</a:t>
            </a:r>
            <a:r>
              <a:rPr lang="en-US" altLang="zh-CN" dirty="0">
                <a:latin typeface="Arial" panose="020B0604020202020204" pitchFamily="34" charset="0"/>
                <a:ea typeface="宋体" panose="02010600030101010101" pitchFamily="2" charset="-122"/>
              </a:rPr>
              <a:t>S</a:t>
            </a:r>
            <a:r>
              <a:rPr lang="zh-CN" altLang="en-US" dirty="0">
                <a:latin typeface="Arial" panose="020B0604020202020204" pitchFamily="34" charset="0"/>
                <a:ea typeface="宋体" panose="02010600030101010101" pitchFamily="2" charset="-122"/>
              </a:rPr>
              <a:t>）。如此继续下去，直到将数据传送到目的节点</a:t>
            </a:r>
            <a:r>
              <a:rPr lang="en-US" altLang="zh-CN" dirty="0">
                <a:latin typeface="Arial" panose="020B0604020202020204" pitchFamily="34" charset="0"/>
                <a:ea typeface="宋体" panose="02010600030101010101" pitchFamily="2" charset="-122"/>
              </a:rPr>
              <a:t>D</a:t>
            </a:r>
            <a:r>
              <a:rPr lang="zh-CN" altLang="en-US" dirty="0">
                <a:latin typeface="Arial" panose="020B0604020202020204" pitchFamily="34" charset="0"/>
                <a:ea typeface="宋体" panose="02010600030101010101" pitchFamily="2" charset="-122"/>
              </a:rPr>
              <a:t>为止，或是为该数据所设定的生存期变为零为止</a:t>
            </a:r>
          </a:p>
        </p:txBody>
      </p:sp>
      <p:sp>
        <p:nvSpPr>
          <p:cNvPr id="2" name="灯片编号占位符 11">
            <a:extLst>
              <a:ext uri="{FF2B5EF4-FFF2-40B4-BE49-F238E27FC236}">
                <a16:creationId xmlns:a16="http://schemas.microsoft.com/office/drawing/2014/main" id="{8D85E6C8-EE25-4ECE-B104-2D1229DF6D6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5734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5734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3.2.7 </a:t>
            </a:r>
            <a:r>
              <a:rPr lang="zh-CN" altLang="en-US" sz="2400" b="1" dirty="0">
                <a:latin typeface="黑体" panose="02010609060101010101" pitchFamily="49" charset="-122"/>
                <a:ea typeface="黑体" panose="02010609060101010101" pitchFamily="49" charset="-122"/>
              </a:rPr>
              <a:t>典型的路由协议分析</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以数据为中心的平面路由</a:t>
            </a:r>
          </a:p>
        </p:txBody>
      </p:sp>
      <p:sp>
        <p:nvSpPr>
          <p:cNvPr id="53253" name="矩形 2"/>
          <p:cNvSpPr>
            <a:spLocks noChangeArrowheads="1"/>
          </p:cNvSpPr>
          <p:nvPr/>
        </p:nvSpPr>
        <p:spPr bwMode="auto">
          <a:xfrm>
            <a:off x="107950" y="1557338"/>
            <a:ext cx="8928100" cy="510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en-US" altLang="zh-CN" sz="2400" dirty="0">
                <a:latin typeface="Arial" panose="020B0604020202020204" pitchFamily="34" charset="0"/>
                <a:ea typeface="宋体" panose="02010600030101010101" pitchFamily="2" charset="-122"/>
              </a:rPr>
              <a:t>Flooding</a:t>
            </a:r>
            <a:r>
              <a:rPr lang="zh-CN" altLang="en-US" sz="2400" dirty="0">
                <a:latin typeface="Arial" panose="020B0604020202020204" pitchFamily="34" charset="0"/>
                <a:ea typeface="宋体" panose="02010600030101010101" pitchFamily="2" charset="-122"/>
              </a:rPr>
              <a:t>协议</a:t>
            </a:r>
            <a:endParaRPr lang="en-US" altLang="zh-CN" sz="2400" dirty="0">
              <a:latin typeface="Arial" panose="020B0604020202020204" pitchFamily="34" charset="0"/>
              <a:ea typeface="宋体" panose="02010600030101010101" pitchFamily="2" charset="-122"/>
            </a:endParaRPr>
          </a:p>
          <a:p>
            <a:pPr>
              <a:spcBef>
                <a:spcPct val="0"/>
              </a:spcBef>
              <a:buFontTx/>
              <a:buNone/>
              <a:defRPr/>
            </a:pPr>
            <a:endParaRPr lang="en-US" altLang="zh-CN" sz="2400" b="1" dirty="0">
              <a:latin typeface="Arial" panose="020B0604020202020204" pitchFamily="34" charset="0"/>
              <a:ea typeface="宋体" panose="02010600030101010101" pitchFamily="2" charset="-122"/>
            </a:endParaRPr>
          </a:p>
          <a:p>
            <a:pPr>
              <a:spcBef>
                <a:spcPct val="0"/>
              </a:spcBef>
              <a:buFontTx/>
              <a:buNone/>
              <a:defRPr/>
            </a:pPr>
            <a:r>
              <a:rPr lang="zh-CN" altLang="en-US" sz="2200" dirty="0">
                <a:latin typeface="Arial" panose="020B0604020202020204" pitchFamily="34" charset="0"/>
                <a:ea typeface="宋体" panose="02010600030101010101" pitchFamily="2" charset="-122"/>
              </a:rPr>
              <a:t>该协议具有严重的缺陷如下所示：</a:t>
            </a:r>
          </a:p>
          <a:p>
            <a:pPr marL="1006475" lvl="3" indent="-342900">
              <a:spcBef>
                <a:spcPct val="0"/>
              </a:spcBef>
              <a:buFont typeface="Wingdings" panose="05000000000000000000" pitchFamily="2" charset="2"/>
              <a:buChar char="l"/>
              <a:defRPr/>
            </a:pPr>
            <a:r>
              <a:rPr lang="zh-CN" altLang="en-US" dirty="0">
                <a:latin typeface="Arial" panose="020B0604020202020204" pitchFamily="34" charset="0"/>
                <a:ea typeface="宋体" panose="02010600030101010101" pitchFamily="2" charset="-122"/>
              </a:rPr>
              <a:t>①内爆。节点同时从邻节点收到多份相同数据，如图所示：</a:t>
            </a:r>
            <a:endParaRPr lang="zh-CN" altLang="en-US" sz="2200" dirty="0">
              <a:latin typeface="Arial" panose="020B0604020202020204" pitchFamily="34" charset="0"/>
              <a:ea typeface="宋体" panose="02010600030101010101" pitchFamily="2" charset="-122"/>
            </a:endParaRPr>
          </a:p>
          <a:p>
            <a:pPr marL="342900" indent="-342900">
              <a:spcBef>
                <a:spcPct val="0"/>
              </a:spcBef>
              <a:buFont typeface="Wingdings" panose="05000000000000000000" pitchFamily="2" charset="2"/>
              <a:buChar char="l"/>
              <a:defRPr/>
            </a:pPr>
            <a:endParaRPr lang="zh-CN" altLang="en-US" sz="2000" dirty="0">
              <a:latin typeface="Arial" panose="020B0604020202020204" pitchFamily="34" charset="0"/>
              <a:ea typeface="宋体" panose="02010600030101010101" pitchFamily="2" charset="-122"/>
            </a:endParaRPr>
          </a:p>
          <a:p>
            <a:pPr>
              <a:spcBef>
                <a:spcPct val="0"/>
              </a:spcBef>
              <a:buFontTx/>
              <a:buNone/>
              <a:defRPr/>
            </a:pPr>
            <a:endParaRPr lang="zh-CN" altLang="en-US" sz="2000" dirty="0">
              <a:latin typeface="Arial" panose="020B0604020202020204" pitchFamily="34" charset="0"/>
              <a:ea typeface="宋体" panose="02010600030101010101" pitchFamily="2" charset="-122"/>
            </a:endParaRPr>
          </a:p>
          <a:p>
            <a:pPr>
              <a:spcBef>
                <a:spcPct val="0"/>
              </a:spcBef>
              <a:buFontTx/>
              <a:buNone/>
              <a:defRPr/>
            </a:pPr>
            <a:endParaRPr lang="zh-CN" altLang="en-US" sz="2000" dirty="0">
              <a:latin typeface="Arial" panose="020B0604020202020204" pitchFamily="34" charset="0"/>
              <a:ea typeface="宋体" panose="02010600030101010101" pitchFamily="2" charset="-122"/>
            </a:endParaRPr>
          </a:p>
          <a:p>
            <a:pPr>
              <a:spcBef>
                <a:spcPct val="0"/>
              </a:spcBef>
              <a:buFontTx/>
              <a:buNone/>
              <a:defRPr/>
            </a:pPr>
            <a:endParaRPr lang="zh-CN" altLang="en-US" sz="2000" dirty="0">
              <a:latin typeface="Arial" panose="020B0604020202020204" pitchFamily="34" charset="0"/>
              <a:ea typeface="宋体" panose="02010600030101010101" pitchFamily="2" charset="-122"/>
            </a:endParaRPr>
          </a:p>
          <a:p>
            <a:pPr>
              <a:spcBef>
                <a:spcPct val="0"/>
              </a:spcBef>
              <a:buFontTx/>
              <a:buNone/>
              <a:defRPr/>
            </a:pPr>
            <a:r>
              <a:rPr lang="zh-CN" altLang="en-US" sz="2000" dirty="0">
                <a:latin typeface="Arial" panose="020B0604020202020204" pitchFamily="34" charset="0"/>
                <a:ea typeface="宋体" panose="02010600030101010101" pitchFamily="2" charset="-122"/>
              </a:rPr>
              <a:t>                                                 </a:t>
            </a:r>
          </a:p>
          <a:p>
            <a:pPr>
              <a:spcBef>
                <a:spcPct val="0"/>
              </a:spcBef>
              <a:buFontTx/>
              <a:buNone/>
              <a:defRPr/>
            </a:pPr>
            <a:r>
              <a:rPr lang="zh-CN" altLang="en-US" sz="2000" dirty="0">
                <a:latin typeface="Arial" panose="020B0604020202020204" pitchFamily="34" charset="0"/>
                <a:ea typeface="宋体" panose="02010600030101010101" pitchFamily="2" charset="-122"/>
              </a:rPr>
              <a:t>                                                </a:t>
            </a:r>
          </a:p>
          <a:p>
            <a:pPr>
              <a:spcBef>
                <a:spcPct val="0"/>
              </a:spcBef>
              <a:buFontTx/>
              <a:buNone/>
              <a:defRPr/>
            </a:pPr>
            <a:endParaRPr lang="zh-CN" altLang="en-US" sz="2000" dirty="0">
              <a:latin typeface="Arial" panose="020B0604020202020204" pitchFamily="34" charset="0"/>
              <a:ea typeface="宋体" panose="02010600030101010101" pitchFamily="2" charset="-122"/>
            </a:endParaRPr>
          </a:p>
          <a:p>
            <a:pPr>
              <a:spcBef>
                <a:spcPct val="0"/>
              </a:spcBef>
              <a:buFontTx/>
              <a:buNone/>
              <a:defRPr/>
            </a:pPr>
            <a:r>
              <a:rPr lang="zh-CN" altLang="en-US" sz="2000" dirty="0">
                <a:latin typeface="Arial" panose="020B0604020202020204" pitchFamily="34" charset="0"/>
                <a:ea typeface="宋体" panose="02010600030101010101" pitchFamily="2" charset="-122"/>
              </a:rPr>
              <a:t> </a:t>
            </a:r>
          </a:p>
          <a:p>
            <a:pPr algn="ctr">
              <a:spcBef>
                <a:spcPct val="0"/>
              </a:spcBef>
              <a:buFontTx/>
              <a:buNone/>
              <a:defRPr/>
            </a:pPr>
            <a:r>
              <a:rPr lang="en-US" altLang="zh-CN" sz="1600" dirty="0">
                <a:latin typeface="Arial" panose="020B0604020202020204" pitchFamily="34" charset="0"/>
                <a:ea typeface="宋体" panose="02010600030101010101" pitchFamily="2" charset="-122"/>
              </a:rPr>
              <a:t>Flooding</a:t>
            </a:r>
            <a:r>
              <a:rPr lang="zh-CN" altLang="en-US" sz="1600" dirty="0">
                <a:latin typeface="Arial" panose="020B0604020202020204" pitchFamily="34" charset="0"/>
                <a:ea typeface="宋体" panose="02010600030101010101" pitchFamily="2" charset="-122"/>
              </a:rPr>
              <a:t>的内爆现象</a:t>
            </a:r>
          </a:p>
          <a:p>
            <a:pPr marL="1006475" lvl="3" indent="-342900">
              <a:spcBef>
                <a:spcPct val="0"/>
              </a:spcBef>
              <a:buFont typeface="Wingdings" panose="05000000000000000000" pitchFamily="2" charset="2"/>
              <a:buChar char="l"/>
              <a:defRPr/>
            </a:pPr>
            <a:r>
              <a:rPr lang="zh-CN" altLang="en-US" dirty="0">
                <a:latin typeface="Arial" panose="020B0604020202020204" pitchFamily="34" charset="0"/>
                <a:ea typeface="宋体" panose="02010600030101010101" pitchFamily="2" charset="-122"/>
              </a:rPr>
              <a:t>②重叠。节点先后收到同一区域的多个节点发送的相同数据。</a:t>
            </a:r>
          </a:p>
          <a:p>
            <a:pPr marL="1006475" lvl="3" indent="-342900">
              <a:spcBef>
                <a:spcPct val="0"/>
              </a:spcBef>
              <a:buFont typeface="Wingdings" panose="05000000000000000000" pitchFamily="2" charset="2"/>
              <a:buChar char="l"/>
              <a:defRPr/>
            </a:pPr>
            <a:r>
              <a:rPr lang="zh-CN" altLang="en-US" dirty="0">
                <a:latin typeface="Arial" panose="020B0604020202020204" pitchFamily="34" charset="0"/>
                <a:ea typeface="宋体" panose="02010600030101010101" pitchFamily="2" charset="-122"/>
              </a:rPr>
              <a:t>③资源利用盲目。节点不考虑自身资源限制，再任何情况下都转发数据</a:t>
            </a:r>
          </a:p>
        </p:txBody>
      </p:sp>
      <p:pic>
        <p:nvPicPr>
          <p:cNvPr id="5735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3022600"/>
            <a:ext cx="2447925"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5DE25A39-73F8-4267-978B-AFB2E7B9DA89}"/>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5939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5939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3.2.7 </a:t>
            </a:r>
            <a:r>
              <a:rPr lang="zh-CN" altLang="en-US" sz="2400" b="1" dirty="0">
                <a:latin typeface="黑体" panose="02010609060101010101" pitchFamily="49" charset="-122"/>
                <a:ea typeface="黑体" panose="02010609060101010101" pitchFamily="49" charset="-122"/>
              </a:rPr>
              <a:t>典型的路由协议分析</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以数据为中心的平面路由</a:t>
            </a:r>
          </a:p>
        </p:txBody>
      </p:sp>
      <p:sp>
        <p:nvSpPr>
          <p:cNvPr id="55301" name="矩形 2"/>
          <p:cNvSpPr>
            <a:spLocks noChangeArrowheads="1"/>
          </p:cNvSpPr>
          <p:nvPr/>
        </p:nvSpPr>
        <p:spPr bwMode="auto">
          <a:xfrm>
            <a:off x="107950" y="1557338"/>
            <a:ext cx="89281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en-US" altLang="zh-CN" sz="2400" dirty="0">
                <a:latin typeface="Arial" panose="020B0604020202020204" pitchFamily="34" charset="0"/>
                <a:ea typeface="宋体" panose="02010600030101010101" pitchFamily="2" charset="-122"/>
              </a:rPr>
              <a:t>Gossiping</a:t>
            </a:r>
            <a:r>
              <a:rPr lang="zh-CN" altLang="en-US" sz="2400" dirty="0">
                <a:latin typeface="Arial" panose="020B0604020202020204" pitchFamily="34" charset="0"/>
                <a:ea typeface="宋体" panose="02010600030101010101" pitchFamily="2" charset="-122"/>
              </a:rPr>
              <a:t>协议</a:t>
            </a:r>
            <a:endParaRPr lang="en-US" altLang="zh-CN" sz="2400" dirty="0">
              <a:latin typeface="Arial" panose="020B0604020202020204" pitchFamily="34" charset="0"/>
              <a:ea typeface="宋体" panose="02010600030101010101" pitchFamily="2" charset="-122"/>
            </a:endParaRPr>
          </a:p>
          <a:p>
            <a:pPr>
              <a:spcBef>
                <a:spcPct val="0"/>
              </a:spcBef>
              <a:buFontTx/>
              <a:buNone/>
              <a:defRPr/>
            </a:pPr>
            <a:endParaRPr lang="en-US" altLang="zh-CN" sz="2400" b="1"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en-US" altLang="zh-CN" sz="2200" dirty="0">
                <a:latin typeface="Arial" panose="020B0604020202020204" pitchFamily="34" charset="0"/>
                <a:ea typeface="宋体" panose="02010600030101010101" pitchFamily="2" charset="-122"/>
              </a:rPr>
              <a:t>Gossiping</a:t>
            </a:r>
            <a:r>
              <a:rPr lang="zh-CN" altLang="en-US" sz="2200" dirty="0">
                <a:latin typeface="Arial" panose="020B0604020202020204" pitchFamily="34" charset="0"/>
                <a:ea typeface="宋体" panose="02010600030101010101" pitchFamily="2" charset="-122"/>
              </a:rPr>
              <a:t>协议是对</a:t>
            </a:r>
            <a:r>
              <a:rPr lang="en-US" altLang="zh-CN" sz="2200" dirty="0">
                <a:latin typeface="Arial" panose="020B0604020202020204" pitchFamily="34" charset="0"/>
                <a:ea typeface="宋体" panose="02010600030101010101" pitchFamily="2" charset="-122"/>
              </a:rPr>
              <a:t>Flooding</a:t>
            </a:r>
            <a:r>
              <a:rPr lang="zh-CN" altLang="en-US" sz="2200" dirty="0">
                <a:latin typeface="Arial" panose="020B0604020202020204" pitchFamily="34" charset="0"/>
                <a:ea typeface="宋体" panose="02010600030101010101" pitchFamily="2" charset="-122"/>
              </a:rPr>
              <a:t>协议的改进，节点在发送数据时不再采用广播的形式，而是随机选取一个相邻节点转发它所接收到的数据，</a:t>
            </a:r>
            <a:r>
              <a:rPr lang="zh-CN" altLang="en-US" sz="2200" dirty="0">
                <a:solidFill>
                  <a:srgbClr val="FF0000"/>
                </a:solidFill>
                <a:latin typeface="Arial" panose="020B0604020202020204" pitchFamily="34" charset="0"/>
                <a:ea typeface="宋体" panose="02010600030101010101" pitchFamily="2" charset="-122"/>
              </a:rPr>
              <a:t>有效避免了内爆现象</a:t>
            </a:r>
            <a:r>
              <a:rPr lang="zh-CN" altLang="en-US" sz="2200" dirty="0">
                <a:latin typeface="Arial" panose="020B0604020202020204" pitchFamily="34" charset="0"/>
                <a:ea typeface="宋体" panose="02010600030101010101" pitchFamily="2" charset="-122"/>
              </a:rPr>
              <a:t>；但仍然</a:t>
            </a:r>
            <a:r>
              <a:rPr lang="zh-CN" altLang="en-US" sz="2200" dirty="0">
                <a:solidFill>
                  <a:srgbClr val="FF0000"/>
                </a:solidFill>
                <a:latin typeface="Arial" panose="020B0604020202020204" pitchFamily="34" charset="0"/>
                <a:ea typeface="宋体" panose="02010600030101010101" pitchFamily="2" charset="-122"/>
              </a:rPr>
              <a:t>无法解决部分重叠和盲目使用资源所引起的传输时延长、传输速度慢等问题</a:t>
            </a:r>
            <a:r>
              <a:rPr lang="zh-CN" altLang="en-US" sz="2200" dirty="0">
                <a:latin typeface="Arial" panose="020B0604020202020204" pitchFamily="34" charset="0"/>
                <a:ea typeface="宋体" panose="02010600030101010101" pitchFamily="2" charset="-122"/>
              </a:rPr>
              <a:t>，如图所示。</a:t>
            </a:r>
          </a:p>
          <a:p>
            <a:pPr>
              <a:spcBef>
                <a:spcPct val="0"/>
              </a:spcBef>
              <a:buFontTx/>
              <a:buNone/>
              <a:defRPr/>
            </a:pPr>
            <a:endParaRPr lang="zh-CN" altLang="en-US" sz="2200" dirty="0">
              <a:latin typeface="Arial" panose="020B0604020202020204" pitchFamily="34" charset="0"/>
              <a:ea typeface="宋体" panose="02010600030101010101" pitchFamily="2" charset="-122"/>
            </a:endParaRPr>
          </a:p>
          <a:p>
            <a:pPr>
              <a:spcBef>
                <a:spcPct val="0"/>
              </a:spcBef>
              <a:buFontTx/>
              <a:buNone/>
              <a:defRPr/>
            </a:pPr>
            <a:endParaRPr lang="zh-CN" altLang="en-US" sz="2200" dirty="0">
              <a:latin typeface="Arial" panose="020B0604020202020204" pitchFamily="34" charset="0"/>
              <a:ea typeface="宋体" panose="02010600030101010101" pitchFamily="2" charset="-122"/>
            </a:endParaRPr>
          </a:p>
          <a:p>
            <a:pPr>
              <a:spcBef>
                <a:spcPct val="0"/>
              </a:spcBef>
              <a:buFontTx/>
              <a:buNone/>
              <a:defRPr/>
            </a:pPr>
            <a:endParaRPr lang="zh-CN" altLang="en-US" sz="2200" dirty="0">
              <a:latin typeface="Arial" panose="020B0604020202020204" pitchFamily="34" charset="0"/>
              <a:ea typeface="宋体" panose="02010600030101010101" pitchFamily="2" charset="-122"/>
            </a:endParaRPr>
          </a:p>
          <a:p>
            <a:pPr>
              <a:spcBef>
                <a:spcPct val="0"/>
              </a:spcBef>
              <a:buFontTx/>
              <a:buNone/>
              <a:defRPr/>
            </a:pPr>
            <a:endParaRPr lang="zh-CN" altLang="en-US" sz="2200" dirty="0">
              <a:latin typeface="Arial" panose="020B0604020202020204" pitchFamily="34" charset="0"/>
              <a:ea typeface="宋体" panose="02010600030101010101" pitchFamily="2" charset="-122"/>
            </a:endParaRPr>
          </a:p>
          <a:p>
            <a:pPr>
              <a:spcBef>
                <a:spcPct val="0"/>
              </a:spcBef>
              <a:buFontTx/>
              <a:buNone/>
              <a:defRPr/>
            </a:pPr>
            <a:r>
              <a:rPr lang="zh-CN" altLang="en-US" sz="2200" dirty="0">
                <a:latin typeface="Arial" panose="020B0604020202020204" pitchFamily="34" charset="0"/>
                <a:ea typeface="宋体" panose="02010600030101010101" pitchFamily="2" charset="-122"/>
              </a:rPr>
              <a:t>                        </a:t>
            </a:r>
          </a:p>
          <a:p>
            <a:pPr>
              <a:spcBef>
                <a:spcPct val="0"/>
              </a:spcBef>
              <a:buFontTx/>
              <a:buNone/>
              <a:defRPr/>
            </a:pPr>
            <a:endParaRPr lang="zh-CN" altLang="en-US" sz="2200" dirty="0">
              <a:latin typeface="Arial" panose="020B0604020202020204" pitchFamily="34" charset="0"/>
              <a:ea typeface="宋体" panose="02010600030101010101" pitchFamily="2" charset="-122"/>
            </a:endParaRPr>
          </a:p>
          <a:p>
            <a:pPr algn="ctr">
              <a:spcBef>
                <a:spcPct val="0"/>
              </a:spcBef>
              <a:buFontTx/>
              <a:buNone/>
              <a:defRPr/>
            </a:pPr>
            <a:r>
              <a:rPr lang="en-US" altLang="zh-CN" sz="1600" dirty="0">
                <a:latin typeface="Arial" panose="020B0604020202020204" pitchFamily="34" charset="0"/>
                <a:ea typeface="宋体" panose="02010600030101010101" pitchFamily="2" charset="-122"/>
              </a:rPr>
              <a:t>Gossiping</a:t>
            </a:r>
            <a:r>
              <a:rPr lang="zh-CN" altLang="en-US" sz="1600" dirty="0">
                <a:latin typeface="Arial" panose="020B0604020202020204" pitchFamily="34" charset="0"/>
                <a:ea typeface="宋体" panose="02010600030101010101" pitchFamily="2" charset="-122"/>
              </a:rPr>
              <a:t>的数据重叠现象</a:t>
            </a:r>
          </a:p>
        </p:txBody>
      </p:sp>
      <p:pic>
        <p:nvPicPr>
          <p:cNvPr id="5939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73438" y="3752850"/>
            <a:ext cx="230346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F3993910-7A56-4840-9890-B74C8997B80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无线传感器网络路由</a:t>
            </a:r>
          </a:p>
        </p:txBody>
      </p:sp>
      <p:sp>
        <p:nvSpPr>
          <p:cNvPr id="1433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434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3.1.1 </a:t>
            </a:r>
            <a:r>
              <a:rPr lang="zh-CN" altLang="en-US" sz="2400" b="1">
                <a:latin typeface="黑体" panose="02010609060101010101" pitchFamily="49" charset="-122"/>
                <a:ea typeface="黑体" panose="02010609060101010101" pitchFamily="49" charset="-122"/>
              </a:rPr>
              <a:t>无线传感器网络介绍</a:t>
            </a:r>
          </a:p>
        </p:txBody>
      </p:sp>
      <p:pic>
        <p:nvPicPr>
          <p:cNvPr id="2" name="图片 1"/>
          <p:cNvPicPr>
            <a:picLocks noChangeAspect="1"/>
          </p:cNvPicPr>
          <p:nvPr/>
        </p:nvPicPr>
        <p:blipFill>
          <a:blip r:embed="rId3"/>
          <a:stretch>
            <a:fillRect/>
          </a:stretch>
        </p:blipFill>
        <p:spPr>
          <a:xfrm>
            <a:off x="971600" y="1772816"/>
            <a:ext cx="7002640" cy="4536504"/>
          </a:xfrm>
          <a:prstGeom prst="rect">
            <a:avLst/>
          </a:prstGeom>
        </p:spPr>
      </p:pic>
      <p:sp>
        <p:nvSpPr>
          <p:cNvPr id="3" name="灯片编号占位符 11">
            <a:extLst>
              <a:ext uri="{FF2B5EF4-FFF2-40B4-BE49-F238E27FC236}">
                <a16:creationId xmlns:a16="http://schemas.microsoft.com/office/drawing/2014/main" id="{112157A7-FD2F-483B-8C25-46962641BE9C}"/>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6144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144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3.2.7 </a:t>
            </a:r>
            <a:r>
              <a:rPr lang="zh-CN" altLang="en-US" sz="2400" b="1" dirty="0">
                <a:latin typeface="黑体" panose="02010609060101010101" pitchFamily="49" charset="-122"/>
                <a:ea typeface="黑体" panose="02010609060101010101" pitchFamily="49" charset="-122"/>
              </a:rPr>
              <a:t>典型的路由协议分析</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以数据为中心的平面路由</a:t>
            </a:r>
          </a:p>
        </p:txBody>
      </p:sp>
      <p:sp>
        <p:nvSpPr>
          <p:cNvPr id="57349" name="矩形 2"/>
          <p:cNvSpPr>
            <a:spLocks noChangeArrowheads="1"/>
          </p:cNvSpPr>
          <p:nvPr/>
        </p:nvSpPr>
        <p:spPr bwMode="auto">
          <a:xfrm>
            <a:off x="211137" y="2132856"/>
            <a:ext cx="8177287" cy="350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en-US" altLang="zh-CN" sz="2400" dirty="0">
                <a:latin typeface="Arial" panose="020B0604020202020204" pitchFamily="34" charset="0"/>
                <a:ea typeface="宋体" panose="02010600030101010101" pitchFamily="2" charset="-122"/>
              </a:rPr>
              <a:t>SPIN</a:t>
            </a:r>
            <a:r>
              <a:rPr lang="zh-CN" altLang="en-US" sz="2400" dirty="0">
                <a:latin typeface="Arial" panose="020B0604020202020204" pitchFamily="34" charset="0"/>
                <a:ea typeface="宋体" panose="02010600030101010101" pitchFamily="2" charset="-122"/>
              </a:rPr>
              <a:t>协议</a:t>
            </a:r>
          </a:p>
          <a:p>
            <a:pPr>
              <a:spcBef>
                <a:spcPct val="0"/>
              </a:spcBef>
              <a:buFontTx/>
              <a:buNone/>
              <a:defRPr/>
            </a:pPr>
            <a:endParaRPr lang="en-US" altLang="zh-CN" sz="2200"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en-US" altLang="zh-CN" sz="2200" dirty="0">
                <a:latin typeface="Arial" panose="020B0604020202020204" pitchFamily="34" charset="0"/>
                <a:ea typeface="宋体" panose="02010600030101010101" pitchFamily="2" charset="-122"/>
              </a:rPr>
              <a:t>SPIN(sensor protocol for information via negotiation)</a:t>
            </a:r>
            <a:r>
              <a:rPr lang="zh-CN" altLang="en-US" sz="2200" dirty="0">
                <a:latin typeface="Arial" panose="020B0604020202020204" pitchFamily="34" charset="0"/>
                <a:ea typeface="宋体" panose="02010600030101010101" pitchFamily="2" charset="-122"/>
              </a:rPr>
              <a:t>是以数据为中心的自适应通信路由协议。它通过使用节点间的</a:t>
            </a:r>
            <a:r>
              <a:rPr lang="zh-CN" altLang="en-US" sz="2200" b="1" dirty="0">
                <a:latin typeface="Arial" panose="020B0604020202020204" pitchFamily="34" charset="0"/>
                <a:ea typeface="宋体" panose="02010600030101010101" pitchFamily="2" charset="-122"/>
              </a:rPr>
              <a:t>协商</a:t>
            </a:r>
            <a:r>
              <a:rPr lang="zh-CN" altLang="en-US" sz="2200" dirty="0">
                <a:latin typeface="Arial" panose="020B0604020202020204" pitchFamily="34" charset="0"/>
                <a:ea typeface="宋体" panose="02010600030101010101" pitchFamily="2" charset="-122"/>
              </a:rPr>
              <a:t>和资源自适应机制，解决了传统协议所存在的内爆，重叠以及盲目使用资源问题</a:t>
            </a:r>
            <a:endParaRPr lang="en-US" altLang="zh-CN" sz="2200"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en-US" altLang="zh-CN" sz="2200" dirty="0">
                <a:latin typeface="Arial" panose="020B0604020202020204" pitchFamily="34" charset="0"/>
                <a:ea typeface="宋体" panose="02010600030101010101" pitchFamily="2" charset="-122"/>
              </a:rPr>
              <a:t> SPIN</a:t>
            </a:r>
            <a:r>
              <a:rPr lang="zh-CN" altLang="en-US" sz="2200" dirty="0">
                <a:latin typeface="Arial" panose="020B0604020202020204" pitchFamily="34" charset="0"/>
                <a:ea typeface="宋体" panose="02010600030101010101" pitchFamily="2" charset="-122"/>
              </a:rPr>
              <a:t>协议有 </a:t>
            </a:r>
            <a:r>
              <a:rPr lang="en-US" altLang="zh-CN" sz="2200" dirty="0">
                <a:latin typeface="Arial" panose="020B0604020202020204" pitchFamily="34" charset="0"/>
                <a:ea typeface="宋体" panose="02010600030101010101" pitchFamily="2" charset="-122"/>
              </a:rPr>
              <a:t>3 </a:t>
            </a:r>
            <a:r>
              <a:rPr lang="zh-CN" altLang="en-US" sz="2200" dirty="0">
                <a:latin typeface="Arial" panose="020B0604020202020204" pitchFamily="34" charset="0"/>
                <a:ea typeface="宋体" panose="02010600030101010101" pitchFamily="2" charset="-122"/>
              </a:rPr>
              <a:t>种数据包类型，即 </a:t>
            </a:r>
            <a:r>
              <a:rPr lang="en-US" altLang="zh-CN" sz="2200" dirty="0">
                <a:solidFill>
                  <a:srgbClr val="FF0000"/>
                </a:solidFill>
                <a:latin typeface="Arial" panose="020B0604020202020204" pitchFamily="34" charset="0"/>
                <a:ea typeface="宋体" panose="02010600030101010101" pitchFamily="2" charset="-122"/>
              </a:rPr>
              <a:t>ADV</a:t>
            </a:r>
            <a:r>
              <a:rPr lang="zh-CN" altLang="en-US" sz="2200" dirty="0">
                <a:solidFill>
                  <a:srgbClr val="FF0000"/>
                </a:solidFill>
                <a:latin typeface="Arial" panose="020B0604020202020204" pitchFamily="34" charset="0"/>
                <a:ea typeface="宋体" panose="02010600030101010101" pitchFamily="2" charset="-122"/>
              </a:rPr>
              <a:t>、</a:t>
            </a:r>
            <a:r>
              <a:rPr lang="en-US" altLang="zh-CN" sz="2200" dirty="0">
                <a:solidFill>
                  <a:srgbClr val="FF0000"/>
                </a:solidFill>
                <a:latin typeface="Arial" panose="020B0604020202020204" pitchFamily="34" charset="0"/>
                <a:ea typeface="宋体" panose="02010600030101010101" pitchFamily="2" charset="-122"/>
              </a:rPr>
              <a:t>REQ</a:t>
            </a:r>
            <a:r>
              <a:rPr lang="zh-CN" altLang="en-US" sz="2200" dirty="0">
                <a:solidFill>
                  <a:srgbClr val="FF0000"/>
                </a:solidFill>
                <a:latin typeface="Arial" panose="020B0604020202020204" pitchFamily="34" charset="0"/>
                <a:ea typeface="宋体" panose="02010600030101010101" pitchFamily="2" charset="-122"/>
              </a:rPr>
              <a:t>和 </a:t>
            </a:r>
            <a:r>
              <a:rPr lang="en-US" altLang="zh-CN" sz="2200" dirty="0">
                <a:solidFill>
                  <a:srgbClr val="FF0000"/>
                </a:solidFill>
                <a:latin typeface="Arial" panose="020B0604020202020204" pitchFamily="34" charset="0"/>
                <a:ea typeface="宋体" panose="02010600030101010101" pitchFamily="2" charset="-122"/>
              </a:rPr>
              <a:t>DATA</a:t>
            </a:r>
          </a:p>
          <a:p>
            <a:pPr marL="1463675" lvl="4" indent="-342900">
              <a:spcBef>
                <a:spcPct val="0"/>
              </a:spcBef>
              <a:buFont typeface="Wingdings" panose="05000000000000000000" pitchFamily="2" charset="2"/>
              <a:buChar char="l"/>
              <a:defRPr/>
            </a:pPr>
            <a:r>
              <a:rPr lang="en-US" altLang="zh-CN" sz="2200" dirty="0">
                <a:latin typeface="Arial" panose="020B0604020202020204" pitchFamily="34" charset="0"/>
                <a:ea typeface="宋体" panose="02010600030101010101" pitchFamily="2" charset="-122"/>
              </a:rPr>
              <a:t>ADV</a:t>
            </a:r>
            <a:r>
              <a:rPr lang="zh-CN" altLang="en-US" sz="2200" dirty="0">
                <a:latin typeface="Arial" panose="020B0604020202020204" pitchFamily="34" charset="0"/>
                <a:ea typeface="宋体" panose="02010600030101010101" pitchFamily="2" charset="-122"/>
              </a:rPr>
              <a:t>用于</a:t>
            </a:r>
            <a:r>
              <a:rPr lang="en-US" altLang="zh-CN" sz="2200" dirty="0">
                <a:latin typeface="Arial" panose="020B0604020202020204" pitchFamily="34" charset="0"/>
                <a:ea typeface="宋体" panose="02010600030101010101" pitchFamily="2" charset="-122"/>
              </a:rPr>
              <a:t>DATA</a:t>
            </a:r>
            <a:r>
              <a:rPr lang="zh-CN" altLang="en-US" sz="2200" dirty="0">
                <a:latin typeface="Arial" panose="020B0604020202020204" pitchFamily="34" charset="0"/>
                <a:ea typeface="宋体" panose="02010600030101010101" pitchFamily="2" charset="-122"/>
              </a:rPr>
              <a:t>数据的描述数据（元数据）的广播</a:t>
            </a:r>
            <a:endParaRPr lang="en-US" altLang="zh-CN" sz="2200" dirty="0">
              <a:latin typeface="Arial" panose="020B0604020202020204" pitchFamily="34" charset="0"/>
              <a:ea typeface="宋体" panose="02010600030101010101" pitchFamily="2" charset="-122"/>
            </a:endParaRPr>
          </a:p>
          <a:p>
            <a:pPr marL="1463675" lvl="4" indent="-342900">
              <a:spcBef>
                <a:spcPct val="0"/>
              </a:spcBef>
              <a:buFont typeface="Wingdings" panose="05000000000000000000" pitchFamily="2" charset="2"/>
              <a:buChar char="l"/>
              <a:defRPr/>
            </a:pPr>
            <a:r>
              <a:rPr lang="en-US" altLang="zh-CN" sz="2200" dirty="0">
                <a:latin typeface="Arial" panose="020B0604020202020204" pitchFamily="34" charset="0"/>
                <a:ea typeface="宋体" panose="02010600030101010101" pitchFamily="2" charset="-122"/>
              </a:rPr>
              <a:t>REQ</a:t>
            </a:r>
            <a:r>
              <a:rPr lang="zh-CN" altLang="en-US" sz="2200" dirty="0">
                <a:latin typeface="Arial" panose="020B0604020202020204" pitchFamily="34" charset="0"/>
                <a:ea typeface="宋体" panose="02010600030101010101" pitchFamily="2" charset="-122"/>
              </a:rPr>
              <a:t>用于请求发送数据</a:t>
            </a:r>
            <a:endParaRPr lang="en-US" altLang="zh-CN" sz="2200" dirty="0">
              <a:latin typeface="Arial" panose="020B0604020202020204" pitchFamily="34" charset="0"/>
              <a:ea typeface="宋体" panose="02010600030101010101" pitchFamily="2" charset="-122"/>
            </a:endParaRPr>
          </a:p>
          <a:p>
            <a:pPr marL="1463675" lvl="4" indent="-342900">
              <a:spcBef>
                <a:spcPct val="0"/>
              </a:spcBef>
              <a:buFont typeface="Wingdings" panose="05000000000000000000" pitchFamily="2" charset="2"/>
              <a:buChar char="l"/>
              <a:defRPr/>
            </a:pPr>
            <a:r>
              <a:rPr lang="en-US" altLang="zh-CN" sz="2200" dirty="0">
                <a:latin typeface="Arial" panose="020B0604020202020204" pitchFamily="34" charset="0"/>
                <a:ea typeface="宋体" panose="02010600030101010101" pitchFamily="2" charset="-122"/>
              </a:rPr>
              <a:t>DATA</a:t>
            </a:r>
            <a:r>
              <a:rPr lang="zh-CN" altLang="en-US" sz="2200" dirty="0">
                <a:latin typeface="Arial" panose="020B0604020202020204" pitchFamily="34" charset="0"/>
                <a:ea typeface="宋体" panose="02010600030101010101" pitchFamily="2" charset="-122"/>
              </a:rPr>
              <a:t>为传感器采集的数据包</a:t>
            </a:r>
            <a:endParaRPr lang="en-US" altLang="zh-CN" sz="22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560CD7D0-E92D-40CB-8374-11310188B729}"/>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50</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410669906"/>
      </p:ext>
    </p:extLst>
  </p:cSld>
  <p:clrMapOvr>
    <a:masterClrMapping/>
  </p:clrMapOvr>
  <p:transition advTm="16782"/>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6144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144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3.2.7 </a:t>
            </a:r>
            <a:r>
              <a:rPr lang="zh-CN" altLang="en-US" sz="2400" b="1" dirty="0">
                <a:latin typeface="黑体" panose="02010609060101010101" pitchFamily="49" charset="-122"/>
                <a:ea typeface="黑体" panose="02010609060101010101" pitchFamily="49" charset="-122"/>
              </a:rPr>
              <a:t>典型的路由协议分析</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以数据为中心的平面路由</a:t>
            </a:r>
          </a:p>
        </p:txBody>
      </p:sp>
      <p:sp>
        <p:nvSpPr>
          <p:cNvPr id="57349" name="矩形 2"/>
          <p:cNvSpPr>
            <a:spLocks noChangeArrowheads="1"/>
          </p:cNvSpPr>
          <p:nvPr/>
        </p:nvSpPr>
        <p:spPr bwMode="auto">
          <a:xfrm>
            <a:off x="136550" y="1844824"/>
            <a:ext cx="8418487"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en-US" altLang="zh-CN" sz="2400" dirty="0">
                <a:latin typeface="Arial" panose="020B0604020202020204" pitchFamily="34" charset="0"/>
                <a:ea typeface="宋体" panose="02010600030101010101" pitchFamily="2" charset="-122"/>
              </a:rPr>
              <a:t>SPIN</a:t>
            </a:r>
            <a:r>
              <a:rPr lang="zh-CN" altLang="en-US" sz="2400" dirty="0">
                <a:latin typeface="Arial" panose="020B0604020202020204" pitchFamily="34" charset="0"/>
                <a:ea typeface="宋体" panose="02010600030101010101" pitchFamily="2" charset="-122"/>
              </a:rPr>
              <a:t>协议</a:t>
            </a:r>
          </a:p>
          <a:p>
            <a:pPr>
              <a:spcBef>
                <a:spcPct val="0"/>
              </a:spcBef>
              <a:buFontTx/>
              <a:buNone/>
              <a:defRPr/>
            </a:pPr>
            <a:endParaRPr lang="en-US" altLang="zh-CN" sz="2400" b="1"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en-US" altLang="zh-CN" sz="2200" dirty="0">
                <a:latin typeface="Arial" panose="020B0604020202020204" pitchFamily="34" charset="0"/>
                <a:ea typeface="宋体" panose="02010600030101010101" pitchFamily="2" charset="-122"/>
              </a:rPr>
              <a:t>1. </a:t>
            </a:r>
            <a:r>
              <a:rPr lang="zh-CN" altLang="en-US" sz="2200" dirty="0">
                <a:latin typeface="Arial" panose="020B0604020202020204" pitchFamily="34" charset="0"/>
                <a:ea typeface="宋体" panose="02010600030101010101" pitchFamily="2" charset="-122"/>
              </a:rPr>
              <a:t>源节点在传送</a:t>
            </a:r>
            <a:r>
              <a:rPr lang="en-US" altLang="zh-CN" sz="2200" dirty="0">
                <a:latin typeface="Arial" panose="020B0604020202020204" pitchFamily="34" charset="0"/>
                <a:ea typeface="宋体" panose="02010600030101010101" pitchFamily="2" charset="-122"/>
              </a:rPr>
              <a:t>DATA</a:t>
            </a:r>
            <a:r>
              <a:rPr lang="zh-CN" altLang="en-US" sz="2200" dirty="0">
                <a:latin typeface="Arial" panose="020B0604020202020204" pitchFamily="34" charset="0"/>
                <a:ea typeface="宋体" panose="02010600030101010101" pitchFamily="2" charset="-122"/>
              </a:rPr>
              <a:t>信息前，首先向相邻节点广播包含</a:t>
            </a:r>
            <a:r>
              <a:rPr lang="en-US" altLang="zh-CN" sz="2200" dirty="0">
                <a:latin typeface="Arial" panose="020B0604020202020204" pitchFamily="34" charset="0"/>
                <a:ea typeface="宋体" panose="02010600030101010101" pitchFamily="2" charset="-122"/>
              </a:rPr>
              <a:t>DATA</a:t>
            </a:r>
            <a:r>
              <a:rPr lang="zh-CN" altLang="en-US" sz="2200" dirty="0">
                <a:latin typeface="Arial" panose="020B0604020202020204" pitchFamily="34" charset="0"/>
                <a:ea typeface="宋体" panose="02010600030101010101" pitchFamily="2" charset="-122"/>
              </a:rPr>
              <a:t>数据描述机制的</a:t>
            </a:r>
            <a:r>
              <a:rPr lang="en-US" altLang="zh-CN" sz="2200" dirty="0">
                <a:latin typeface="Arial" panose="020B0604020202020204" pitchFamily="34" charset="0"/>
                <a:ea typeface="宋体" panose="02010600030101010101" pitchFamily="2" charset="-122"/>
              </a:rPr>
              <a:t>ADV</a:t>
            </a:r>
            <a:r>
              <a:rPr lang="zh-CN" altLang="en-US" sz="2200" dirty="0">
                <a:latin typeface="Arial" panose="020B0604020202020204" pitchFamily="34" charset="0"/>
                <a:ea typeface="宋体" panose="02010600030101010101" pitchFamily="2" charset="-122"/>
              </a:rPr>
              <a:t>信息，如图（</a:t>
            </a:r>
            <a:r>
              <a:rPr lang="en-US" altLang="zh-CN" sz="2200" dirty="0">
                <a:latin typeface="Arial" panose="020B0604020202020204" pitchFamily="34" charset="0"/>
                <a:ea typeface="宋体" panose="02010600030101010101" pitchFamily="2" charset="-122"/>
              </a:rPr>
              <a:t>a</a:t>
            </a:r>
            <a:r>
              <a:rPr lang="zh-CN" altLang="en-US" sz="2200" dirty="0">
                <a:latin typeface="Arial" panose="020B0604020202020204" pitchFamily="34" charset="0"/>
                <a:ea typeface="宋体" panose="02010600030101010101" pitchFamily="2" charset="-122"/>
              </a:rPr>
              <a:t>）所示。</a:t>
            </a:r>
            <a:endParaRPr lang="en-US" altLang="zh-CN" sz="2200"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en-US" altLang="zh-CN" sz="2200" dirty="0">
                <a:latin typeface="Arial" panose="020B0604020202020204" pitchFamily="34" charset="0"/>
                <a:ea typeface="宋体" panose="02010600030101010101" pitchFamily="2" charset="-122"/>
              </a:rPr>
              <a:t>2. </a:t>
            </a:r>
            <a:r>
              <a:rPr lang="zh-CN" altLang="en-US" sz="2200" dirty="0">
                <a:latin typeface="Arial" panose="020B0604020202020204" pitchFamily="34" charset="0"/>
                <a:ea typeface="宋体" panose="02010600030101010101" pitchFamily="2" charset="-122"/>
              </a:rPr>
              <a:t>需要该</a:t>
            </a:r>
            <a:r>
              <a:rPr lang="en-US" altLang="zh-CN" sz="2200" dirty="0">
                <a:latin typeface="Arial" panose="020B0604020202020204" pitchFamily="34" charset="0"/>
                <a:ea typeface="宋体" panose="02010600030101010101" pitchFamily="2" charset="-122"/>
              </a:rPr>
              <a:t>DATA</a:t>
            </a:r>
            <a:r>
              <a:rPr lang="zh-CN" altLang="en-US" sz="2200" dirty="0">
                <a:latin typeface="Arial" panose="020B0604020202020204" pitchFamily="34" charset="0"/>
                <a:ea typeface="宋体" panose="02010600030101010101" pitchFamily="2" charset="-122"/>
              </a:rPr>
              <a:t>信息的邻节点向信息源发送</a:t>
            </a:r>
            <a:r>
              <a:rPr lang="en-US" altLang="zh-CN" sz="2200" dirty="0">
                <a:latin typeface="Arial" panose="020B0604020202020204" pitchFamily="34" charset="0"/>
                <a:ea typeface="宋体" panose="02010600030101010101" pitchFamily="2" charset="-122"/>
              </a:rPr>
              <a:t>REQ</a:t>
            </a:r>
            <a:r>
              <a:rPr lang="zh-CN" altLang="en-US" sz="2200" dirty="0">
                <a:latin typeface="Arial" panose="020B0604020202020204" pitchFamily="34" charset="0"/>
                <a:ea typeface="宋体" panose="02010600030101010101" pitchFamily="2" charset="-122"/>
              </a:rPr>
              <a:t>请求信息，如图（</a:t>
            </a:r>
            <a:r>
              <a:rPr lang="en-US" altLang="zh-CN" sz="2200" dirty="0">
                <a:latin typeface="Arial" panose="020B0604020202020204" pitchFamily="34" charset="0"/>
                <a:ea typeface="宋体" panose="02010600030101010101" pitchFamily="2" charset="-122"/>
              </a:rPr>
              <a:t>b</a:t>
            </a:r>
            <a:r>
              <a:rPr lang="zh-CN" altLang="en-US" sz="2200" dirty="0">
                <a:latin typeface="Arial" panose="020B0604020202020204" pitchFamily="34" charset="0"/>
                <a:ea typeface="宋体" panose="02010600030101010101" pitchFamily="2" charset="-122"/>
              </a:rPr>
              <a:t>）所示。</a:t>
            </a:r>
            <a:endParaRPr lang="en-US" altLang="zh-CN" sz="2200"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en-US" altLang="zh-CN" sz="2200" dirty="0">
                <a:latin typeface="Arial" panose="020B0604020202020204" pitchFamily="34" charset="0"/>
                <a:ea typeface="宋体" panose="02010600030101010101" pitchFamily="2" charset="-122"/>
              </a:rPr>
              <a:t>3. </a:t>
            </a:r>
            <a:r>
              <a:rPr lang="zh-CN" altLang="en-US" sz="2200" dirty="0">
                <a:latin typeface="Arial" panose="020B0604020202020204" pitchFamily="34" charset="0"/>
                <a:ea typeface="宋体" panose="02010600030101010101" pitchFamily="2" charset="-122"/>
              </a:rPr>
              <a:t>源节点在收到的</a:t>
            </a:r>
            <a:r>
              <a:rPr lang="en-US" altLang="zh-CN" sz="2200" dirty="0">
                <a:latin typeface="Arial" panose="020B0604020202020204" pitchFamily="34" charset="0"/>
                <a:ea typeface="宋体" panose="02010600030101010101" pitchFamily="2" charset="-122"/>
              </a:rPr>
              <a:t>REQ</a:t>
            </a:r>
            <a:r>
              <a:rPr lang="zh-CN" altLang="en-US" sz="2200" dirty="0">
                <a:latin typeface="Arial" panose="020B0604020202020204" pitchFamily="34" charset="0"/>
                <a:ea typeface="宋体" panose="02010600030101010101" pitchFamily="2" charset="-122"/>
              </a:rPr>
              <a:t>信息后，有选择地将</a:t>
            </a:r>
            <a:r>
              <a:rPr lang="en-US" altLang="zh-CN" sz="2200" dirty="0">
                <a:latin typeface="Arial" panose="020B0604020202020204" pitchFamily="34" charset="0"/>
                <a:ea typeface="宋体" panose="02010600030101010101" pitchFamily="2" charset="-122"/>
              </a:rPr>
              <a:t>DATA</a:t>
            </a:r>
            <a:r>
              <a:rPr lang="zh-CN" altLang="en-US" sz="2200" dirty="0">
                <a:latin typeface="Arial" panose="020B0604020202020204" pitchFamily="34" charset="0"/>
                <a:ea typeface="宋体" panose="02010600030101010101" pitchFamily="2" charset="-122"/>
              </a:rPr>
              <a:t>信息发送给相应的邻节点，如图（</a:t>
            </a:r>
            <a:r>
              <a:rPr lang="en-US" altLang="zh-CN" sz="2200" dirty="0">
                <a:latin typeface="Arial" panose="020B0604020202020204" pitchFamily="34" charset="0"/>
                <a:ea typeface="宋体" panose="02010600030101010101" pitchFamily="2" charset="-122"/>
              </a:rPr>
              <a:t>c</a:t>
            </a:r>
            <a:r>
              <a:rPr lang="zh-CN" altLang="en-US" sz="2200" dirty="0">
                <a:latin typeface="Arial" panose="020B0604020202020204" pitchFamily="34" charset="0"/>
                <a:ea typeface="宋体" panose="02010600030101010101" pitchFamily="2" charset="-122"/>
              </a:rPr>
              <a:t>）所示。</a:t>
            </a:r>
            <a:endParaRPr lang="en-US" altLang="zh-CN" sz="2200"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en-US" altLang="zh-CN" sz="2200" dirty="0">
                <a:latin typeface="Arial" panose="020B0604020202020204" pitchFamily="34" charset="0"/>
                <a:ea typeface="宋体" panose="02010600030101010101" pitchFamily="2" charset="-122"/>
              </a:rPr>
              <a:t>4. </a:t>
            </a:r>
            <a:r>
              <a:rPr lang="zh-CN" altLang="en-US" sz="2200" dirty="0">
                <a:latin typeface="Arial" panose="020B0604020202020204" pitchFamily="34" charset="0"/>
                <a:ea typeface="宋体" panose="02010600030101010101" pitchFamily="2" charset="-122"/>
              </a:rPr>
              <a:t>收到</a:t>
            </a:r>
            <a:r>
              <a:rPr lang="en-US" altLang="zh-CN" sz="2200" dirty="0">
                <a:latin typeface="Arial" panose="020B0604020202020204" pitchFamily="34" charset="0"/>
                <a:ea typeface="宋体" panose="02010600030101010101" pitchFamily="2" charset="-122"/>
              </a:rPr>
              <a:t>DATA</a:t>
            </a:r>
            <a:r>
              <a:rPr lang="zh-CN" altLang="en-US" sz="2200" dirty="0">
                <a:latin typeface="Arial" panose="020B0604020202020204" pitchFamily="34" charset="0"/>
                <a:ea typeface="宋体" panose="02010600030101010101" pitchFamily="2" charset="-122"/>
              </a:rPr>
              <a:t>后，该邻节点可以作为信息源，按照前述过程（</a:t>
            </a:r>
            <a:r>
              <a:rPr lang="en-US" altLang="zh-CN" sz="2200" dirty="0">
                <a:latin typeface="Arial" panose="020B0604020202020204" pitchFamily="34" charset="0"/>
                <a:ea typeface="宋体" panose="02010600030101010101" pitchFamily="2" charset="-122"/>
              </a:rPr>
              <a:t>1~3</a:t>
            </a:r>
            <a:r>
              <a:rPr lang="zh-CN" altLang="en-US" sz="2200" dirty="0">
                <a:latin typeface="Arial" panose="020B0604020202020204" pitchFamily="34" charset="0"/>
                <a:ea typeface="宋体" panose="02010600030101010101" pitchFamily="2" charset="-122"/>
              </a:rPr>
              <a:t>）将</a:t>
            </a:r>
            <a:r>
              <a:rPr lang="en-US" altLang="zh-CN" sz="2200" dirty="0">
                <a:latin typeface="Arial" panose="020B0604020202020204" pitchFamily="34" charset="0"/>
                <a:ea typeface="宋体" panose="02010600030101010101" pitchFamily="2" charset="-122"/>
              </a:rPr>
              <a:t>DATA</a:t>
            </a:r>
            <a:r>
              <a:rPr lang="zh-CN" altLang="en-US" sz="2200" dirty="0">
                <a:latin typeface="Arial" panose="020B0604020202020204" pitchFamily="34" charset="0"/>
                <a:ea typeface="宋体" panose="02010600030101010101" pitchFamily="2" charset="-122"/>
              </a:rPr>
              <a:t>信息继续传播到网络中的其他节点，如图（</a:t>
            </a:r>
            <a:r>
              <a:rPr lang="en-US" altLang="zh-CN" sz="2200" dirty="0">
                <a:latin typeface="Arial" panose="020B0604020202020204" pitchFamily="34" charset="0"/>
                <a:ea typeface="宋体" panose="02010600030101010101" pitchFamily="2" charset="-122"/>
              </a:rPr>
              <a:t>d</a:t>
            </a:r>
            <a:r>
              <a:rPr lang="zh-CN" altLang="en-US" sz="2200" dirty="0">
                <a:latin typeface="Arial" panose="020B0604020202020204" pitchFamily="34" charset="0"/>
                <a:ea typeface="宋体" panose="02010600030101010101" pitchFamily="2" charset="-122"/>
              </a:rPr>
              <a:t>）、（</a:t>
            </a:r>
            <a:r>
              <a:rPr lang="en-US" altLang="zh-CN" sz="2200" dirty="0">
                <a:latin typeface="Arial" panose="020B0604020202020204" pitchFamily="34" charset="0"/>
                <a:ea typeface="宋体" panose="02010600030101010101" pitchFamily="2" charset="-122"/>
              </a:rPr>
              <a:t>e</a:t>
            </a:r>
            <a:r>
              <a:rPr lang="zh-CN" altLang="en-US" sz="2200" dirty="0">
                <a:latin typeface="Arial" panose="020B0604020202020204" pitchFamily="34" charset="0"/>
                <a:ea typeface="宋体" panose="02010600030101010101" pitchFamily="2" charset="-122"/>
              </a:rPr>
              <a:t>）、（</a:t>
            </a:r>
            <a:r>
              <a:rPr lang="en-US" altLang="zh-CN" sz="2200" dirty="0">
                <a:latin typeface="Arial" panose="020B0604020202020204" pitchFamily="34" charset="0"/>
                <a:ea typeface="宋体" panose="02010600030101010101" pitchFamily="2" charset="-122"/>
              </a:rPr>
              <a:t>f</a:t>
            </a:r>
            <a:r>
              <a:rPr lang="zh-CN" altLang="en-US" sz="2200" dirty="0">
                <a:latin typeface="Arial" panose="020B0604020202020204" pitchFamily="34" charset="0"/>
                <a:ea typeface="宋体" panose="02010600030101010101" pitchFamily="2" charset="-122"/>
              </a:rPr>
              <a:t>）所示。</a:t>
            </a:r>
            <a:endParaRPr lang="en-US" altLang="zh-CN" sz="2200"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这样重复下去，整个网络中所有需要该</a:t>
            </a:r>
            <a:r>
              <a:rPr lang="en-US" altLang="zh-CN" sz="2200" dirty="0">
                <a:latin typeface="Arial" panose="020B0604020202020204" pitchFamily="34" charset="0"/>
                <a:ea typeface="宋体" panose="02010600030101010101" pitchFamily="2" charset="-122"/>
              </a:rPr>
              <a:t>DATA</a:t>
            </a:r>
            <a:r>
              <a:rPr lang="zh-CN" altLang="en-US" sz="2200" dirty="0">
                <a:latin typeface="Arial" panose="020B0604020202020204" pitchFamily="34" charset="0"/>
                <a:ea typeface="宋体" panose="02010600030101010101" pitchFamily="2" charset="-122"/>
              </a:rPr>
              <a:t>信息的节点都将获得该数据的副本。</a:t>
            </a:r>
          </a:p>
          <a:p>
            <a:pPr marL="1006475" lvl="3" indent="-342900">
              <a:spcBef>
                <a:spcPct val="0"/>
              </a:spcBef>
              <a:buFont typeface="Wingdings" panose="05000000000000000000" pitchFamily="2" charset="2"/>
              <a:buChar char="l"/>
              <a:defRPr/>
            </a:pPr>
            <a:endParaRPr lang="en-US" altLang="zh-CN" sz="22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AA1ACE97-C95A-4D64-9F07-A998A60F65F1}"/>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6553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554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3.2.7 </a:t>
            </a:r>
            <a:r>
              <a:rPr lang="zh-CN" altLang="en-US" sz="2400" b="1" dirty="0">
                <a:latin typeface="黑体" panose="02010609060101010101" pitchFamily="49" charset="-122"/>
                <a:ea typeface="黑体" panose="02010609060101010101" pitchFamily="49" charset="-122"/>
              </a:rPr>
              <a:t>典型的路由协议分析</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以数据为中心的平面路由</a:t>
            </a:r>
          </a:p>
        </p:txBody>
      </p:sp>
      <p:sp>
        <p:nvSpPr>
          <p:cNvPr id="61445" name="矩形 2"/>
          <p:cNvSpPr>
            <a:spLocks noChangeArrowheads="1"/>
          </p:cNvSpPr>
          <p:nvPr/>
        </p:nvSpPr>
        <p:spPr bwMode="auto">
          <a:xfrm>
            <a:off x="107950" y="1557338"/>
            <a:ext cx="89281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en-US" altLang="zh-CN" sz="2400" dirty="0">
                <a:latin typeface="Arial" panose="020B0604020202020204" pitchFamily="34" charset="0"/>
                <a:ea typeface="宋体" panose="02010600030101010101" pitchFamily="2" charset="-122"/>
              </a:rPr>
              <a:t>SPIN</a:t>
            </a:r>
            <a:r>
              <a:rPr lang="zh-CN" altLang="en-US" sz="2400" dirty="0">
                <a:latin typeface="Arial" panose="020B0604020202020204" pitchFamily="34" charset="0"/>
                <a:ea typeface="宋体" panose="02010600030101010101" pitchFamily="2" charset="-122"/>
              </a:rPr>
              <a:t>协议</a:t>
            </a:r>
          </a:p>
          <a:p>
            <a:pPr>
              <a:spcBef>
                <a:spcPct val="0"/>
              </a:spcBef>
              <a:buFontTx/>
              <a:buNone/>
              <a:defRPr/>
            </a:pPr>
            <a:endParaRPr lang="en-US" altLang="zh-CN" sz="2400" b="1" dirty="0">
              <a:latin typeface="Arial" panose="020B0604020202020204" pitchFamily="34" charset="0"/>
              <a:ea typeface="宋体" panose="02010600030101010101" pitchFamily="2" charset="-122"/>
            </a:endParaRPr>
          </a:p>
          <a:p>
            <a:pPr>
              <a:spcBef>
                <a:spcPct val="0"/>
              </a:spcBef>
              <a:buFontTx/>
              <a:buNone/>
              <a:defRPr/>
            </a:pPr>
            <a:r>
              <a:rPr lang="zh-CN" altLang="en-US" sz="2200" dirty="0">
                <a:latin typeface="Arial" panose="020B0604020202020204" pitchFamily="34" charset="0"/>
                <a:ea typeface="宋体" panose="02010600030101010101" pitchFamily="2" charset="-122"/>
              </a:rPr>
              <a:t>        </a:t>
            </a:r>
            <a:endParaRPr lang="zh-CN" altLang="en-US" sz="2000" dirty="0">
              <a:latin typeface="Arial" panose="020B0604020202020204" pitchFamily="34" charset="0"/>
              <a:ea typeface="宋体" panose="02010600030101010101" pitchFamily="2" charset="-122"/>
            </a:endParaRPr>
          </a:p>
        </p:txBody>
      </p:sp>
      <p:pic>
        <p:nvPicPr>
          <p:cNvPr id="6554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275" y="2132856"/>
            <a:ext cx="1154113"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2132856"/>
            <a:ext cx="1214437"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1863" y="2132856"/>
            <a:ext cx="1196975"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5"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0863" y="4004518"/>
            <a:ext cx="1150937"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7"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7763" y="4004518"/>
            <a:ext cx="115252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8" name="文本框 11"/>
          <p:cNvSpPr txBox="1">
            <a:spLocks noChangeArrowheads="1"/>
          </p:cNvSpPr>
          <p:nvPr/>
        </p:nvSpPr>
        <p:spPr bwMode="auto">
          <a:xfrm>
            <a:off x="2124075" y="3428256"/>
            <a:ext cx="5032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a:latin typeface="Arial" panose="020B0604020202020204" pitchFamily="34" charset="0"/>
                <a:ea typeface="宋体" panose="02010600030101010101" pitchFamily="2" charset="-122"/>
              </a:rPr>
              <a:t>图</a:t>
            </a:r>
            <a:r>
              <a:rPr lang="en-US" altLang="zh-CN" sz="1800">
                <a:latin typeface="Arial" panose="020B0604020202020204" pitchFamily="34" charset="0"/>
                <a:ea typeface="宋体" panose="02010600030101010101" pitchFamily="2" charset="-122"/>
              </a:rPr>
              <a:t>a</a:t>
            </a:r>
            <a:endParaRPr lang="zh-CN" altLang="en-US" sz="1800">
              <a:latin typeface="Arial" panose="020B0604020202020204" pitchFamily="34" charset="0"/>
              <a:ea typeface="宋体" panose="02010600030101010101" pitchFamily="2" charset="-122"/>
            </a:endParaRPr>
          </a:p>
        </p:txBody>
      </p:sp>
      <p:sp>
        <p:nvSpPr>
          <p:cNvPr id="65549" name="文本框 12"/>
          <p:cNvSpPr txBox="1">
            <a:spLocks noChangeArrowheads="1"/>
          </p:cNvSpPr>
          <p:nvPr/>
        </p:nvSpPr>
        <p:spPr bwMode="auto">
          <a:xfrm>
            <a:off x="4240213" y="3428256"/>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a:latin typeface="Arial" panose="020B0604020202020204" pitchFamily="34" charset="0"/>
                <a:ea typeface="宋体" panose="02010600030101010101" pitchFamily="2" charset="-122"/>
              </a:rPr>
              <a:t>图</a:t>
            </a:r>
            <a:r>
              <a:rPr lang="en-US" altLang="zh-CN" sz="1800">
                <a:latin typeface="Arial" panose="020B0604020202020204" pitchFamily="34" charset="0"/>
                <a:ea typeface="宋体" panose="02010600030101010101" pitchFamily="2" charset="-122"/>
              </a:rPr>
              <a:t>b</a:t>
            </a:r>
          </a:p>
        </p:txBody>
      </p:sp>
      <p:sp>
        <p:nvSpPr>
          <p:cNvPr id="65550" name="文本框 13"/>
          <p:cNvSpPr txBox="1">
            <a:spLocks noChangeArrowheads="1"/>
          </p:cNvSpPr>
          <p:nvPr/>
        </p:nvSpPr>
        <p:spPr bwMode="auto">
          <a:xfrm>
            <a:off x="6365875" y="3358406"/>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a:latin typeface="Arial" panose="020B0604020202020204" pitchFamily="34" charset="0"/>
                <a:ea typeface="宋体" panose="02010600030101010101" pitchFamily="2" charset="-122"/>
              </a:rPr>
              <a:t>图</a:t>
            </a:r>
            <a:r>
              <a:rPr lang="en-US" altLang="zh-CN" sz="1800">
                <a:latin typeface="Arial" panose="020B0604020202020204" pitchFamily="34" charset="0"/>
                <a:ea typeface="宋体" panose="02010600030101010101" pitchFamily="2" charset="-122"/>
              </a:rPr>
              <a:t>c</a:t>
            </a:r>
            <a:endParaRPr lang="zh-CN" altLang="en-US" sz="1800">
              <a:latin typeface="Arial" panose="020B0604020202020204" pitchFamily="34" charset="0"/>
              <a:ea typeface="宋体" panose="02010600030101010101" pitchFamily="2" charset="-122"/>
            </a:endParaRPr>
          </a:p>
        </p:txBody>
      </p:sp>
      <p:sp>
        <p:nvSpPr>
          <p:cNvPr id="65551" name="文本框 14"/>
          <p:cNvSpPr txBox="1">
            <a:spLocks noChangeArrowheads="1"/>
          </p:cNvSpPr>
          <p:nvPr/>
        </p:nvSpPr>
        <p:spPr bwMode="auto">
          <a:xfrm>
            <a:off x="1979613" y="5203081"/>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a:latin typeface="Arial" panose="020B0604020202020204" pitchFamily="34" charset="0"/>
                <a:ea typeface="宋体" panose="02010600030101010101" pitchFamily="2" charset="-122"/>
              </a:rPr>
              <a:t>图</a:t>
            </a:r>
            <a:r>
              <a:rPr lang="en-US" altLang="zh-CN" sz="1800">
                <a:latin typeface="Arial" panose="020B0604020202020204" pitchFamily="34" charset="0"/>
                <a:ea typeface="宋体" panose="02010600030101010101" pitchFamily="2" charset="-122"/>
              </a:rPr>
              <a:t>d</a:t>
            </a:r>
            <a:endParaRPr lang="zh-CN" altLang="en-US" sz="1800">
              <a:latin typeface="Arial" panose="020B0604020202020204" pitchFamily="34" charset="0"/>
              <a:ea typeface="宋体" panose="02010600030101010101" pitchFamily="2" charset="-122"/>
            </a:endParaRPr>
          </a:p>
        </p:txBody>
      </p:sp>
      <p:sp>
        <p:nvSpPr>
          <p:cNvPr id="65552" name="文本框 15"/>
          <p:cNvSpPr txBox="1">
            <a:spLocks noChangeArrowheads="1"/>
          </p:cNvSpPr>
          <p:nvPr/>
        </p:nvSpPr>
        <p:spPr bwMode="auto">
          <a:xfrm>
            <a:off x="4176713" y="5212606"/>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a:latin typeface="Arial" panose="020B0604020202020204" pitchFamily="34" charset="0"/>
                <a:ea typeface="宋体" panose="02010600030101010101" pitchFamily="2" charset="-122"/>
              </a:rPr>
              <a:t>图</a:t>
            </a:r>
            <a:r>
              <a:rPr lang="en-US" altLang="zh-CN" sz="1800">
                <a:latin typeface="Arial" panose="020B0604020202020204" pitchFamily="34" charset="0"/>
                <a:ea typeface="宋体" panose="02010600030101010101" pitchFamily="2" charset="-122"/>
              </a:rPr>
              <a:t>e</a:t>
            </a:r>
            <a:endParaRPr lang="zh-CN" altLang="en-US" sz="1800">
              <a:latin typeface="Arial" panose="020B0604020202020204" pitchFamily="34" charset="0"/>
              <a:ea typeface="宋体" panose="02010600030101010101" pitchFamily="2" charset="-122"/>
            </a:endParaRPr>
          </a:p>
        </p:txBody>
      </p:sp>
      <p:sp>
        <p:nvSpPr>
          <p:cNvPr id="65553" name="文本框 16"/>
          <p:cNvSpPr txBox="1">
            <a:spLocks noChangeArrowheads="1"/>
          </p:cNvSpPr>
          <p:nvPr/>
        </p:nvSpPr>
        <p:spPr bwMode="auto">
          <a:xfrm>
            <a:off x="6551613" y="5196731"/>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a:latin typeface="Arial" panose="020B0604020202020204" pitchFamily="34" charset="0"/>
                <a:ea typeface="宋体" panose="02010600030101010101" pitchFamily="2" charset="-122"/>
              </a:rPr>
              <a:t>图</a:t>
            </a:r>
            <a:r>
              <a:rPr lang="en-US" altLang="zh-CN" sz="1800">
                <a:latin typeface="Arial" panose="020B0604020202020204" pitchFamily="34" charset="0"/>
                <a:ea typeface="宋体" panose="02010600030101010101" pitchFamily="2" charset="-122"/>
              </a:rPr>
              <a:t>f</a:t>
            </a:r>
            <a:endParaRPr lang="zh-CN" altLang="en-US" sz="1800">
              <a:latin typeface="Arial" panose="020B0604020202020204" pitchFamily="34" charset="0"/>
              <a:ea typeface="宋体" panose="02010600030101010101" pitchFamily="2" charset="-122"/>
            </a:endParaRPr>
          </a:p>
        </p:txBody>
      </p:sp>
      <p:pic>
        <p:nvPicPr>
          <p:cNvPr id="2" name="图片 1"/>
          <p:cNvPicPr>
            <a:picLocks noChangeAspect="1"/>
          </p:cNvPicPr>
          <p:nvPr/>
        </p:nvPicPr>
        <p:blipFill rotWithShape="1">
          <a:blip r:embed="rId8"/>
          <a:srcRect t="2845"/>
          <a:stretch/>
        </p:blipFill>
        <p:spPr>
          <a:xfrm>
            <a:off x="547688" y="5802856"/>
            <a:ext cx="8267700" cy="712561"/>
          </a:xfrm>
          <a:prstGeom prst="rect">
            <a:avLst/>
          </a:prstGeom>
        </p:spPr>
      </p:pic>
      <p:sp>
        <p:nvSpPr>
          <p:cNvPr id="3" name="灯片编号占位符 11">
            <a:extLst>
              <a:ext uri="{FF2B5EF4-FFF2-40B4-BE49-F238E27FC236}">
                <a16:creationId xmlns:a16="http://schemas.microsoft.com/office/drawing/2014/main" id="{412C627C-9E54-423A-BBF6-5C72CBEC9E35}"/>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52</a:t>
            </a:fld>
            <a:endParaRPr lang="zh-CN" altLang="en-US" sz="1800" dirty="0">
              <a:latin typeface="Calibri" panose="020F0502020204030204" pitchFamily="34" charset="0"/>
              <a:ea typeface="宋体" panose="02010600030101010101" pitchFamily="2" charset="-122"/>
            </a:endParaRPr>
          </a:p>
        </p:txBody>
      </p:sp>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72578" y="4053550"/>
            <a:ext cx="1137731" cy="1092221"/>
          </a:xfrm>
          <a:prstGeom prst="rect">
            <a:avLst/>
          </a:prstGeom>
        </p:spPr>
      </p:pic>
      <p:sp>
        <p:nvSpPr>
          <p:cNvPr id="8" name="矩形 7"/>
          <p:cNvSpPr/>
          <p:nvPr/>
        </p:nvSpPr>
        <p:spPr>
          <a:xfrm>
            <a:off x="447666" y="5773012"/>
            <a:ext cx="648072" cy="338554"/>
          </a:xfrm>
          <a:prstGeom prst="rect">
            <a:avLst/>
          </a:prstGeom>
          <a:solidFill>
            <a:schemeClr val="bg1"/>
          </a:solidFill>
        </p:spPr>
        <p:txBody>
          <a:bodyPr wrap="square">
            <a:spAutoFit/>
          </a:bodyPr>
          <a:lstStyle/>
          <a:p>
            <a:pPr algn="r"/>
            <a:r>
              <a:rPr lang="en-US" altLang="zh-CN" sz="1600" dirty="0"/>
              <a:t>ADV</a:t>
            </a:r>
            <a:endParaRPr lang="zh-CN" altLang="en-US" sz="1600" dirty="0"/>
          </a:p>
        </p:txBody>
      </p:sp>
    </p:spTree>
  </p:cSld>
  <p:clrMapOvr>
    <a:masterClrMapping/>
  </p:clrMapOvr>
  <p:transition advTm="16782"/>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6758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758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3.2.7 </a:t>
            </a:r>
            <a:r>
              <a:rPr lang="zh-CN" altLang="en-US" sz="2400" b="1" dirty="0">
                <a:latin typeface="黑体" panose="02010609060101010101" pitchFamily="49" charset="-122"/>
                <a:ea typeface="黑体" panose="02010609060101010101" pitchFamily="49" charset="-122"/>
              </a:rPr>
              <a:t>典型的路由协议分析</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以数据为中心的平面路由</a:t>
            </a:r>
          </a:p>
        </p:txBody>
      </p:sp>
      <p:sp>
        <p:nvSpPr>
          <p:cNvPr id="63493" name="矩形 2"/>
          <p:cNvSpPr>
            <a:spLocks noChangeArrowheads="1"/>
          </p:cNvSpPr>
          <p:nvPr/>
        </p:nvSpPr>
        <p:spPr bwMode="auto">
          <a:xfrm>
            <a:off x="107950" y="1916832"/>
            <a:ext cx="892810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en-US" altLang="zh-CN" sz="2400" dirty="0">
                <a:latin typeface="Arial" panose="020B0604020202020204" pitchFamily="34" charset="0"/>
                <a:ea typeface="宋体" panose="02010600030101010101" pitchFamily="2" charset="-122"/>
              </a:rPr>
              <a:t>SPIN</a:t>
            </a:r>
            <a:r>
              <a:rPr lang="zh-CN" altLang="en-US" sz="2400" dirty="0">
                <a:latin typeface="Arial" panose="020B0604020202020204" pitchFamily="34" charset="0"/>
                <a:ea typeface="宋体" panose="02010600030101010101" pitchFamily="2" charset="-122"/>
              </a:rPr>
              <a:t>协议</a:t>
            </a:r>
          </a:p>
          <a:p>
            <a:pPr>
              <a:spcBef>
                <a:spcPct val="0"/>
              </a:spcBef>
              <a:buFontTx/>
              <a:buNone/>
              <a:defRPr/>
            </a:pPr>
            <a:endParaRPr lang="en-US" altLang="zh-CN" sz="2400" b="1"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en-US" altLang="zh-CN" sz="2200" dirty="0">
                <a:latin typeface="Arial" panose="020B0604020202020204" pitchFamily="34" charset="0"/>
                <a:ea typeface="宋体" panose="02010600030101010101" pitchFamily="2" charset="-122"/>
              </a:rPr>
              <a:t>SPIN</a:t>
            </a:r>
            <a:r>
              <a:rPr lang="zh-CN" altLang="en-US" sz="2200" dirty="0">
                <a:latin typeface="Arial" panose="020B0604020202020204" pitchFamily="34" charset="0"/>
                <a:ea typeface="宋体" panose="02010600030101010101" pitchFamily="2" charset="-122"/>
              </a:rPr>
              <a:t>协议是最早的以数据为中心的自适应路由协议，通过协商机制来解决</a:t>
            </a:r>
            <a:r>
              <a:rPr lang="en-US" altLang="zh-CN" sz="2200" dirty="0">
                <a:latin typeface="Arial" panose="020B0604020202020204" pitchFamily="34" charset="0"/>
                <a:ea typeface="宋体" panose="02010600030101010101" pitchFamily="2" charset="-122"/>
              </a:rPr>
              <a:t>Flooding</a:t>
            </a:r>
            <a:r>
              <a:rPr lang="zh-CN" altLang="en-US" sz="2200" dirty="0">
                <a:latin typeface="Arial" panose="020B0604020202020204" pitchFamily="34" charset="0"/>
                <a:ea typeface="宋体" panose="02010600030101010101" pitchFamily="2" charset="-122"/>
              </a:rPr>
              <a:t>算法中的“内爆”和“重叠”问题，节省了能量的消耗。</a:t>
            </a:r>
          </a:p>
          <a:p>
            <a:pPr marL="1268100" lvl="4" indent="-342900">
              <a:spcBef>
                <a:spcPct val="0"/>
              </a:spcBef>
              <a:buFont typeface="Wingdings" panose="05000000000000000000" pitchFamily="2" charset="2"/>
              <a:buChar char="p"/>
              <a:defRPr/>
            </a:pPr>
            <a:r>
              <a:rPr lang="en-US" altLang="zh-CN" dirty="0">
                <a:latin typeface="Arial" panose="020B0604020202020204" pitchFamily="34" charset="0"/>
                <a:ea typeface="宋体" panose="02010600030101010101" pitchFamily="2" charset="-122"/>
              </a:rPr>
              <a:t>a</a:t>
            </a:r>
            <a:r>
              <a:rPr lang="zh-CN" altLang="en-US" dirty="0">
                <a:latin typeface="Arial" panose="020B0604020202020204" pitchFamily="34" charset="0"/>
                <a:ea typeface="宋体" panose="02010600030101010101" pitchFamily="2" charset="-122"/>
              </a:rPr>
              <a:t>、为了避免出现扩散法的信息爆炸问题和部分重叠现象，传感器节点在传输数据之前进行协商，协商制度可确保传输有用数据；</a:t>
            </a:r>
            <a:endParaRPr lang="en-US" altLang="zh-CN" dirty="0">
              <a:latin typeface="Arial" panose="020B0604020202020204" pitchFamily="34" charset="0"/>
              <a:ea typeface="宋体" panose="02010600030101010101" pitchFamily="2" charset="-122"/>
            </a:endParaRPr>
          </a:p>
          <a:p>
            <a:pPr marL="1268100" lvl="4" indent="-342900">
              <a:spcBef>
                <a:spcPct val="0"/>
              </a:spcBef>
              <a:buFont typeface="Wingdings" panose="05000000000000000000" pitchFamily="2" charset="2"/>
              <a:buChar char="p"/>
              <a:defRPr/>
            </a:pPr>
            <a:r>
              <a:rPr lang="en-US" altLang="zh-CN" dirty="0">
                <a:latin typeface="Arial" panose="020B0604020202020204" pitchFamily="34" charset="0"/>
                <a:ea typeface="宋体" panose="02010600030101010101" pitchFamily="2" charset="-122"/>
              </a:rPr>
              <a:t>b</a:t>
            </a:r>
            <a:r>
              <a:rPr lang="zh-CN" altLang="en-US" dirty="0">
                <a:latin typeface="Arial" panose="020B0604020202020204" pitchFamily="34" charset="0"/>
                <a:ea typeface="宋体" panose="02010600030101010101" pitchFamily="2" charset="-122"/>
              </a:rPr>
              <a:t>、节点间通过发送元数据（即描述传感器节点采集的数据属性的数据），而不是采集整个数据进行协商。由于元数据大小小于采集的数据，所以，传输元数据消耗的能量相对较小。为避免盲目使用资源，所有传感器节点必须监控各自能量变化情况。</a:t>
            </a:r>
            <a:endParaRPr lang="en-US" altLang="zh-CN" dirty="0">
              <a:latin typeface="Arial" panose="020B0604020202020204" pitchFamily="34" charset="0"/>
              <a:ea typeface="宋体" panose="02010600030101010101" pitchFamily="2" charset="-122"/>
            </a:endParaRPr>
          </a:p>
          <a:p>
            <a:pPr marL="1268100" lvl="4" indent="-342900">
              <a:spcBef>
                <a:spcPct val="0"/>
              </a:spcBef>
              <a:buFont typeface="Wingdings" panose="05000000000000000000" pitchFamily="2" charset="2"/>
              <a:buChar char="p"/>
              <a:defRPr/>
            </a:pPr>
            <a:r>
              <a:rPr lang="en-US" altLang="zh-CN" dirty="0">
                <a:latin typeface="Arial" panose="020B0604020202020204" pitchFamily="34" charset="0"/>
                <a:ea typeface="宋体" panose="02010600030101010101" pitchFamily="2" charset="-122"/>
              </a:rPr>
              <a:t>c</a:t>
            </a:r>
            <a:r>
              <a:rPr lang="zh-CN" altLang="en-US" dirty="0">
                <a:latin typeface="Arial" panose="020B0604020202020204" pitchFamily="34" charset="0"/>
                <a:ea typeface="宋体" panose="02010600030101010101" pitchFamily="2" charset="-122"/>
              </a:rPr>
              <a:t>、在传输或接收数据之前，每个节点都必须检查各自可用的能量情况，如果处于低能量水平，必须中断一些操作，比如充当路由器的角色，停止对其他节点的一些数据转发操作。</a:t>
            </a:r>
            <a:endParaRPr lang="en-US" altLang="zh-CN" dirty="0">
              <a:latin typeface="Arial" panose="020B0604020202020204" pitchFamily="34" charset="0"/>
              <a:ea typeface="宋体" panose="02010600030101010101" pitchFamily="2" charset="-122"/>
            </a:endParaRPr>
          </a:p>
          <a:p>
            <a:pPr marL="1268100" lvl="4" indent="-342900">
              <a:spcBef>
                <a:spcPct val="0"/>
              </a:spcBef>
              <a:buFont typeface="Wingdings" panose="05000000000000000000" pitchFamily="2" charset="2"/>
              <a:buChar char="p"/>
              <a:defRPr/>
            </a:pPr>
            <a:endParaRPr lang="zh-CN" altLang="en-US"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4D4845DE-DEAC-49EF-A877-CE2D0DF32F0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7373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373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3.2.7 </a:t>
            </a:r>
            <a:r>
              <a:rPr lang="zh-CN" altLang="en-US" sz="2400" b="1" dirty="0">
                <a:latin typeface="黑体" panose="02010609060101010101" pitchFamily="49" charset="-122"/>
                <a:ea typeface="黑体" panose="02010609060101010101" pitchFamily="49" charset="-122"/>
              </a:rPr>
              <a:t>典型的路由协议分析</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以数据为中心的平面路由</a:t>
            </a:r>
          </a:p>
        </p:txBody>
      </p:sp>
      <p:sp>
        <p:nvSpPr>
          <p:cNvPr id="73733" name="矩形 2"/>
          <p:cNvSpPr>
            <a:spLocks noChangeArrowheads="1"/>
          </p:cNvSpPr>
          <p:nvPr/>
        </p:nvSpPr>
        <p:spPr bwMode="auto">
          <a:xfrm>
            <a:off x="252413" y="1557338"/>
            <a:ext cx="8280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26682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17240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1812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6384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095625" indent="-3429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en-US" altLang="zh-CN" sz="2400" dirty="0">
                <a:latin typeface="Arial" panose="020B0604020202020204" pitchFamily="34" charset="0"/>
                <a:ea typeface="宋体" panose="02010600030101010101" pitchFamily="2" charset="-122"/>
              </a:rPr>
              <a:t>SPIN</a:t>
            </a:r>
            <a:r>
              <a:rPr lang="zh-CN" altLang="en-US" sz="2400" dirty="0">
                <a:latin typeface="Arial" panose="020B0604020202020204" pitchFamily="34" charset="0"/>
                <a:ea typeface="宋体" panose="02010600030101010101" pitchFamily="2" charset="-122"/>
              </a:rPr>
              <a:t>协议</a:t>
            </a:r>
            <a:endParaRPr lang="en-US" altLang="zh-CN" sz="2400" dirty="0">
              <a:latin typeface="Arial" panose="020B0604020202020204" pitchFamily="34" charset="0"/>
              <a:ea typeface="宋体" panose="02010600030101010101" pitchFamily="2" charset="-122"/>
            </a:endParaRPr>
          </a:p>
          <a:p>
            <a:pPr lvl="3">
              <a:spcBef>
                <a:spcPct val="0"/>
              </a:spcBef>
              <a:buFont typeface="Wingdings" panose="05000000000000000000" pitchFamily="2" charset="2"/>
              <a:buChar char="l"/>
            </a:pPr>
            <a:r>
              <a:rPr lang="en-US" altLang="zh-CN" sz="2200" dirty="0">
                <a:latin typeface="Arial" panose="020B0604020202020204" pitchFamily="34" charset="0"/>
                <a:ea typeface="宋体" panose="02010600030101010101" pitchFamily="2" charset="-122"/>
              </a:rPr>
              <a:t>SPIN</a:t>
            </a:r>
            <a:r>
              <a:rPr lang="zh-CN" altLang="en-US" sz="2200" dirty="0">
                <a:latin typeface="Arial" panose="020B0604020202020204" pitchFamily="34" charset="0"/>
                <a:ea typeface="宋体" panose="02010600030101010101" pitchFamily="2" charset="-122"/>
              </a:rPr>
              <a:t>协议簇有</a:t>
            </a:r>
            <a:r>
              <a:rPr lang="en-US" altLang="zh-CN" sz="2200" dirty="0">
                <a:latin typeface="Arial" panose="020B0604020202020204" pitchFamily="34" charset="0"/>
                <a:ea typeface="宋体" panose="02010600030101010101" pitchFamily="2" charset="-122"/>
              </a:rPr>
              <a:t>4</a:t>
            </a:r>
            <a:r>
              <a:rPr lang="zh-CN" altLang="en-US" sz="2200" dirty="0">
                <a:latin typeface="Arial" panose="020B0604020202020204" pitchFamily="34" charset="0"/>
                <a:ea typeface="宋体" panose="02010600030101010101" pitchFamily="2" charset="-122"/>
              </a:rPr>
              <a:t>中不同的形式：</a:t>
            </a:r>
          </a:p>
          <a:p>
            <a:pPr lvl="4">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1</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SPIN-PP</a:t>
            </a:r>
            <a:r>
              <a:rPr lang="zh-CN" altLang="en-US" dirty="0">
                <a:latin typeface="Arial" panose="020B0604020202020204" pitchFamily="34" charset="0"/>
                <a:ea typeface="宋体" panose="02010600030101010101" pitchFamily="2" charset="-122"/>
              </a:rPr>
              <a:t>：适合点对点信道，并假定两节点间的通信不受其他节点的干扰，分组不会丢失，功率没有任何限制。</a:t>
            </a:r>
          </a:p>
          <a:p>
            <a:pPr lvl="4">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2</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SPIN-EC:</a:t>
            </a:r>
            <a:r>
              <a:rPr lang="zh-CN" altLang="en-US" dirty="0">
                <a:latin typeface="Arial" panose="020B0604020202020204" pitchFamily="34" charset="0"/>
                <a:ea typeface="宋体" panose="02010600030101010101" pitchFamily="2" charset="-122"/>
              </a:rPr>
              <a:t>在</a:t>
            </a:r>
            <a:r>
              <a:rPr lang="en-US" altLang="zh-CN" dirty="0">
                <a:latin typeface="Arial" panose="020B0604020202020204" pitchFamily="34" charset="0"/>
                <a:ea typeface="宋体" panose="02010600030101010101" pitchFamily="2" charset="-122"/>
              </a:rPr>
              <a:t>SPIN-PP</a:t>
            </a:r>
            <a:r>
              <a:rPr lang="zh-CN" altLang="en-US" dirty="0">
                <a:latin typeface="Arial" panose="020B0604020202020204" pitchFamily="34" charset="0"/>
                <a:ea typeface="宋体" panose="02010600030101010101" pitchFamily="2" charset="-122"/>
              </a:rPr>
              <a:t>基础上增加了能量限制，只有能够顺利完成所有任务且能量不低于设定阈值的节点才可参与数据交换。</a:t>
            </a:r>
          </a:p>
          <a:p>
            <a:pPr lvl="4">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3</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SPIN-BC:</a:t>
            </a:r>
            <a:r>
              <a:rPr lang="zh-CN" altLang="en-US" dirty="0">
                <a:latin typeface="Arial" panose="020B0604020202020204" pitchFamily="34" charset="0"/>
                <a:ea typeface="宋体" panose="02010600030101010101" pitchFamily="2" charset="-122"/>
              </a:rPr>
              <a:t>适合于广播信道，使所有在有效半径内的节点可以同时完成数据交换。为了防止产生重复的</a:t>
            </a:r>
            <a:r>
              <a:rPr lang="en-US" altLang="zh-CN" dirty="0">
                <a:latin typeface="Arial" panose="020B0604020202020204" pitchFamily="34" charset="0"/>
                <a:ea typeface="宋体" panose="02010600030101010101" pitchFamily="2" charset="-122"/>
              </a:rPr>
              <a:t>REQ</a:t>
            </a:r>
            <a:r>
              <a:rPr lang="zh-CN" altLang="en-US" dirty="0">
                <a:latin typeface="Arial" panose="020B0604020202020204" pitchFamily="34" charset="0"/>
                <a:ea typeface="宋体" panose="02010600030101010101" pitchFamily="2" charset="-122"/>
              </a:rPr>
              <a:t>请求，节点在听到</a:t>
            </a:r>
            <a:r>
              <a:rPr lang="en-US" altLang="zh-CN" dirty="0">
                <a:latin typeface="Arial" panose="020B0604020202020204" pitchFamily="34" charset="0"/>
                <a:ea typeface="宋体" panose="02010600030101010101" pitchFamily="2" charset="-122"/>
              </a:rPr>
              <a:t>ADV</a:t>
            </a:r>
            <a:r>
              <a:rPr lang="zh-CN" altLang="en-US" dirty="0">
                <a:latin typeface="Arial" panose="020B0604020202020204" pitchFamily="34" charset="0"/>
                <a:ea typeface="宋体" panose="02010600030101010101" pitchFamily="2" charset="-122"/>
              </a:rPr>
              <a:t>消息以后，设定一个随机定时器来控制</a:t>
            </a:r>
            <a:r>
              <a:rPr lang="en-US" altLang="zh-CN" dirty="0">
                <a:latin typeface="Arial" panose="020B0604020202020204" pitchFamily="34" charset="0"/>
                <a:ea typeface="宋体" panose="02010600030101010101" pitchFamily="2" charset="-122"/>
              </a:rPr>
              <a:t>REQ</a:t>
            </a:r>
            <a:r>
              <a:rPr lang="zh-CN" altLang="en-US" dirty="0">
                <a:latin typeface="Arial" panose="020B0604020202020204" pitchFamily="34" charset="0"/>
                <a:ea typeface="宋体" panose="02010600030101010101" pitchFamily="2" charset="-122"/>
              </a:rPr>
              <a:t>请求的发送，其他节点听到该请求，主动放弃请求权利。</a:t>
            </a:r>
          </a:p>
          <a:p>
            <a:pPr lvl="4">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4</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SPIN-RL:</a:t>
            </a:r>
            <a:r>
              <a:rPr lang="zh-CN" altLang="en-US" dirty="0">
                <a:latin typeface="Arial" panose="020B0604020202020204" pitchFamily="34" charset="0"/>
                <a:ea typeface="宋体" panose="02010600030101010101" pitchFamily="2" charset="-122"/>
              </a:rPr>
              <a:t>是对 </a:t>
            </a:r>
            <a:r>
              <a:rPr lang="en-US" altLang="zh-CN" dirty="0">
                <a:latin typeface="Arial" panose="020B0604020202020204" pitchFamily="34" charset="0"/>
                <a:ea typeface="宋体" panose="02010600030101010101" pitchFamily="2" charset="-122"/>
              </a:rPr>
              <a:t>SPIN-BC</a:t>
            </a:r>
            <a:r>
              <a:rPr lang="zh-CN" altLang="en-US" dirty="0">
                <a:latin typeface="Arial" panose="020B0604020202020204" pitchFamily="34" charset="0"/>
                <a:ea typeface="宋体" panose="02010600030101010101" pitchFamily="2" charset="-122"/>
              </a:rPr>
              <a:t>的完善，考虑信道上存在分组丢失。记录</a:t>
            </a:r>
            <a:r>
              <a:rPr lang="en-US" altLang="zh-CN" dirty="0">
                <a:latin typeface="Arial" panose="020B0604020202020204" pitchFamily="34" charset="0"/>
                <a:ea typeface="宋体" panose="02010600030101010101" pitchFamily="2" charset="-122"/>
              </a:rPr>
              <a:t>ADV</a:t>
            </a:r>
            <a:r>
              <a:rPr lang="zh-CN" altLang="en-US" dirty="0">
                <a:latin typeface="Arial" panose="020B0604020202020204" pitchFamily="34" charset="0"/>
                <a:ea typeface="宋体" panose="02010600030101010101" pitchFamily="2" charset="-122"/>
              </a:rPr>
              <a:t>消息的相关状态，如果在确定时间间隔内接收不到请求数据，则发送重传请求，重传请求的次数有一定的限制。</a:t>
            </a:r>
          </a:p>
        </p:txBody>
      </p:sp>
      <p:sp>
        <p:nvSpPr>
          <p:cNvPr id="2" name="灯片编号占位符 11">
            <a:extLst>
              <a:ext uri="{FF2B5EF4-FFF2-40B4-BE49-F238E27FC236}">
                <a16:creationId xmlns:a16="http://schemas.microsoft.com/office/drawing/2014/main" id="{6B7503D7-4809-4391-B540-C44CBF4AACE1}"/>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7577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578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3.2.7 </a:t>
            </a:r>
            <a:r>
              <a:rPr lang="zh-CN" altLang="en-US" sz="2400" b="1" dirty="0">
                <a:latin typeface="黑体" panose="02010609060101010101" pitchFamily="49" charset="-122"/>
                <a:ea typeface="黑体" panose="02010609060101010101" pitchFamily="49" charset="-122"/>
              </a:rPr>
              <a:t>典型的路由协议分析</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以数据为中心的平面路由</a:t>
            </a:r>
          </a:p>
        </p:txBody>
      </p:sp>
      <p:sp>
        <p:nvSpPr>
          <p:cNvPr id="69637" name="矩形 2"/>
          <p:cNvSpPr>
            <a:spLocks noChangeArrowheads="1"/>
          </p:cNvSpPr>
          <p:nvPr/>
        </p:nvSpPr>
        <p:spPr bwMode="auto">
          <a:xfrm>
            <a:off x="683569" y="1844824"/>
            <a:ext cx="741682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en-US" altLang="zh-CN" sz="2400" dirty="0">
                <a:latin typeface="Arial" panose="020B0604020202020204" pitchFamily="34" charset="0"/>
                <a:ea typeface="宋体" panose="02010600030101010101" pitchFamily="2" charset="-122"/>
              </a:rPr>
              <a:t>SPIN</a:t>
            </a:r>
            <a:r>
              <a:rPr lang="zh-CN" altLang="en-US" sz="2400" dirty="0">
                <a:latin typeface="Arial" panose="020B0604020202020204" pitchFamily="34" charset="0"/>
                <a:ea typeface="宋体" panose="02010600030101010101" pitchFamily="2" charset="-122"/>
              </a:rPr>
              <a:t>协议</a:t>
            </a:r>
          </a:p>
          <a:p>
            <a:pPr>
              <a:spcBef>
                <a:spcPct val="0"/>
              </a:spcBef>
              <a:buFontTx/>
              <a:buNone/>
              <a:defRPr/>
            </a:pPr>
            <a:endParaRPr lang="en-US" altLang="zh-CN" sz="2400" b="1"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总的来说，</a:t>
            </a:r>
            <a:r>
              <a:rPr lang="en-US" altLang="zh-CN" sz="2200" dirty="0">
                <a:latin typeface="Arial" panose="020B0604020202020204" pitchFamily="34" charset="0"/>
                <a:ea typeface="宋体" panose="02010600030101010101" pitchFamily="2" charset="-122"/>
              </a:rPr>
              <a:t>SPIN</a:t>
            </a:r>
            <a:r>
              <a:rPr lang="zh-CN" altLang="en-US" sz="2200" dirty="0">
                <a:latin typeface="Arial" panose="020B0604020202020204" pitchFamily="34" charset="0"/>
                <a:ea typeface="宋体" panose="02010600030101010101" pitchFamily="2" charset="-122"/>
              </a:rPr>
              <a:t>协议简单并且不必维护邻节点的状态，能够很好地解决传统的</a:t>
            </a:r>
            <a:r>
              <a:rPr lang="en-US" altLang="zh-CN" sz="2200" dirty="0">
                <a:latin typeface="Arial" panose="020B0604020202020204" pitchFamily="34" charset="0"/>
                <a:ea typeface="宋体" panose="02010600030101010101" pitchFamily="2" charset="-122"/>
              </a:rPr>
              <a:t>Flooding</a:t>
            </a:r>
            <a:r>
              <a:rPr lang="zh-CN" altLang="en-US" sz="2200" dirty="0">
                <a:latin typeface="Arial" panose="020B0604020202020204" pitchFamily="34" charset="0"/>
                <a:ea typeface="宋体" panose="02010600030101010101" pitchFamily="2" charset="-122"/>
              </a:rPr>
              <a:t>和</a:t>
            </a:r>
            <a:r>
              <a:rPr lang="en-US" altLang="zh-CN" sz="2200" dirty="0">
                <a:latin typeface="Arial" panose="020B0604020202020204" pitchFamily="34" charset="0"/>
                <a:ea typeface="宋体" panose="02010600030101010101" pitchFamily="2" charset="-122"/>
              </a:rPr>
              <a:t>Gossiping</a:t>
            </a:r>
            <a:r>
              <a:rPr lang="zh-CN" altLang="en-US" sz="2200" dirty="0">
                <a:latin typeface="Arial" panose="020B0604020202020204" pitchFamily="34" charset="0"/>
                <a:ea typeface="宋体" panose="02010600030101010101" pitchFamily="2" charset="-122"/>
              </a:rPr>
              <a:t>所带来的信息爆炸、信息重复和资源浪费等问题。</a:t>
            </a:r>
            <a:endParaRPr lang="en-US" altLang="zh-CN" sz="2200"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此外，由于协议中每个节点只需知道其单跳邻节点的信息，拓扑变化呈现出本地化特征。</a:t>
            </a:r>
          </a:p>
        </p:txBody>
      </p:sp>
      <p:sp>
        <p:nvSpPr>
          <p:cNvPr id="2" name="灯片编号占位符 11">
            <a:extLst>
              <a:ext uri="{FF2B5EF4-FFF2-40B4-BE49-F238E27FC236}">
                <a16:creationId xmlns:a16="http://schemas.microsoft.com/office/drawing/2014/main" id="{11A057A7-CC88-44C7-BEC1-0EE1BF024386}"/>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3.2.7 </a:t>
            </a:r>
            <a:r>
              <a:rPr lang="zh-CN" altLang="en-US" sz="2400" b="1" dirty="0">
                <a:latin typeface="黑体" panose="02010609060101010101" pitchFamily="49" charset="-122"/>
                <a:ea typeface="黑体" panose="02010609060101010101" pitchFamily="49" charset="-122"/>
              </a:rPr>
              <a:t>典型的路由协议分析</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以数据为中心的平面路由</a:t>
            </a:r>
          </a:p>
        </p:txBody>
      </p:sp>
      <p:sp>
        <p:nvSpPr>
          <p:cNvPr id="71685" name="矩形 2"/>
          <p:cNvSpPr>
            <a:spLocks noChangeArrowheads="1"/>
          </p:cNvSpPr>
          <p:nvPr/>
        </p:nvSpPr>
        <p:spPr bwMode="auto">
          <a:xfrm>
            <a:off x="252413" y="1557338"/>
            <a:ext cx="8639175" cy="39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en-US" altLang="zh-CN" sz="2400" dirty="0">
                <a:latin typeface="Arial" panose="020B0604020202020204" pitchFamily="34" charset="0"/>
                <a:ea typeface="宋体" panose="02010600030101010101" pitchFamily="2" charset="-122"/>
              </a:rPr>
              <a:t>SPIN</a:t>
            </a:r>
            <a:r>
              <a:rPr lang="zh-CN" altLang="en-US" sz="2400" dirty="0">
                <a:latin typeface="Arial" panose="020B0604020202020204" pitchFamily="34" charset="0"/>
                <a:ea typeface="宋体" panose="02010600030101010101" pitchFamily="2" charset="-122"/>
              </a:rPr>
              <a:t>协议</a:t>
            </a:r>
          </a:p>
          <a:p>
            <a:pPr>
              <a:spcBef>
                <a:spcPct val="0"/>
              </a:spcBef>
              <a:buFontTx/>
              <a:buNone/>
              <a:defRPr/>
            </a:pPr>
            <a:endParaRPr lang="en-US" altLang="zh-CN" sz="2400" b="1"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en-US" altLang="zh-CN" sz="2200" dirty="0">
                <a:latin typeface="Arial" panose="020B0604020202020204" pitchFamily="34" charset="0"/>
                <a:ea typeface="宋体" panose="02010600030101010101" pitchFamily="2" charset="-122"/>
              </a:rPr>
              <a:t>SPIN</a:t>
            </a:r>
            <a:r>
              <a:rPr lang="zh-CN" altLang="en-US" sz="2200" dirty="0">
                <a:latin typeface="Arial" panose="020B0604020202020204" pitchFamily="34" charset="0"/>
                <a:ea typeface="宋体" panose="02010600030101010101" pitchFamily="2" charset="-122"/>
              </a:rPr>
              <a:t>协议的优点：</a:t>
            </a:r>
            <a:endParaRPr lang="en-US" altLang="zh-CN" sz="2200" dirty="0">
              <a:latin typeface="Arial" panose="020B0604020202020204" pitchFamily="34" charset="0"/>
              <a:ea typeface="宋体" panose="02010600030101010101" pitchFamily="2" charset="-122"/>
            </a:endParaRPr>
          </a:p>
          <a:p>
            <a:pPr marL="1268100" lvl="4" indent="-342900">
              <a:spcBef>
                <a:spcPct val="0"/>
              </a:spcBef>
              <a:buFont typeface="Wingdings" panose="05000000000000000000" pitchFamily="2" charset="2"/>
              <a:buChar char="p"/>
              <a:defRPr/>
            </a:pPr>
            <a:r>
              <a:rPr lang="en-US" altLang="zh-CN" dirty="0">
                <a:latin typeface="Arial" panose="020B0604020202020204" pitchFamily="34" charset="0"/>
                <a:ea typeface="宋体" panose="02010600030101010101" pitchFamily="2" charset="-122"/>
              </a:rPr>
              <a:t>1</a:t>
            </a:r>
            <a:r>
              <a:rPr lang="zh-CN" altLang="en-US" dirty="0">
                <a:latin typeface="Arial" panose="020B0604020202020204" pitchFamily="34" charset="0"/>
                <a:ea typeface="宋体" panose="02010600030101010101" pitchFamily="2" charset="-122"/>
              </a:rPr>
              <a:t>、小</a:t>
            </a:r>
            <a:r>
              <a:rPr lang="en-US" altLang="zh-CN" dirty="0">
                <a:latin typeface="Arial" panose="020B0604020202020204" pitchFamily="34" charset="0"/>
                <a:ea typeface="宋体" panose="02010600030101010101" pitchFamily="2" charset="-122"/>
              </a:rPr>
              <a:t>ADV</a:t>
            </a:r>
            <a:r>
              <a:rPr lang="zh-CN" altLang="en-US" dirty="0">
                <a:latin typeface="Arial" panose="020B0604020202020204" pitchFamily="34" charset="0"/>
                <a:ea typeface="宋体" panose="02010600030101010101" pitchFamily="2" charset="-122"/>
              </a:rPr>
              <a:t>消息减轻了内爆问题</a:t>
            </a:r>
          </a:p>
          <a:p>
            <a:pPr marL="1268100" lvl="4" indent="-342900">
              <a:spcBef>
                <a:spcPct val="0"/>
              </a:spcBef>
              <a:buFont typeface="Wingdings" panose="05000000000000000000" pitchFamily="2" charset="2"/>
              <a:buChar char="p"/>
              <a:defRPr/>
            </a:pPr>
            <a:r>
              <a:rPr lang="en-US" altLang="zh-CN" dirty="0">
                <a:latin typeface="Arial" panose="020B0604020202020204" pitchFamily="34" charset="0"/>
                <a:ea typeface="宋体" panose="02010600030101010101" pitchFamily="2" charset="-122"/>
              </a:rPr>
              <a:t>2</a:t>
            </a:r>
            <a:r>
              <a:rPr lang="zh-CN" altLang="en-US" dirty="0">
                <a:latin typeface="Arial" panose="020B0604020202020204" pitchFamily="34" charset="0"/>
                <a:ea typeface="宋体" panose="02010600030101010101" pitchFamily="2" charset="-122"/>
              </a:rPr>
              <a:t>、通过数据命名解决了交叠问题</a:t>
            </a:r>
          </a:p>
          <a:p>
            <a:pPr marL="1268100" lvl="4" indent="-342900">
              <a:spcBef>
                <a:spcPct val="0"/>
              </a:spcBef>
              <a:buFont typeface="Wingdings" panose="05000000000000000000" pitchFamily="2" charset="2"/>
              <a:buChar char="p"/>
              <a:defRPr/>
            </a:pPr>
            <a:r>
              <a:rPr lang="en-US" altLang="zh-CN" dirty="0">
                <a:latin typeface="Arial" panose="020B0604020202020204" pitchFamily="34" charset="0"/>
                <a:ea typeface="宋体" panose="02010600030101010101" pitchFamily="2" charset="-122"/>
              </a:rPr>
              <a:t>3</a:t>
            </a:r>
            <a:r>
              <a:rPr lang="zh-CN" altLang="en-US" dirty="0">
                <a:latin typeface="Arial" panose="020B0604020202020204" pitchFamily="34" charset="0"/>
                <a:ea typeface="宋体" panose="02010600030101010101" pitchFamily="2" charset="-122"/>
              </a:rPr>
              <a:t>、节点根据自身资源和应用信息决定是否进行</a:t>
            </a:r>
            <a:r>
              <a:rPr lang="en-US" altLang="zh-CN" dirty="0">
                <a:latin typeface="Arial" panose="020B0604020202020204" pitchFamily="34" charset="0"/>
                <a:ea typeface="宋体" panose="02010600030101010101" pitchFamily="2" charset="-122"/>
              </a:rPr>
              <a:t>ADV</a:t>
            </a:r>
            <a:r>
              <a:rPr lang="zh-CN" altLang="en-US" dirty="0">
                <a:latin typeface="Arial" panose="020B0604020202020204" pitchFamily="34" charset="0"/>
                <a:ea typeface="宋体" panose="02010600030101010101" pitchFamily="2" charset="-122"/>
              </a:rPr>
              <a:t>通告，避免了资源利用盲目问题，有效地节约了能量。</a:t>
            </a:r>
            <a:endParaRPr lang="en-US" altLang="zh-CN" dirty="0">
              <a:latin typeface="Arial" panose="020B0604020202020204" pitchFamily="34" charset="0"/>
              <a:ea typeface="宋体" panose="02010600030101010101" pitchFamily="2" charset="-122"/>
            </a:endParaRPr>
          </a:p>
          <a:p>
            <a:pPr>
              <a:spcBef>
                <a:spcPct val="0"/>
              </a:spcBef>
              <a:buFontTx/>
              <a:buNone/>
              <a:defRPr/>
            </a:pPr>
            <a:endParaRPr lang="zh-CN" altLang="en-US" sz="2000"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en-US" altLang="zh-CN" sz="2200" dirty="0">
                <a:latin typeface="Arial" panose="020B0604020202020204" pitchFamily="34" charset="0"/>
                <a:ea typeface="宋体" panose="02010600030101010101" pitchFamily="2" charset="-122"/>
              </a:rPr>
              <a:t>SPIN</a:t>
            </a:r>
            <a:r>
              <a:rPr lang="zh-CN" altLang="en-US" sz="2200" dirty="0">
                <a:latin typeface="Arial" panose="020B0604020202020204" pitchFamily="34" charset="0"/>
                <a:ea typeface="宋体" panose="02010600030101010101" pitchFamily="2" charset="-122"/>
              </a:rPr>
              <a:t>协议的缺点是：</a:t>
            </a:r>
          </a:p>
          <a:p>
            <a:pPr marL="1268100"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当产生或收到数据的节点的所有邻节点都不需要数据时，将导致数据不能继续转发，以致对该数据感兴趣的较远节点无法得到数据。这使得</a:t>
            </a:r>
            <a:r>
              <a:rPr lang="en-US" altLang="zh-CN" dirty="0">
                <a:latin typeface="Arial" panose="020B0604020202020204" pitchFamily="34" charset="0"/>
                <a:ea typeface="宋体" panose="02010600030101010101" pitchFamily="2" charset="-122"/>
              </a:rPr>
              <a:t>SPIN</a:t>
            </a:r>
            <a:r>
              <a:rPr lang="zh-CN" altLang="en-US" dirty="0">
                <a:latin typeface="Arial" panose="020B0604020202020204" pitchFamily="34" charset="0"/>
                <a:ea typeface="宋体" panose="02010600030101010101" pitchFamily="2" charset="-122"/>
              </a:rPr>
              <a:t>协议无法保证数据的可靠传递。</a:t>
            </a:r>
          </a:p>
        </p:txBody>
      </p:sp>
      <p:sp>
        <p:nvSpPr>
          <p:cNvPr id="2" name="灯片编号占位符 11">
            <a:extLst>
              <a:ext uri="{FF2B5EF4-FFF2-40B4-BE49-F238E27FC236}">
                <a16:creationId xmlns:a16="http://schemas.microsoft.com/office/drawing/2014/main" id="{7965392A-FC59-431A-88B6-BCA9E3EB71C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3.2.8 </a:t>
            </a:r>
            <a:r>
              <a:rPr lang="zh-CN" altLang="en-US" sz="2400" b="1" dirty="0">
                <a:latin typeface="黑体" panose="02010609060101010101" pitchFamily="49" charset="-122"/>
                <a:ea typeface="黑体" panose="02010609060101010101" pitchFamily="49" charset="-122"/>
              </a:rPr>
              <a:t>路由面临的安全威胁</a:t>
            </a:r>
          </a:p>
        </p:txBody>
      </p:sp>
      <p:sp>
        <p:nvSpPr>
          <p:cNvPr id="71685" name="矩形 2"/>
          <p:cNvSpPr>
            <a:spLocks noChangeArrowheads="1"/>
          </p:cNvSpPr>
          <p:nvPr/>
        </p:nvSpPr>
        <p:spPr bwMode="auto">
          <a:xfrm>
            <a:off x="888764" y="2708920"/>
            <a:ext cx="727280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Arial" panose="020B0604020202020204" pitchFamily="34" charset="0"/>
                <a:ea typeface="宋体" panose="02010600030101010101" pitchFamily="2" charset="-122"/>
              </a:rPr>
              <a:t>在无线传感器网络中</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大量的传感器节点密集地分布在一个区域里</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消息可能需要经过若干节点才能到达目的地</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但由于传感器网络的动态性</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没有固定基础结构</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每一个节点都是潜在的路由节点</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更易受到攻击</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主要攻击有以下几种：</a:t>
            </a:r>
            <a:endParaRPr lang="zh-CN" altLang="en-US"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3C2DDFE9-AFFE-45C0-9288-0C6721BAE11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57</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718591821"/>
      </p:ext>
    </p:extLst>
  </p:cSld>
  <p:clrMapOvr>
    <a:masterClrMapping/>
  </p:clrMapOvr>
  <p:transition advTm="16782"/>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3.2.8 </a:t>
            </a:r>
            <a:r>
              <a:rPr lang="zh-CN" altLang="en-US" sz="2400" b="1" dirty="0">
                <a:latin typeface="黑体" panose="02010609060101010101" pitchFamily="49" charset="-122"/>
                <a:ea typeface="黑体" panose="02010609060101010101" pitchFamily="49" charset="-122"/>
              </a:rPr>
              <a:t>路由面临的安全威胁</a:t>
            </a:r>
          </a:p>
        </p:txBody>
      </p:sp>
      <p:sp>
        <p:nvSpPr>
          <p:cNvPr id="71685" name="矩形 2"/>
          <p:cNvSpPr>
            <a:spLocks noChangeArrowheads="1"/>
          </p:cNvSpPr>
          <p:nvPr/>
        </p:nvSpPr>
        <p:spPr bwMode="auto">
          <a:xfrm>
            <a:off x="107950" y="1916832"/>
            <a:ext cx="8604448"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1006475" lvl="3" indent="-342900">
              <a:spcBef>
                <a:spcPct val="0"/>
              </a:spcBef>
              <a:buFont typeface="Wingdings" panose="05000000000000000000" pitchFamily="2" charset="2"/>
              <a:buChar char="l"/>
              <a:defRPr/>
            </a:pPr>
            <a:r>
              <a:rPr lang="zh-CN" altLang="en-US" sz="2200" b="1" dirty="0">
                <a:latin typeface="Arial" panose="020B0604020202020204" pitchFamily="34" charset="0"/>
                <a:ea typeface="宋体" panose="02010600030101010101" pitchFamily="2" charset="-122"/>
              </a:rPr>
              <a:t>虚假路由信息。</a:t>
            </a:r>
            <a:r>
              <a:rPr lang="zh-CN" altLang="en-US" sz="2200" dirty="0">
                <a:latin typeface="Arial" panose="020B0604020202020204" pitchFamily="34" charset="0"/>
                <a:ea typeface="宋体" panose="02010600030101010101" pitchFamily="2" charset="-122"/>
              </a:rPr>
              <a:t>通过欺骗、篡改和重发路由信息</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攻击者可以创建路由环</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吸引或者拒绝网络信息流通量</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延长或者缩短路由路经</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形成虚假错误消息</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以分割网络</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增加端到端的时延。</a:t>
            </a:r>
          </a:p>
          <a:p>
            <a:pPr marL="1006475" lvl="3" indent="-342900">
              <a:spcBef>
                <a:spcPct val="0"/>
              </a:spcBef>
              <a:buFont typeface="Wingdings" panose="05000000000000000000" pitchFamily="2" charset="2"/>
              <a:buChar char="l"/>
              <a:defRPr/>
            </a:pPr>
            <a:r>
              <a:rPr lang="zh-CN" altLang="en-US" sz="2200" b="1" dirty="0">
                <a:latin typeface="Arial" panose="020B0604020202020204" pitchFamily="34" charset="0"/>
                <a:ea typeface="宋体" panose="02010600030101010101" pitchFamily="2" charset="-122"/>
              </a:rPr>
              <a:t>选择性地转发。</a:t>
            </a:r>
            <a:r>
              <a:rPr lang="zh-CN" altLang="en-US" sz="2200" dirty="0">
                <a:latin typeface="Arial" panose="020B0604020202020204" pitchFamily="34" charset="0"/>
                <a:ea typeface="宋体" panose="02010600030101010101" pitchFamily="2" charset="-122"/>
              </a:rPr>
              <a:t>节点收到数据包后</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有选择地转发或者根本不转发收到的数据包</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导致数据包不能达到目的地。</a:t>
            </a:r>
            <a:endParaRPr lang="en-US" altLang="zh-CN" sz="22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B91FC071-D8BA-49A3-8A9E-B0A0B930DE26}"/>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58</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75651491"/>
      </p:ext>
    </p:extLst>
  </p:cSld>
  <p:clrMapOvr>
    <a:masterClrMapping/>
  </p:clrMapOvr>
  <p:transition advTm="16782"/>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3.2.8 </a:t>
            </a:r>
            <a:r>
              <a:rPr lang="zh-CN" altLang="en-US" sz="2400" b="1" dirty="0">
                <a:latin typeface="黑体" panose="02010609060101010101" pitchFamily="49" charset="-122"/>
                <a:ea typeface="黑体" panose="02010609060101010101" pitchFamily="49" charset="-122"/>
              </a:rPr>
              <a:t>路由面临的安全威胁</a:t>
            </a:r>
          </a:p>
        </p:txBody>
      </p:sp>
      <p:sp>
        <p:nvSpPr>
          <p:cNvPr id="71685" name="矩形 2"/>
          <p:cNvSpPr>
            <a:spLocks noChangeArrowheads="1"/>
          </p:cNvSpPr>
          <p:nvPr/>
        </p:nvSpPr>
        <p:spPr bwMode="auto">
          <a:xfrm>
            <a:off x="115223" y="1753896"/>
            <a:ext cx="8489225"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1006475" lvl="3" indent="-342900">
              <a:spcBef>
                <a:spcPct val="0"/>
              </a:spcBef>
              <a:buFont typeface="Wingdings" panose="05000000000000000000" pitchFamily="2" charset="2"/>
              <a:buChar char="l"/>
              <a:defRPr/>
            </a:pPr>
            <a:r>
              <a:rPr lang="en-US" altLang="zh-CN" sz="2200" b="1" dirty="0">
                <a:latin typeface="Arial" panose="020B0604020202020204" pitchFamily="34" charset="0"/>
                <a:ea typeface="宋体" panose="02010600030101010101" pitchFamily="2" charset="-122"/>
              </a:rPr>
              <a:t>Sinkhole </a:t>
            </a:r>
            <a:r>
              <a:rPr lang="zh-CN" altLang="en-US" sz="2200" b="1" dirty="0">
                <a:latin typeface="Arial" panose="020B0604020202020204" pitchFamily="34" charset="0"/>
                <a:ea typeface="宋体" panose="02010600030101010101" pitchFamily="2" charset="-122"/>
              </a:rPr>
              <a:t>（黑洞）攻击。</a:t>
            </a:r>
            <a:r>
              <a:rPr lang="zh-CN" altLang="en-US" sz="2200" dirty="0">
                <a:latin typeface="Arial" panose="020B0604020202020204" pitchFamily="34" charset="0"/>
                <a:ea typeface="宋体" panose="02010600030101010101" pitchFamily="2" charset="-122"/>
              </a:rPr>
              <a:t>攻击者的目标是通过一个入侵的节点，使它看起来对周围基于一定路由算法的节点更具有吸引力，从而</a:t>
            </a:r>
            <a:r>
              <a:rPr lang="zh-CN" altLang="en-US" sz="2200" dirty="0">
                <a:solidFill>
                  <a:srgbClr val="FF0000"/>
                </a:solidFill>
                <a:latin typeface="Arial" panose="020B0604020202020204" pitchFamily="34" charset="0"/>
                <a:ea typeface="宋体" panose="02010600030101010101" pitchFamily="2" charset="-122"/>
              </a:rPr>
              <a:t>吸引从一个区域来的几乎所有的数据流</a:t>
            </a:r>
            <a:r>
              <a:rPr lang="zh-CN" altLang="en-US" sz="2200" dirty="0">
                <a:latin typeface="Arial" panose="020B0604020202020204" pitchFamily="34" charset="0"/>
                <a:ea typeface="宋体" panose="02010600030101010101" pitchFamily="2" charset="-122"/>
              </a:rPr>
              <a:t>。通过正式存在的或者是虚假的通往已被入侵节点的高性能路由</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攻击者周围的每个节点就很可能会把转发目的地的数据包交给攻击者传输</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并且向各自相邻的节点传播这个颇具吸引力的路由消息</a:t>
            </a:r>
            <a:r>
              <a:rPr lang="en-US" altLang="zh-CN" dirty="0">
                <a:latin typeface="Arial" panose="020B0604020202020204" pitchFamily="34" charset="0"/>
                <a:ea typeface="宋体" panose="02010600030101010101" pitchFamily="2" charset="-122"/>
              </a:rPr>
              <a:t>[1]</a:t>
            </a:r>
            <a:r>
              <a:rPr lang="zh-CN" altLang="en-US" sz="2200" dirty="0">
                <a:latin typeface="Arial" panose="020B0604020202020204" pitchFamily="34" charset="0"/>
                <a:ea typeface="宋体" panose="02010600030101010101" pitchFamily="2" charset="-122"/>
              </a:rPr>
              <a:t>。</a:t>
            </a:r>
            <a:endParaRPr lang="en-US" altLang="zh-CN" sz="2200"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en-US" altLang="zh-CN" sz="2200" b="1" dirty="0">
                <a:latin typeface="Arial" panose="020B0604020202020204" pitchFamily="34" charset="0"/>
                <a:ea typeface="宋体" panose="02010600030101010101" pitchFamily="2" charset="-122"/>
              </a:rPr>
              <a:t>Sybil</a:t>
            </a:r>
            <a:r>
              <a:rPr lang="zh-CN" altLang="en-US" sz="2200" b="1" dirty="0">
                <a:latin typeface="Arial" panose="020B0604020202020204" pitchFamily="34" charset="0"/>
                <a:ea typeface="宋体" panose="02010600030101010101" pitchFamily="2" charset="-122"/>
              </a:rPr>
              <a:t>（女巫）</a:t>
            </a:r>
            <a:r>
              <a:rPr lang="en-US" altLang="zh-CN" sz="2200" b="1" dirty="0">
                <a:latin typeface="Arial" panose="020B0604020202020204" pitchFamily="34" charset="0"/>
                <a:ea typeface="宋体" panose="02010600030101010101" pitchFamily="2" charset="-122"/>
              </a:rPr>
              <a:t> </a:t>
            </a:r>
            <a:r>
              <a:rPr lang="zh-CN" altLang="en-US" sz="2200" b="1" dirty="0">
                <a:latin typeface="Arial" panose="020B0604020202020204" pitchFamily="34" charset="0"/>
                <a:ea typeface="宋体" panose="02010600030101010101" pitchFamily="2" charset="-122"/>
              </a:rPr>
              <a:t>攻击</a:t>
            </a:r>
            <a:r>
              <a:rPr lang="zh-CN" altLang="en-US" sz="2200" dirty="0">
                <a:latin typeface="Arial" panose="020B0604020202020204" pitchFamily="34" charset="0"/>
                <a:ea typeface="宋体" panose="02010600030101010101" pitchFamily="2" charset="-122"/>
              </a:rPr>
              <a:t>。在</a:t>
            </a:r>
            <a:r>
              <a:rPr lang="en-US" altLang="zh-CN" sz="2200" dirty="0">
                <a:latin typeface="Arial" panose="020B0604020202020204" pitchFamily="34" charset="0"/>
                <a:ea typeface="宋体" panose="02010600030101010101" pitchFamily="2" charset="-122"/>
              </a:rPr>
              <a:t>Sybil </a:t>
            </a:r>
            <a:r>
              <a:rPr lang="zh-CN" altLang="en-US" sz="2200" dirty="0">
                <a:latin typeface="Arial" panose="020B0604020202020204" pitchFamily="34" charset="0"/>
                <a:ea typeface="宋体" panose="02010600030101010101" pitchFamily="2" charset="-122"/>
              </a:rPr>
              <a:t>攻击中</a:t>
            </a:r>
            <a:r>
              <a:rPr lang="en-US" altLang="zh-CN" sz="2200" dirty="0">
                <a:latin typeface="Arial" panose="020B0604020202020204" pitchFamily="34" charset="0"/>
                <a:ea typeface="宋体" panose="02010600030101010101" pitchFamily="2" charset="-122"/>
              </a:rPr>
              <a:t> ,</a:t>
            </a:r>
            <a:r>
              <a:rPr lang="zh-CN" altLang="en-US" sz="2200" dirty="0">
                <a:latin typeface="Arial" panose="020B0604020202020204" pitchFamily="34" charset="0"/>
                <a:ea typeface="宋体" panose="02010600030101010101" pitchFamily="2" charset="-122"/>
              </a:rPr>
              <a:t>一个节点在网络中的其它节点面前具有多个不同的身份。</a:t>
            </a:r>
            <a:r>
              <a:rPr lang="en-US" altLang="zh-CN" sz="2200" dirty="0">
                <a:latin typeface="Arial" panose="020B0604020202020204" pitchFamily="34" charset="0"/>
                <a:ea typeface="宋体" panose="02010600030101010101" pitchFamily="2" charset="-122"/>
              </a:rPr>
              <a:t>Sybil </a:t>
            </a:r>
            <a:r>
              <a:rPr lang="zh-CN" altLang="en-US" sz="2200" dirty="0">
                <a:latin typeface="Arial" panose="020B0604020202020204" pitchFamily="34" charset="0"/>
                <a:ea typeface="宋体" panose="02010600030101010101" pitchFamily="2" charset="-122"/>
              </a:rPr>
              <a:t>攻击能够明显地降低路由方案对于诸如分布式存储、分散和多路径路由</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拓扑结构保持的容错能力</a:t>
            </a:r>
            <a:r>
              <a:rPr lang="en-US" altLang="zh-CN" sz="2200" dirty="0">
                <a:latin typeface="Arial" panose="020B0604020202020204" pitchFamily="34" charset="0"/>
                <a:ea typeface="宋体" panose="02010600030101010101" pitchFamily="2" charset="-122"/>
              </a:rPr>
              <a:t>[2]</a:t>
            </a:r>
            <a:r>
              <a:rPr lang="zh-CN" altLang="en-US" sz="2200" dirty="0">
                <a:latin typeface="Arial" panose="020B0604020202020204" pitchFamily="34" charset="0"/>
                <a:ea typeface="宋体" panose="02010600030101010101" pitchFamily="2" charset="-122"/>
              </a:rPr>
              <a:t>。</a:t>
            </a:r>
          </a:p>
        </p:txBody>
      </p:sp>
      <p:sp>
        <p:nvSpPr>
          <p:cNvPr id="2" name="灯片编号占位符 11">
            <a:extLst>
              <a:ext uri="{FF2B5EF4-FFF2-40B4-BE49-F238E27FC236}">
                <a16:creationId xmlns:a16="http://schemas.microsoft.com/office/drawing/2014/main" id="{92D9076D-E23F-4FFB-9359-1AAFE921F2E5}"/>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59</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89377629"/>
      </p:ext>
    </p:extLst>
  </p:cSld>
  <p:clrMapOvr>
    <a:masterClrMapping/>
  </p:clrMapOvr>
  <p:transition advTm="16782"/>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3.1.2 </a:t>
            </a:r>
            <a:r>
              <a:rPr lang="zh-CN" altLang="en-US" sz="2400" b="1" dirty="0">
                <a:latin typeface="黑体" panose="02010609060101010101" pitchFamily="49" charset="-122"/>
                <a:ea typeface="黑体" panose="02010609060101010101" pitchFamily="49" charset="-122"/>
              </a:rPr>
              <a:t>传感器节点的组成</a:t>
            </a:r>
          </a:p>
        </p:txBody>
      </p:sp>
      <p:sp>
        <p:nvSpPr>
          <p:cNvPr id="6" name="矩形 3"/>
          <p:cNvSpPr>
            <a:spLocks noChangeArrowheads="1"/>
          </p:cNvSpPr>
          <p:nvPr/>
        </p:nvSpPr>
        <p:spPr bwMode="auto">
          <a:xfrm>
            <a:off x="611560" y="2348880"/>
            <a:ext cx="828092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574675"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006475"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nSpc>
                <a:spcPct val="150000"/>
              </a:lnSpc>
              <a:buFont typeface="Wingdings" panose="05000000000000000000" pitchFamily="2" charset="2"/>
              <a:buChar char="u"/>
              <a:defRPr/>
            </a:pPr>
            <a:r>
              <a:rPr lang="zh-CN" altLang="en-US" sz="2400" b="1" dirty="0">
                <a:latin typeface="黑体" panose="02010609060101010101" pitchFamily="49" charset="-122"/>
                <a:ea typeface="黑体" panose="02010609060101010101" pitchFamily="49" charset="-122"/>
              </a:rPr>
              <a:t>传感器节点（</a:t>
            </a:r>
            <a:r>
              <a:rPr lang="en-US" altLang="zh-CN" sz="2400" dirty="0"/>
              <a:t>WSN</a:t>
            </a:r>
            <a:r>
              <a:rPr lang="zh-CN" altLang="en-US" sz="2400" dirty="0"/>
              <a:t>节点）是一个微型化的嵌入式系统，它构成无线传感网的基础层支持平台。</a:t>
            </a:r>
            <a:endParaRPr lang="en-US" altLang="zh-CN" sz="2400" dirty="0"/>
          </a:p>
          <a:p>
            <a:pPr lvl="1">
              <a:lnSpc>
                <a:spcPct val="150000"/>
              </a:lnSpc>
              <a:buFont typeface="Wingdings" panose="05000000000000000000" pitchFamily="2" charset="2"/>
              <a:buChar char="u"/>
              <a:defRPr/>
            </a:pPr>
            <a:r>
              <a:rPr lang="zh-CN" altLang="en-US" sz="2400" dirty="0"/>
              <a:t>节点通过自组织方式，感知、收集、处理区域信息，并通过</a:t>
            </a:r>
            <a:r>
              <a:rPr lang="zh-CN" altLang="en-US" sz="2400" dirty="0">
                <a:solidFill>
                  <a:srgbClr val="0070C0"/>
                </a:solidFill>
              </a:rPr>
              <a:t>多跳方式</a:t>
            </a:r>
            <a:r>
              <a:rPr lang="zh-CN" altLang="en-US" sz="2400" dirty="0"/>
              <a:t>将整个区域信息</a:t>
            </a:r>
            <a:r>
              <a:rPr lang="zh-CN" altLang="en-US" sz="2400" dirty="0">
                <a:solidFill>
                  <a:srgbClr val="0070C0"/>
                </a:solidFill>
              </a:rPr>
              <a:t>传送给基站或汇聚节点</a:t>
            </a:r>
            <a:r>
              <a:rPr lang="zh-CN" altLang="en-US" sz="2400" dirty="0"/>
              <a:t>。</a:t>
            </a:r>
            <a:endParaRPr lang="en-US" altLang="zh-CN" sz="2400" dirty="0"/>
          </a:p>
          <a:p>
            <a:pPr lvl="1">
              <a:lnSpc>
                <a:spcPct val="150000"/>
              </a:lnSpc>
              <a:buFont typeface="Wingdings" panose="05000000000000000000" pitchFamily="2" charset="2"/>
              <a:buChar char="u"/>
              <a:defRPr/>
            </a:pPr>
            <a:r>
              <a:rPr lang="zh-CN" altLang="en-US" sz="2400" dirty="0"/>
              <a:t>由</a:t>
            </a:r>
            <a:r>
              <a:rPr lang="zh-CN" altLang="en-US" sz="2400" b="1" dirty="0">
                <a:solidFill>
                  <a:srgbClr val="FF0000"/>
                </a:solidFill>
              </a:rPr>
              <a:t>感知模块、处理模块、通信模块、能源供给模块</a:t>
            </a:r>
            <a:r>
              <a:rPr lang="zh-CN" altLang="en-US" sz="2400" dirty="0"/>
              <a:t>四部分组成。 </a:t>
            </a:r>
          </a:p>
        </p:txBody>
      </p:sp>
      <p:sp>
        <p:nvSpPr>
          <p:cNvPr id="2" name="灯片编号占位符 11">
            <a:extLst>
              <a:ext uri="{FF2B5EF4-FFF2-40B4-BE49-F238E27FC236}">
                <a16:creationId xmlns:a16="http://schemas.microsoft.com/office/drawing/2014/main" id="{46F1F86D-3BA1-431A-A1FD-ECA0B5667C21}"/>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756259216"/>
      </p:ext>
    </p:extLst>
  </p:cSld>
  <p:clrMapOvr>
    <a:masterClrMapping/>
  </p:clrMapOvr>
  <p:transition advTm="16782"/>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3.2.8 </a:t>
            </a:r>
            <a:r>
              <a:rPr lang="zh-CN" altLang="en-US" sz="2400" b="1" dirty="0">
                <a:latin typeface="黑体" panose="02010609060101010101" pitchFamily="49" charset="-122"/>
                <a:ea typeface="黑体" panose="02010609060101010101" pitchFamily="49" charset="-122"/>
              </a:rPr>
              <a:t>路由面临的安全威胁</a:t>
            </a:r>
          </a:p>
        </p:txBody>
      </p:sp>
      <p:sp>
        <p:nvSpPr>
          <p:cNvPr id="71685" name="矩形 2"/>
          <p:cNvSpPr>
            <a:spLocks noChangeArrowheads="1"/>
          </p:cNvSpPr>
          <p:nvPr/>
        </p:nvSpPr>
        <p:spPr bwMode="auto">
          <a:xfrm>
            <a:off x="115223" y="1753896"/>
            <a:ext cx="8489225"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1006475" lvl="3" indent="-342900">
              <a:spcBef>
                <a:spcPct val="0"/>
              </a:spcBef>
              <a:buFont typeface="Wingdings" panose="05000000000000000000" pitchFamily="2" charset="2"/>
              <a:buChar char="l"/>
              <a:defRPr/>
            </a:pPr>
            <a:r>
              <a:rPr lang="en-US" altLang="zh-CN" sz="2200" b="1" dirty="0">
                <a:latin typeface="Arial" panose="020B0604020202020204" pitchFamily="34" charset="0"/>
                <a:ea typeface="宋体" panose="02010600030101010101" pitchFamily="2" charset="-122"/>
              </a:rPr>
              <a:t>Wormholes</a:t>
            </a:r>
            <a:r>
              <a:rPr lang="zh-CN" altLang="en-US" sz="2200" b="1" dirty="0">
                <a:latin typeface="Arial" panose="020B0604020202020204" pitchFamily="34" charset="0"/>
                <a:ea typeface="宋体" panose="02010600030101010101" pitchFamily="2" charset="-122"/>
              </a:rPr>
              <a:t>（虫洞）</a:t>
            </a:r>
            <a:r>
              <a:rPr lang="en-US" altLang="zh-CN" sz="2200" b="1" dirty="0">
                <a:latin typeface="Arial" panose="020B0604020202020204" pitchFamily="34" charset="0"/>
                <a:ea typeface="宋体" panose="02010600030101010101" pitchFamily="2" charset="-122"/>
              </a:rPr>
              <a:t> </a:t>
            </a:r>
            <a:r>
              <a:rPr lang="zh-CN" altLang="en-US" sz="2200" b="1" dirty="0">
                <a:latin typeface="Arial" panose="020B0604020202020204" pitchFamily="34" charset="0"/>
                <a:ea typeface="宋体" panose="02010600030101010101" pitchFamily="2" charset="-122"/>
              </a:rPr>
              <a:t>攻击。</a:t>
            </a:r>
            <a:r>
              <a:rPr lang="zh-CN" altLang="en-US" sz="2200" dirty="0">
                <a:latin typeface="Arial" panose="020B0604020202020204" pitchFamily="34" charset="0"/>
                <a:ea typeface="宋体" panose="02010600030101010101" pitchFamily="2" charset="-122"/>
              </a:rPr>
              <a:t>攻击者把通过一个很小延迟链路在部分网络中收到的消息</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用隧道传输</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并且在网络的不同部分中重放这些消息。</a:t>
            </a:r>
            <a:endParaRPr lang="en-US" altLang="zh-CN" sz="2200" dirty="0">
              <a:latin typeface="Arial" panose="020B0604020202020204" pitchFamily="34" charset="0"/>
              <a:ea typeface="宋体" panose="02010600030101010101" pitchFamily="2" charset="-122"/>
            </a:endParaRPr>
          </a:p>
          <a:p>
            <a:pPr marL="1920875" lvl="5"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最简单的例子就是</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两个节点串通合谋进行攻击。一个恶意节点在基站附近</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另一个相距较远</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这个节点声称自己和基站附近节点可以建立低时延高带宽的链路</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以吸引其他节点把其数据包发往这里</a:t>
            </a:r>
            <a:r>
              <a:rPr lang="en-US" altLang="zh-CN" sz="2200" dirty="0">
                <a:latin typeface="Arial" panose="020B0604020202020204" pitchFamily="34" charset="0"/>
                <a:ea typeface="宋体" panose="02010600030101010101" pitchFamily="2" charset="-122"/>
              </a:rPr>
              <a:t>[3]</a:t>
            </a:r>
            <a:r>
              <a:rPr lang="zh-CN" altLang="en-US" sz="2200" dirty="0">
                <a:latin typeface="Arial" panose="020B0604020202020204" pitchFamily="34" charset="0"/>
                <a:ea typeface="宋体" panose="02010600030101010101" pitchFamily="2" charset="-122"/>
              </a:rPr>
              <a:t>。</a:t>
            </a:r>
            <a:endParaRPr lang="en-US" altLang="zh-CN" sz="2200"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en-US" altLang="zh-CN" sz="2200" b="1" dirty="0">
                <a:latin typeface="Arial" panose="020B0604020202020204" pitchFamily="34" charset="0"/>
                <a:ea typeface="宋体" panose="02010600030101010101" pitchFamily="2" charset="-122"/>
              </a:rPr>
              <a:t>HELLO Flood </a:t>
            </a:r>
            <a:r>
              <a:rPr lang="zh-CN" altLang="en-US" sz="2200" b="1" dirty="0">
                <a:latin typeface="Arial" panose="020B0604020202020204" pitchFamily="34" charset="0"/>
                <a:ea typeface="宋体" panose="02010600030101010101" pitchFamily="2" charset="-122"/>
              </a:rPr>
              <a:t>攻击</a:t>
            </a:r>
            <a:r>
              <a:rPr lang="zh-CN" altLang="en-US" sz="2200" dirty="0">
                <a:latin typeface="Arial" panose="020B0604020202020204" pitchFamily="34" charset="0"/>
                <a:ea typeface="宋体" panose="02010600030101010101" pitchFamily="2" charset="-122"/>
              </a:rPr>
              <a:t>。一些路由协议需要节点不断发送</a:t>
            </a:r>
            <a:r>
              <a:rPr lang="en-US" altLang="zh-CN" sz="2200" dirty="0">
                <a:latin typeface="Arial" panose="020B0604020202020204" pitchFamily="34" charset="0"/>
                <a:ea typeface="宋体" panose="02010600030101010101" pitchFamily="2" charset="-122"/>
              </a:rPr>
              <a:t>Hello </a:t>
            </a:r>
            <a:r>
              <a:rPr lang="zh-CN" altLang="en-US" sz="2200" dirty="0">
                <a:latin typeface="Arial" panose="020B0604020202020204" pitchFamily="34" charset="0"/>
                <a:ea typeface="宋体" panose="02010600030101010101" pitchFamily="2" charset="-122"/>
              </a:rPr>
              <a:t>包</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以声称自己为邻居</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但当一个较强的恶意节点</a:t>
            </a:r>
            <a:r>
              <a:rPr lang="zh-CN" altLang="en-US" sz="2200" b="1" dirty="0">
                <a:solidFill>
                  <a:srgbClr val="FF0000"/>
                </a:solidFill>
                <a:latin typeface="Arial" panose="020B0604020202020204" pitchFamily="34" charset="0"/>
                <a:ea typeface="宋体" panose="02010600030101010101" pitchFamily="2" charset="-122"/>
              </a:rPr>
              <a:t>以大功率广播</a:t>
            </a:r>
            <a:r>
              <a:rPr lang="en-US" altLang="zh-CN" sz="2200" b="1" dirty="0">
                <a:solidFill>
                  <a:srgbClr val="FF0000"/>
                </a:solidFill>
                <a:latin typeface="Arial" panose="020B0604020202020204" pitchFamily="34" charset="0"/>
                <a:ea typeface="宋体" panose="02010600030101010101" pitchFamily="2" charset="-122"/>
              </a:rPr>
              <a:t>HELLO </a:t>
            </a:r>
            <a:r>
              <a:rPr lang="zh-CN" altLang="en-US" sz="2200" b="1" dirty="0">
                <a:solidFill>
                  <a:srgbClr val="FF0000"/>
                </a:solidFill>
                <a:latin typeface="Arial" panose="020B0604020202020204" pitchFamily="34" charset="0"/>
                <a:ea typeface="宋体" panose="02010600030101010101" pitchFamily="2" charset="-122"/>
              </a:rPr>
              <a:t>包时</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收到此包的节点会认为这个恶意节点是他们的邻居。在以后路由中</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这些节点可能会使用恶意节点的路径</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使得网络不能正常运行</a:t>
            </a:r>
            <a:r>
              <a:rPr lang="en-US" altLang="zh-CN" sz="2200" dirty="0">
                <a:latin typeface="Arial" panose="020B0604020202020204" pitchFamily="34" charset="0"/>
                <a:ea typeface="宋体" panose="02010600030101010101" pitchFamily="2" charset="-122"/>
              </a:rPr>
              <a:t>[4]</a:t>
            </a:r>
            <a:r>
              <a:rPr lang="zh-CN" altLang="en-US" sz="2200" dirty="0">
                <a:latin typeface="Arial" panose="020B0604020202020204" pitchFamily="34" charset="0"/>
                <a:ea typeface="宋体" panose="02010600030101010101" pitchFamily="2" charset="-122"/>
              </a:rPr>
              <a:t>。</a:t>
            </a:r>
          </a:p>
        </p:txBody>
      </p:sp>
      <p:sp>
        <p:nvSpPr>
          <p:cNvPr id="2" name="灯片编号占位符 11">
            <a:extLst>
              <a:ext uri="{FF2B5EF4-FFF2-40B4-BE49-F238E27FC236}">
                <a16:creationId xmlns:a16="http://schemas.microsoft.com/office/drawing/2014/main" id="{79BB5F04-F2A0-4196-88DE-DAD8B8658BF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60</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81809205"/>
      </p:ext>
    </p:extLst>
  </p:cSld>
  <p:clrMapOvr>
    <a:masterClrMapping/>
  </p:clrMapOvr>
  <p:transition advTm="16782"/>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3.2.8 </a:t>
            </a:r>
            <a:r>
              <a:rPr lang="zh-CN" altLang="en-US" sz="2400" b="1" dirty="0">
                <a:latin typeface="黑体" panose="02010609060101010101" pitchFamily="49" charset="-122"/>
                <a:ea typeface="黑体" panose="02010609060101010101" pitchFamily="49" charset="-122"/>
              </a:rPr>
              <a:t>路由面临的安全威胁</a:t>
            </a:r>
          </a:p>
        </p:txBody>
      </p:sp>
      <p:sp>
        <p:nvSpPr>
          <p:cNvPr id="71685" name="矩形 2"/>
          <p:cNvSpPr>
            <a:spLocks noChangeArrowheads="1"/>
          </p:cNvSpPr>
          <p:nvPr/>
        </p:nvSpPr>
        <p:spPr bwMode="auto">
          <a:xfrm>
            <a:off x="-36512" y="2564904"/>
            <a:ext cx="8808502"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1006475" lvl="3" indent="-342900">
              <a:spcBef>
                <a:spcPct val="0"/>
              </a:spcBef>
              <a:buFont typeface="Wingdings" panose="05000000000000000000" pitchFamily="2" charset="2"/>
              <a:buChar char="l"/>
              <a:defRPr/>
            </a:pPr>
            <a:r>
              <a:rPr lang="zh-CN" altLang="en-US" sz="2200" b="1" dirty="0">
                <a:latin typeface="Arial" panose="020B0604020202020204" pitchFamily="34" charset="0"/>
                <a:ea typeface="宋体" panose="02010600030101010101" pitchFamily="2" charset="-122"/>
              </a:rPr>
              <a:t>确认欺骗。</a:t>
            </a:r>
            <a:r>
              <a:rPr lang="zh-CN" altLang="en-US" sz="2200" dirty="0">
                <a:latin typeface="Arial" panose="020B0604020202020204" pitchFamily="34" charset="0"/>
                <a:ea typeface="宋体" panose="02010600030101010101" pitchFamily="2" charset="-122"/>
              </a:rPr>
              <a:t>一些传感器网络路由算法依赖于潜在的或者明确的链路层确认。由于广播媒介的内在性质</a:t>
            </a:r>
            <a:r>
              <a:rPr lang="en-US" altLang="zh-CN" sz="2200" dirty="0">
                <a:latin typeface="Arial" panose="020B0604020202020204" pitchFamily="34" charset="0"/>
                <a:ea typeface="宋体" panose="02010600030101010101" pitchFamily="2" charset="-122"/>
              </a:rPr>
              <a:t>,</a:t>
            </a:r>
            <a:r>
              <a:rPr lang="zh-CN" altLang="en-US" sz="2200" dirty="0">
                <a:solidFill>
                  <a:srgbClr val="FF0000"/>
                </a:solidFill>
                <a:latin typeface="Arial" panose="020B0604020202020204" pitchFamily="34" charset="0"/>
                <a:ea typeface="宋体" panose="02010600030101010101" pitchFamily="2" charset="-122"/>
              </a:rPr>
              <a:t>攻击者能够通过偷听通向临近节点的数据包</a:t>
            </a:r>
            <a:r>
              <a:rPr lang="en-US" altLang="zh-CN" sz="2200" dirty="0">
                <a:solidFill>
                  <a:srgbClr val="FF0000"/>
                </a:solidFill>
                <a:latin typeface="Arial" panose="020B0604020202020204" pitchFamily="34" charset="0"/>
                <a:ea typeface="宋体" panose="02010600030101010101" pitchFamily="2" charset="-122"/>
              </a:rPr>
              <a:t>,</a:t>
            </a:r>
            <a:r>
              <a:rPr lang="zh-CN" altLang="en-US" sz="2200" dirty="0">
                <a:solidFill>
                  <a:srgbClr val="FF0000"/>
                </a:solidFill>
                <a:latin typeface="Arial" panose="020B0604020202020204" pitchFamily="34" charset="0"/>
                <a:ea typeface="宋体" panose="02010600030101010101" pitchFamily="2" charset="-122"/>
              </a:rPr>
              <a:t>发送伪造的链路层确认</a:t>
            </a:r>
            <a:r>
              <a:rPr lang="zh-CN" altLang="en-US" sz="2200" dirty="0">
                <a:latin typeface="Arial" panose="020B0604020202020204" pitchFamily="34" charset="0"/>
                <a:ea typeface="宋体" panose="02010600030101010101" pitchFamily="2" charset="-122"/>
              </a:rPr>
              <a:t>。</a:t>
            </a:r>
            <a:endParaRPr lang="en-US" altLang="zh-CN" sz="2200" dirty="0">
              <a:latin typeface="Arial" panose="020B0604020202020204" pitchFamily="34" charset="0"/>
              <a:ea typeface="宋体" panose="02010600030101010101" pitchFamily="2" charset="-122"/>
            </a:endParaRPr>
          </a:p>
          <a:p>
            <a:pPr marL="1920875" lvl="5"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目标包括使发送者相信一个弱链路是健壮的</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或者是相信一个已经失效的节点还是可以使用的。</a:t>
            </a:r>
            <a:endParaRPr lang="en-US" altLang="zh-CN" sz="2200" dirty="0">
              <a:latin typeface="Arial" panose="020B0604020202020204" pitchFamily="34" charset="0"/>
              <a:ea typeface="宋体" panose="02010600030101010101" pitchFamily="2" charset="-122"/>
            </a:endParaRPr>
          </a:p>
          <a:p>
            <a:pPr marL="1920875" lvl="5"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因为沿着弱连接或者失效连接发送的包会发生丢失</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攻击者能够通过引导目标节点利用那些链路传输数据包</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从而有效地使用确认欺骗进行选择性转发攻击。</a:t>
            </a:r>
          </a:p>
        </p:txBody>
      </p:sp>
      <p:sp>
        <p:nvSpPr>
          <p:cNvPr id="2" name="灯片编号占位符 11">
            <a:extLst>
              <a:ext uri="{FF2B5EF4-FFF2-40B4-BE49-F238E27FC236}">
                <a16:creationId xmlns:a16="http://schemas.microsoft.com/office/drawing/2014/main" id="{F1C93DD5-59F6-4A1E-9374-2563C74EA813}"/>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61</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720546628"/>
      </p:ext>
    </p:extLst>
  </p:cSld>
  <p:clrMapOvr>
    <a:masterClrMapping/>
  </p:clrMapOvr>
  <p:transition advTm="16782"/>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3.2.9 </a:t>
            </a:r>
            <a:r>
              <a:rPr lang="zh-CN" altLang="en-US" sz="2400" b="1" dirty="0">
                <a:latin typeface="黑体" panose="02010609060101010101" pitchFamily="49" charset="-122"/>
                <a:ea typeface="黑体" panose="02010609060101010101" pitchFamily="49" charset="-122"/>
              </a:rPr>
              <a:t>安全路由技术分析</a:t>
            </a:r>
          </a:p>
        </p:txBody>
      </p:sp>
      <p:sp>
        <p:nvSpPr>
          <p:cNvPr id="71685" name="矩形 2"/>
          <p:cNvSpPr>
            <a:spLocks noChangeArrowheads="1"/>
          </p:cNvSpPr>
          <p:nvPr/>
        </p:nvSpPr>
        <p:spPr bwMode="auto">
          <a:xfrm>
            <a:off x="683568" y="2521059"/>
            <a:ext cx="7488832"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3" indent="-342900">
              <a:spcBef>
                <a:spcPct val="0"/>
              </a:spcBef>
              <a:buFont typeface="Wingdings" panose="05000000000000000000" pitchFamily="2" charset="2"/>
              <a:buChar char="u"/>
              <a:defRPr/>
            </a:pPr>
            <a:r>
              <a:rPr lang="zh-CN" altLang="en-US" sz="2400" b="1" dirty="0">
                <a:latin typeface="Arial" panose="020B0604020202020204" pitchFamily="34" charset="0"/>
                <a:ea typeface="宋体" panose="02010600030101010101" pitchFamily="2" charset="-122"/>
              </a:rPr>
              <a:t>安全路由协议</a:t>
            </a:r>
            <a:endParaRPr lang="en-US" altLang="zh-CN" sz="2400" b="1"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无线传感器网络路由设计的重要目标是降低节点能源损耗</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提高网络生命周期。</a:t>
            </a:r>
            <a:endParaRPr lang="en-US" altLang="zh-CN" sz="22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但是</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增加安全机制将增大节点能量消耗</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使得安全路由协议的设计更为复杂。</a:t>
            </a:r>
            <a:endParaRPr lang="en-US" altLang="zh-CN" sz="22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目前采用的一般方法是在</a:t>
            </a:r>
            <a:r>
              <a:rPr lang="zh-CN" altLang="en-US" sz="2200" b="1" dirty="0">
                <a:solidFill>
                  <a:srgbClr val="FF0000"/>
                </a:solidFill>
                <a:latin typeface="Arial" panose="020B0604020202020204" pitchFamily="34" charset="0"/>
                <a:ea typeface="宋体" panose="02010600030101010101" pitchFamily="2" charset="-122"/>
              </a:rPr>
              <a:t>现有路由协议基础上增加安全机制。</a:t>
            </a:r>
            <a:endParaRPr lang="zh-CN" altLang="en-US" b="1" dirty="0">
              <a:solidFill>
                <a:srgbClr val="FF0000"/>
              </a:solidFill>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163E0E16-B1E7-41C8-AC5A-66F0F866517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62</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192568888"/>
      </p:ext>
    </p:extLst>
  </p:cSld>
  <p:clrMapOvr>
    <a:masterClrMapping/>
  </p:clrMapOvr>
  <p:transition advTm="16782"/>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3.2.9 </a:t>
            </a:r>
            <a:r>
              <a:rPr lang="zh-CN" altLang="en-US" sz="2400" b="1" dirty="0">
                <a:latin typeface="黑体" panose="02010609060101010101" pitchFamily="49" charset="-122"/>
                <a:ea typeface="黑体" panose="02010609060101010101" pitchFamily="49" charset="-122"/>
              </a:rPr>
              <a:t>安全路由技术分析</a:t>
            </a:r>
          </a:p>
        </p:txBody>
      </p:sp>
      <p:sp>
        <p:nvSpPr>
          <p:cNvPr id="71685" name="矩形 2"/>
          <p:cNvSpPr>
            <a:spLocks noChangeArrowheads="1"/>
          </p:cNvSpPr>
          <p:nvPr/>
        </p:nvSpPr>
        <p:spPr bwMode="auto">
          <a:xfrm>
            <a:off x="899592" y="2420888"/>
            <a:ext cx="756084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3" indent="-342900">
              <a:spcBef>
                <a:spcPct val="0"/>
              </a:spcBef>
              <a:buFont typeface="Wingdings" panose="05000000000000000000" pitchFamily="2" charset="2"/>
              <a:buChar char="u"/>
              <a:defRPr/>
            </a:pPr>
            <a:r>
              <a:rPr lang="zh-CN" altLang="en-US" sz="2400" dirty="0">
                <a:latin typeface="Arial" panose="020B0604020202020204" pitchFamily="34" charset="0"/>
                <a:ea typeface="宋体" panose="02010600030101010101" pitchFamily="2" charset="-122"/>
              </a:rPr>
              <a:t>由于无线传感器网络路由面临的特殊威胁</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可把安全路由技术分为两个层次</a:t>
            </a:r>
            <a:r>
              <a:rPr lang="en-US" altLang="zh-CN" sz="2400" dirty="0">
                <a:latin typeface="Arial" panose="020B0604020202020204" pitchFamily="34" charset="0"/>
                <a:ea typeface="宋体" panose="02010600030101010101" pitchFamily="2" charset="-122"/>
              </a:rPr>
              <a:t>:</a:t>
            </a:r>
            <a:r>
              <a:rPr lang="zh-CN" altLang="en-US" sz="2400" dirty="0">
                <a:solidFill>
                  <a:srgbClr val="FF0000"/>
                </a:solidFill>
                <a:latin typeface="Arial" panose="020B0604020202020204" pitchFamily="34" charset="0"/>
                <a:ea typeface="宋体" panose="02010600030101010101" pitchFamily="2" charset="-122"/>
              </a:rPr>
              <a:t>采用有效的密钥管理技术</a:t>
            </a:r>
            <a:r>
              <a:rPr lang="en-US" altLang="zh-CN" sz="2400" dirty="0">
                <a:solidFill>
                  <a:srgbClr val="FF0000"/>
                </a:solidFill>
                <a:latin typeface="Arial" panose="020B0604020202020204" pitchFamily="34" charset="0"/>
                <a:ea typeface="宋体" panose="02010600030101010101" pitchFamily="2" charset="-122"/>
              </a:rPr>
              <a:t>,</a:t>
            </a:r>
            <a:r>
              <a:rPr lang="zh-CN" altLang="en-US" sz="2400" dirty="0">
                <a:solidFill>
                  <a:srgbClr val="FF0000"/>
                </a:solidFill>
                <a:latin typeface="Arial" panose="020B0604020202020204" pitchFamily="34" charset="0"/>
                <a:ea typeface="宋体" panose="02010600030101010101" pitchFamily="2" charset="-122"/>
              </a:rPr>
              <a:t>以及设计有效的安全路由协议。</a:t>
            </a:r>
            <a:endParaRPr lang="en-US" altLang="zh-CN" sz="2400" dirty="0">
              <a:solidFill>
                <a:srgbClr val="FF0000"/>
              </a:solidFill>
              <a:latin typeface="Arial" panose="020B0604020202020204" pitchFamily="34" charset="0"/>
              <a:ea typeface="宋体" panose="02010600030101010101" pitchFamily="2" charset="-122"/>
            </a:endParaRPr>
          </a:p>
          <a:p>
            <a:pPr marL="342900" lvl="3" indent="-342900">
              <a:spcBef>
                <a:spcPct val="0"/>
              </a:spcBef>
              <a:buFont typeface="Wingdings" panose="05000000000000000000" pitchFamily="2" charset="2"/>
              <a:buChar char="u"/>
              <a:defRPr/>
            </a:pPr>
            <a:r>
              <a:rPr lang="zh-CN" altLang="en-US" sz="2400" dirty="0">
                <a:latin typeface="Arial" panose="020B0604020202020204" pitchFamily="34" charset="0"/>
                <a:ea typeface="宋体" panose="02010600030101010101" pitchFamily="2" charset="-122"/>
              </a:rPr>
              <a:t>针对某一具体攻击</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以使用相应的安全策略和防御措施。</a:t>
            </a:r>
          </a:p>
        </p:txBody>
      </p:sp>
      <p:sp>
        <p:nvSpPr>
          <p:cNvPr id="2" name="灯片编号占位符 11">
            <a:extLst>
              <a:ext uri="{FF2B5EF4-FFF2-40B4-BE49-F238E27FC236}">
                <a16:creationId xmlns:a16="http://schemas.microsoft.com/office/drawing/2014/main" id="{0F288011-7442-4E6B-9944-06C2FB2EDED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63</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504384481"/>
      </p:ext>
    </p:extLst>
  </p:cSld>
  <p:clrMapOvr>
    <a:masterClrMapping/>
  </p:clrMapOvr>
  <p:transition advTm="16782"/>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3.2.9 </a:t>
            </a:r>
            <a:r>
              <a:rPr lang="zh-CN" altLang="en-US" sz="2400" b="1" dirty="0">
                <a:latin typeface="黑体" panose="02010609060101010101" pitchFamily="49" charset="-122"/>
                <a:ea typeface="黑体" panose="02010609060101010101" pitchFamily="49" charset="-122"/>
              </a:rPr>
              <a:t>安全路由技术分析</a:t>
            </a:r>
          </a:p>
        </p:txBody>
      </p:sp>
      <p:sp>
        <p:nvSpPr>
          <p:cNvPr id="71685" name="矩形 2"/>
          <p:cNvSpPr>
            <a:spLocks noChangeArrowheads="1"/>
          </p:cNvSpPr>
          <p:nvPr/>
        </p:nvSpPr>
        <p:spPr bwMode="auto">
          <a:xfrm>
            <a:off x="453163" y="2049229"/>
            <a:ext cx="8489225"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3" indent="-342900">
              <a:spcBef>
                <a:spcPct val="0"/>
              </a:spcBef>
              <a:buFont typeface="Wingdings" panose="05000000000000000000" pitchFamily="2" charset="2"/>
              <a:buChar char="u"/>
              <a:defRPr/>
            </a:pPr>
            <a:r>
              <a:rPr lang="zh-CN" altLang="en-US" sz="2400" b="1" dirty="0">
                <a:latin typeface="Arial" panose="020B0604020202020204" pitchFamily="34" charset="0"/>
                <a:ea typeface="宋体" panose="02010600030101010101" pitchFamily="2" charset="-122"/>
              </a:rPr>
              <a:t>密钥管理技术（针对</a:t>
            </a:r>
            <a:r>
              <a:rPr lang="en-US" altLang="zh-CN" sz="2400" b="1" dirty="0">
                <a:latin typeface="Arial" panose="020B0604020202020204" pitchFamily="34" charset="0"/>
                <a:ea typeface="宋体" panose="02010600030101010101" pitchFamily="2" charset="-122"/>
              </a:rPr>
              <a:t>Sybil</a:t>
            </a:r>
            <a:r>
              <a:rPr lang="zh-CN" altLang="en-US" sz="2400" b="1" dirty="0">
                <a:latin typeface="Arial" panose="020B0604020202020204" pitchFamily="34" charset="0"/>
                <a:ea typeface="宋体" panose="02010600030101010101" pitchFamily="2" charset="-122"/>
              </a:rPr>
              <a:t>攻击）</a:t>
            </a:r>
            <a:endParaRPr lang="en-US" altLang="zh-CN" sz="2400" b="1"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对路由面临的攻击和威胁</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采用有效的密钥管理技术</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对节点间的通信实施加密</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以增大路由的安全性。提出了</a:t>
            </a:r>
            <a:r>
              <a:rPr lang="zh-CN" altLang="en-US" sz="2200" dirty="0">
                <a:solidFill>
                  <a:srgbClr val="FF0000"/>
                </a:solidFill>
                <a:latin typeface="Arial" panose="020B0604020202020204" pitchFamily="34" charset="0"/>
                <a:ea typeface="宋体" panose="02010600030101010101" pitchFamily="2" charset="-122"/>
              </a:rPr>
              <a:t>针对</a:t>
            </a:r>
            <a:r>
              <a:rPr lang="en-US" altLang="zh-CN" sz="2200" dirty="0">
                <a:solidFill>
                  <a:srgbClr val="FF0000"/>
                </a:solidFill>
                <a:latin typeface="Arial" panose="020B0604020202020204" pitchFamily="34" charset="0"/>
                <a:ea typeface="宋体" panose="02010600030101010101" pitchFamily="2" charset="-122"/>
              </a:rPr>
              <a:t>Sybil </a:t>
            </a:r>
            <a:r>
              <a:rPr lang="zh-CN" altLang="en-US" sz="2200" dirty="0">
                <a:solidFill>
                  <a:srgbClr val="FF0000"/>
                </a:solidFill>
                <a:latin typeface="Arial" panose="020B0604020202020204" pitchFamily="34" charset="0"/>
                <a:ea typeface="宋体" panose="02010600030101010101" pitchFamily="2" charset="-122"/>
              </a:rPr>
              <a:t>攻击</a:t>
            </a:r>
            <a:r>
              <a:rPr lang="zh-CN" altLang="en-US" sz="2200" dirty="0">
                <a:latin typeface="Arial" panose="020B0604020202020204" pitchFamily="34" charset="0"/>
                <a:ea typeface="宋体" panose="02010600030101010101" pitchFamily="2" charset="-122"/>
              </a:rPr>
              <a:t>的防御方案：</a:t>
            </a:r>
            <a:endParaRPr lang="en-US" altLang="zh-CN" sz="2200" dirty="0">
              <a:latin typeface="Arial" panose="020B0604020202020204" pitchFamily="34" charset="0"/>
              <a:ea typeface="宋体" panose="02010600030101010101" pitchFamily="2" charset="-122"/>
            </a:endParaRPr>
          </a:p>
          <a:p>
            <a:pPr marL="1268100"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首先对</a:t>
            </a:r>
            <a:r>
              <a:rPr lang="en-US" altLang="zh-CN" dirty="0">
                <a:latin typeface="Arial" panose="020B0604020202020204" pitchFamily="34" charset="0"/>
                <a:ea typeface="宋体" panose="02010600030101010101" pitchFamily="2" charset="-122"/>
              </a:rPr>
              <a:t>Sybil </a:t>
            </a:r>
            <a:r>
              <a:rPr lang="zh-CN" altLang="en-US" dirty="0">
                <a:latin typeface="Arial" panose="020B0604020202020204" pitchFamily="34" charset="0"/>
                <a:ea typeface="宋体" panose="02010600030101010101" pitchFamily="2" charset="-122"/>
              </a:rPr>
              <a:t>攻击进行定义和分类</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把攻击类型分为</a:t>
            </a:r>
            <a:r>
              <a:rPr lang="zh-CN" altLang="en-US" dirty="0">
                <a:solidFill>
                  <a:srgbClr val="FF0000"/>
                </a:solidFill>
                <a:latin typeface="Arial" panose="020B0604020202020204" pitchFamily="34" charset="0"/>
                <a:ea typeface="宋体" panose="02010600030101010101" pitchFamily="2" charset="-122"/>
              </a:rPr>
              <a:t>直接通信和非直接通信、虚构认证和偷窃认证、模仿和非模仿</a:t>
            </a:r>
            <a:r>
              <a:rPr lang="zh-CN" altLang="en-US" dirty="0">
                <a:latin typeface="Arial" panose="020B0604020202020204" pitchFamily="34" charset="0"/>
                <a:ea typeface="宋体" panose="02010600030101010101" pitchFamily="2" charset="-122"/>
              </a:rPr>
              <a:t>等</a:t>
            </a:r>
            <a:r>
              <a:rPr lang="en-US" altLang="zh-CN" dirty="0">
                <a:latin typeface="Arial" panose="020B0604020202020204" pitchFamily="34" charset="0"/>
                <a:ea typeface="宋体" panose="02010600030101010101" pitchFamily="2" charset="-122"/>
              </a:rPr>
              <a:t>;</a:t>
            </a:r>
          </a:p>
          <a:p>
            <a:pPr marL="1268100"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然后在</a:t>
            </a:r>
            <a:r>
              <a:rPr lang="zh-CN" altLang="en-US" dirty="0">
                <a:solidFill>
                  <a:srgbClr val="FF0000"/>
                </a:solidFill>
                <a:latin typeface="Arial" panose="020B0604020202020204" pitchFamily="34" charset="0"/>
                <a:ea typeface="宋体" panose="02010600030101010101" pitchFamily="2" charset="-122"/>
              </a:rPr>
              <a:t>每个节点与一个可信赖的基站之间建立惟一的对称密钥</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两个节点之间使用一个像</a:t>
            </a:r>
            <a:r>
              <a:rPr lang="en-US" altLang="zh-CN" dirty="0">
                <a:latin typeface="Arial" panose="020B0604020202020204" pitchFamily="34" charset="0"/>
                <a:ea typeface="宋体" panose="02010600030101010101" pitchFamily="2" charset="-122"/>
              </a:rPr>
              <a:t>Needham – Schroeder[5] </a:t>
            </a:r>
            <a:r>
              <a:rPr lang="zh-CN" altLang="en-US" dirty="0">
                <a:latin typeface="Arial" panose="020B0604020202020204" pitchFamily="34" charset="0"/>
                <a:ea typeface="宋体" panose="02010600030101010101" pitchFamily="2" charset="-122"/>
              </a:rPr>
              <a:t>样的协议进行身份认证并且建立一个共享密钥</a:t>
            </a:r>
            <a:r>
              <a:rPr lang="en-US" altLang="zh-CN" dirty="0">
                <a:latin typeface="Arial" panose="020B0604020202020204" pitchFamily="34" charset="0"/>
                <a:ea typeface="宋体" panose="02010600030101010101" pitchFamily="2" charset="-122"/>
              </a:rPr>
              <a:t>,</a:t>
            </a:r>
            <a:r>
              <a:rPr lang="zh-CN" altLang="en-US" dirty="0">
                <a:solidFill>
                  <a:srgbClr val="FF0000"/>
                </a:solidFill>
                <a:latin typeface="Arial" panose="020B0604020202020204" pitchFamily="34" charset="0"/>
                <a:ea typeface="宋体" panose="02010600030101010101" pitchFamily="2" charset="-122"/>
              </a:rPr>
              <a:t>相邻节点使用产生的共享密钥对它们之间的连接实现加密</a:t>
            </a:r>
            <a:r>
              <a:rPr lang="zh-CN" altLang="en-US" dirty="0">
                <a:latin typeface="Arial" panose="020B0604020202020204" pitchFamily="34" charset="0"/>
                <a:ea typeface="宋体" panose="02010600030101010101" pitchFamily="2" charset="-122"/>
              </a:rPr>
              <a:t>。</a:t>
            </a:r>
          </a:p>
        </p:txBody>
      </p:sp>
      <p:sp>
        <p:nvSpPr>
          <p:cNvPr id="2" name="灯片编号占位符 11">
            <a:extLst>
              <a:ext uri="{FF2B5EF4-FFF2-40B4-BE49-F238E27FC236}">
                <a16:creationId xmlns:a16="http://schemas.microsoft.com/office/drawing/2014/main" id="{0A6AE803-80DB-4781-B6E0-ACF1A758CE67}"/>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64</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522038760"/>
      </p:ext>
    </p:extLst>
  </p:cSld>
  <p:clrMapOvr>
    <a:masterClrMapping/>
  </p:clrMapOvr>
  <p:transition advTm="16782"/>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3.2.9 </a:t>
            </a:r>
            <a:r>
              <a:rPr lang="zh-CN" altLang="en-US" sz="2400" b="1" dirty="0">
                <a:latin typeface="黑体" panose="02010609060101010101" pitchFamily="49" charset="-122"/>
                <a:ea typeface="黑体" panose="02010609060101010101" pitchFamily="49" charset="-122"/>
              </a:rPr>
              <a:t>安全路由技术分析</a:t>
            </a:r>
          </a:p>
        </p:txBody>
      </p:sp>
      <p:sp>
        <p:nvSpPr>
          <p:cNvPr id="71685" name="矩形 2"/>
          <p:cNvSpPr>
            <a:spLocks noChangeArrowheads="1"/>
          </p:cNvSpPr>
          <p:nvPr/>
        </p:nvSpPr>
        <p:spPr bwMode="auto">
          <a:xfrm>
            <a:off x="251520" y="1484784"/>
            <a:ext cx="8784975"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3" indent="-342900">
              <a:spcBef>
                <a:spcPct val="0"/>
              </a:spcBef>
              <a:buFont typeface="Wingdings" panose="05000000000000000000" pitchFamily="2" charset="2"/>
              <a:buChar char="u"/>
              <a:defRPr/>
            </a:pPr>
            <a:r>
              <a:rPr lang="zh-CN" altLang="en-US" sz="2400" b="1" dirty="0">
                <a:latin typeface="Arial" panose="020B0604020202020204" pitchFamily="34" charset="0"/>
                <a:ea typeface="宋体" panose="02010600030101010101" pitchFamily="2" charset="-122"/>
              </a:rPr>
              <a:t>安全路由协议</a:t>
            </a:r>
            <a:endParaRPr lang="en-US" altLang="zh-CN" sz="2400" b="1"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defRPr/>
            </a:pPr>
            <a:r>
              <a:rPr lang="zh-CN" altLang="en-US" sz="2200" b="1" dirty="0">
                <a:latin typeface="Arial" panose="020B0604020202020204" pitchFamily="34" charset="0"/>
                <a:ea typeface="宋体" panose="02010600030101010101" pitchFamily="2" charset="-122"/>
              </a:rPr>
              <a:t>对于</a:t>
            </a:r>
            <a:r>
              <a:rPr lang="en-US" altLang="zh-CN" sz="2200" b="1" dirty="0">
                <a:solidFill>
                  <a:srgbClr val="FF0000"/>
                </a:solidFill>
                <a:latin typeface="Arial" panose="020B0604020202020204" pitchFamily="34" charset="0"/>
                <a:ea typeface="宋体" panose="02010600030101010101" pitchFamily="2" charset="-122"/>
              </a:rPr>
              <a:t>Sinkhole </a:t>
            </a:r>
            <a:r>
              <a:rPr lang="zh-CN" altLang="en-US" sz="2200" b="1" dirty="0">
                <a:solidFill>
                  <a:srgbClr val="FF0000"/>
                </a:solidFill>
                <a:latin typeface="Arial" panose="020B0604020202020204" pitchFamily="34" charset="0"/>
                <a:ea typeface="宋体" panose="02010600030101010101" pitchFamily="2" charset="-122"/>
              </a:rPr>
              <a:t>攻击和</a:t>
            </a:r>
            <a:r>
              <a:rPr lang="en-US" altLang="zh-CN" sz="2200" b="1" dirty="0">
                <a:solidFill>
                  <a:srgbClr val="FF0000"/>
                </a:solidFill>
                <a:latin typeface="Arial" panose="020B0604020202020204" pitchFamily="34" charset="0"/>
                <a:ea typeface="宋体" panose="02010600030101010101" pitchFamily="2" charset="-122"/>
              </a:rPr>
              <a:t>Wormholes </a:t>
            </a:r>
            <a:r>
              <a:rPr lang="zh-CN" altLang="en-US" sz="2200" b="1" dirty="0">
                <a:solidFill>
                  <a:srgbClr val="FF0000"/>
                </a:solidFill>
                <a:latin typeface="Arial" panose="020B0604020202020204" pitchFamily="34" charset="0"/>
                <a:ea typeface="宋体" panose="02010600030101010101" pitchFamily="2" charset="-122"/>
              </a:rPr>
              <a:t>攻击</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采用密钥管理技术</a:t>
            </a:r>
            <a:r>
              <a:rPr lang="zh-CN" altLang="en-US" sz="2200" dirty="0">
                <a:solidFill>
                  <a:srgbClr val="FF0000"/>
                </a:solidFill>
                <a:latin typeface="Arial" panose="020B0604020202020204" pitchFamily="34" charset="0"/>
                <a:ea typeface="宋体" panose="02010600030101010101" pitchFamily="2" charset="-122"/>
              </a:rPr>
              <a:t>防御效果不是很好</a:t>
            </a:r>
            <a:r>
              <a:rPr lang="zh-CN" altLang="en-US" sz="2200" dirty="0">
                <a:latin typeface="Arial" panose="020B0604020202020204" pitchFamily="34" charset="0"/>
                <a:ea typeface="宋体" panose="02010600030101010101" pitchFamily="2" charset="-122"/>
              </a:rPr>
              <a:t>。</a:t>
            </a:r>
            <a:endParaRPr lang="en-US" altLang="zh-CN" sz="22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哈佛大学的</a:t>
            </a:r>
            <a:r>
              <a:rPr lang="en-US" altLang="zh-CN" sz="2200" dirty="0" err="1">
                <a:latin typeface="Arial" panose="020B0604020202020204" pitchFamily="34" charset="0"/>
                <a:ea typeface="宋体" panose="02010600030101010101" pitchFamily="2" charset="-122"/>
              </a:rPr>
              <a:t>BradKarp</a:t>
            </a:r>
            <a:r>
              <a:rPr lang="en-US" altLang="zh-CN" sz="2200" dirty="0">
                <a:latin typeface="Arial" panose="020B0604020202020204" pitchFamily="34" charset="0"/>
                <a:ea typeface="宋体" panose="02010600030101010101" pitchFamily="2" charset="-122"/>
              </a:rPr>
              <a:t> </a:t>
            </a:r>
            <a:r>
              <a:rPr lang="zh-CN" altLang="en-US" sz="2200" dirty="0">
                <a:latin typeface="Arial" panose="020B0604020202020204" pitchFamily="34" charset="0"/>
                <a:ea typeface="宋体" panose="02010600030101010101" pitchFamily="2" charset="-122"/>
              </a:rPr>
              <a:t>等提出了贪婪周边无状态路由</a:t>
            </a:r>
            <a:r>
              <a:rPr lang="en-US" altLang="zh-CN" sz="2200" dirty="0">
                <a:latin typeface="Arial" panose="020B0604020202020204" pitchFamily="34" charset="0"/>
                <a:ea typeface="宋体" panose="02010600030101010101" pitchFamily="2" charset="-122"/>
              </a:rPr>
              <a:t>GPSR( Greedy Perimeter Stateless Routing) </a:t>
            </a:r>
          </a:p>
          <a:p>
            <a:pPr marL="810900" lvl="3"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在其基础上通过定期广播探测帧来检测黑洞区域</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可以有效地发现和抵御</a:t>
            </a:r>
            <a:r>
              <a:rPr lang="en-US" altLang="zh-CN" dirty="0">
                <a:latin typeface="Arial" panose="020B0604020202020204" pitchFamily="34" charset="0"/>
                <a:ea typeface="宋体" panose="02010600030101010101" pitchFamily="2" charset="-122"/>
              </a:rPr>
              <a:t>Sinkhole </a:t>
            </a:r>
            <a:r>
              <a:rPr lang="zh-CN" altLang="en-US" dirty="0">
                <a:latin typeface="Arial" panose="020B0604020202020204" pitchFamily="34" charset="0"/>
                <a:ea typeface="宋体" panose="02010600030101010101" pitchFamily="2" charset="-122"/>
              </a:rPr>
              <a:t>攻击和</a:t>
            </a:r>
            <a:r>
              <a:rPr lang="en-US" altLang="zh-CN" dirty="0">
                <a:latin typeface="Arial" panose="020B0604020202020204" pitchFamily="34" charset="0"/>
                <a:ea typeface="宋体" panose="02010600030101010101" pitchFamily="2" charset="-122"/>
              </a:rPr>
              <a:t>Wormholes </a:t>
            </a:r>
            <a:r>
              <a:rPr lang="zh-CN" altLang="en-US" dirty="0">
                <a:latin typeface="Arial" panose="020B0604020202020204" pitchFamily="34" charset="0"/>
                <a:ea typeface="宋体" panose="02010600030101010101" pitchFamily="2" charset="-122"/>
              </a:rPr>
              <a:t>攻击。</a:t>
            </a:r>
            <a:endParaRPr lang="en-US" altLang="zh-CN" dirty="0">
              <a:latin typeface="Arial" panose="020B0604020202020204" pitchFamily="34" charset="0"/>
              <a:ea typeface="宋体" panose="02010600030101010101" pitchFamily="2" charset="-122"/>
            </a:endParaRPr>
          </a:p>
          <a:p>
            <a:pPr marL="1268100" lvl="4" indent="-342900">
              <a:spcBef>
                <a:spcPct val="0"/>
              </a:spcBef>
              <a:buFont typeface="Wingdings" panose="05000000000000000000" pitchFamily="2" charset="2"/>
              <a:buChar char="p"/>
              <a:defRPr/>
            </a:pPr>
            <a:r>
              <a:rPr lang="zh-CN" altLang="en-US" dirty="0">
                <a:latin typeface="宋体" panose="02010600030101010101" pitchFamily="2" charset="-122"/>
                <a:ea typeface="宋体" panose="02010600030101010101" pitchFamily="2" charset="-122"/>
              </a:rPr>
              <a:t>如：监听接收节点是否转发数据帧，根据是否转发，判定接收节点是静默节点或正常节点。（</a:t>
            </a:r>
            <a:r>
              <a:rPr lang="zh-CN" altLang="en-US" b="1" dirty="0">
                <a:solidFill>
                  <a:srgbClr val="FF0000"/>
                </a:solidFill>
                <a:latin typeface="Arial" panose="020B0604020202020204" pitchFamily="34" charset="0"/>
                <a:ea typeface="宋体" panose="02010600030101010101" pitchFamily="2" charset="-122"/>
              </a:rPr>
              <a:t>针对</a:t>
            </a:r>
            <a:r>
              <a:rPr lang="en-US" altLang="zh-CN" b="1" dirty="0">
                <a:solidFill>
                  <a:srgbClr val="FF0000"/>
                </a:solidFill>
                <a:latin typeface="Arial" panose="020B0604020202020204" pitchFamily="34" charset="0"/>
                <a:ea typeface="宋体" panose="02010600030101010101" pitchFamily="2" charset="-122"/>
              </a:rPr>
              <a:t>Sinkhole </a:t>
            </a:r>
            <a:r>
              <a:rPr lang="zh-CN" altLang="en-US" b="1" dirty="0">
                <a:solidFill>
                  <a:srgbClr val="FF0000"/>
                </a:solidFill>
                <a:latin typeface="Arial" panose="020B0604020202020204" pitchFamily="34" charset="0"/>
                <a:ea typeface="宋体" panose="02010600030101010101" pitchFamily="2" charset="-122"/>
              </a:rPr>
              <a:t>攻击</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857250" lvl="3" indent="-389250">
              <a:spcBef>
                <a:spcPct val="0"/>
              </a:spcBef>
              <a:buFont typeface="Wingdings" panose="05000000000000000000" pitchFamily="2" charset="2"/>
              <a:buChar char="p"/>
              <a:defRPr/>
            </a:pPr>
            <a:r>
              <a:rPr lang="en-US" altLang="zh-CN" dirty="0">
                <a:latin typeface="宋体" panose="02010600030101010101" pitchFamily="2" charset="-122"/>
                <a:ea typeface="宋体" panose="02010600030101010101" pitchFamily="2" charset="-122"/>
              </a:rPr>
              <a:t>GPSR</a:t>
            </a:r>
            <a:r>
              <a:rPr lang="zh-CN" altLang="en-US" dirty="0">
                <a:latin typeface="宋体" panose="02010600030101010101" pitchFamily="2" charset="-122"/>
                <a:ea typeface="宋体" panose="02010600030101010101" pitchFamily="2" charset="-122"/>
              </a:rPr>
              <a:t>通过应用邻居节点和终点的地理位置，允许每个节点对全局路由分配做出决策。</a:t>
            </a:r>
            <a:endParaRPr lang="en-US" altLang="zh-CN" dirty="0">
              <a:latin typeface="宋体" panose="02010600030101010101" pitchFamily="2" charset="-122"/>
              <a:ea typeface="宋体" panose="02010600030101010101" pitchFamily="2" charset="-122"/>
            </a:endParaRPr>
          </a:p>
          <a:p>
            <a:pPr marL="1268100" lvl="4" indent="-342900">
              <a:spcBef>
                <a:spcPct val="0"/>
              </a:spcBef>
              <a:buFont typeface="Wingdings" panose="05000000000000000000" pitchFamily="2" charset="2"/>
              <a:buChar char="p"/>
              <a:defRPr/>
            </a:pPr>
            <a:r>
              <a:rPr lang="zh-CN" altLang="en-US" dirty="0">
                <a:latin typeface="宋体" panose="02010600030101010101" pitchFamily="2" charset="-122"/>
                <a:ea typeface="宋体" panose="02010600030101010101" pitchFamily="2" charset="-122"/>
              </a:rPr>
              <a:t>当一个节点以贪婪算法</a:t>
            </a:r>
            <a:r>
              <a:rPr lang="en-US" altLang="zh-CN" dirty="0">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转发一个包时，它有比自己更接近终点的邻居节点，这个节点就选择距离终点最近的邻居节点来转发该包。当没有这种邻居节点时，数据包进入周围模式，将包向前传送给网络平面字图的临近节点，直到传到距离终点较近的节点，将包转发的方式为贪婪算法模式。 （</a:t>
            </a:r>
            <a:r>
              <a:rPr lang="zh-CN" altLang="en-US" b="1" dirty="0">
                <a:solidFill>
                  <a:srgbClr val="FF0000"/>
                </a:solidFill>
                <a:latin typeface="Arial" panose="020B0604020202020204" pitchFamily="34" charset="0"/>
                <a:ea typeface="宋体" panose="02010600030101010101" pitchFamily="2" charset="-122"/>
              </a:rPr>
              <a:t>针对</a:t>
            </a:r>
            <a:r>
              <a:rPr lang="en-US" altLang="zh-CN" b="1" dirty="0">
                <a:solidFill>
                  <a:srgbClr val="FF0000"/>
                </a:solidFill>
                <a:latin typeface="Arial" panose="020B0604020202020204" pitchFamily="34" charset="0"/>
                <a:ea typeface="宋体" panose="02010600030101010101" pitchFamily="2" charset="-122"/>
              </a:rPr>
              <a:t>Wormholes </a:t>
            </a:r>
            <a:r>
              <a:rPr lang="zh-CN" altLang="en-US" b="1" dirty="0">
                <a:solidFill>
                  <a:srgbClr val="FF0000"/>
                </a:solidFill>
                <a:latin typeface="Arial" panose="020B0604020202020204" pitchFamily="34" charset="0"/>
                <a:ea typeface="宋体" panose="02010600030101010101" pitchFamily="2" charset="-122"/>
              </a:rPr>
              <a:t>攻击）</a:t>
            </a:r>
            <a:endParaRPr lang="en-US" altLang="zh-CN" dirty="0">
              <a:latin typeface="宋体" panose="02010600030101010101" pitchFamily="2" charset="-122"/>
              <a:ea typeface="宋体" panose="02010600030101010101" pitchFamily="2" charset="-122"/>
            </a:endParaRPr>
          </a:p>
        </p:txBody>
      </p:sp>
      <p:sp>
        <p:nvSpPr>
          <p:cNvPr id="2" name="灯片编号占位符 11">
            <a:extLst>
              <a:ext uri="{FF2B5EF4-FFF2-40B4-BE49-F238E27FC236}">
                <a16:creationId xmlns:a16="http://schemas.microsoft.com/office/drawing/2014/main" id="{195C01E7-75FE-48F5-9DDD-3A24EF1E103C}"/>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65</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22554837"/>
      </p:ext>
    </p:extLst>
  </p:cSld>
  <p:clrMapOvr>
    <a:masterClrMapping/>
  </p:clrMapOvr>
  <p:transition advTm="16782"/>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3.2.9 </a:t>
            </a:r>
            <a:r>
              <a:rPr lang="zh-CN" altLang="en-US" sz="2400" b="1" dirty="0">
                <a:latin typeface="黑体" panose="02010609060101010101" pitchFamily="49" charset="-122"/>
                <a:ea typeface="黑体" panose="02010609060101010101" pitchFamily="49" charset="-122"/>
              </a:rPr>
              <a:t>安全路由技术分析</a:t>
            </a:r>
          </a:p>
        </p:txBody>
      </p:sp>
      <p:sp>
        <p:nvSpPr>
          <p:cNvPr id="71685" name="矩形 2"/>
          <p:cNvSpPr>
            <a:spLocks noChangeArrowheads="1"/>
          </p:cNvSpPr>
          <p:nvPr/>
        </p:nvSpPr>
        <p:spPr bwMode="auto">
          <a:xfrm>
            <a:off x="453163" y="1758745"/>
            <a:ext cx="8489225" cy="387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3" indent="-342900">
              <a:spcBef>
                <a:spcPct val="0"/>
              </a:spcBef>
              <a:buFont typeface="Wingdings" panose="05000000000000000000" pitchFamily="2" charset="2"/>
              <a:buChar char="u"/>
              <a:defRPr/>
            </a:pPr>
            <a:r>
              <a:rPr lang="zh-CN" altLang="en-US" sz="2400" b="1" dirty="0">
                <a:latin typeface="Arial" panose="020B0604020202020204" pitchFamily="34" charset="0"/>
                <a:ea typeface="宋体" panose="02010600030101010101" pitchFamily="2" charset="-122"/>
              </a:rPr>
              <a:t>安全路由协议</a:t>
            </a:r>
            <a:endParaRPr lang="en-US" altLang="zh-CN" sz="2400" b="1"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针对</a:t>
            </a:r>
            <a:r>
              <a:rPr lang="zh-CN" altLang="en-US" sz="2200" b="1" dirty="0">
                <a:solidFill>
                  <a:srgbClr val="FF0000"/>
                </a:solidFill>
                <a:latin typeface="Arial" panose="020B0604020202020204" pitchFamily="34" charset="0"/>
                <a:ea typeface="宋体" panose="02010600030101010101" pitchFamily="2" charset="-122"/>
              </a:rPr>
              <a:t>确认欺骗、虚假路由信息等</a:t>
            </a:r>
            <a:r>
              <a:rPr lang="zh-CN" altLang="en-US" sz="2200" dirty="0">
                <a:latin typeface="Arial" panose="020B0604020202020204" pitchFamily="34" charset="0"/>
                <a:ea typeface="宋体" panose="02010600030101010101" pitchFamily="2" charset="-122"/>
              </a:rPr>
              <a:t>攻击：</a:t>
            </a:r>
            <a:endParaRPr lang="en-US" altLang="zh-CN" sz="2200" dirty="0">
              <a:latin typeface="Arial" panose="020B0604020202020204" pitchFamily="34" charset="0"/>
              <a:ea typeface="宋体" panose="02010600030101010101" pitchFamily="2" charset="-122"/>
            </a:endParaRPr>
          </a:p>
          <a:p>
            <a:pPr marL="1268100"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关于直径的启发式安全路由</a:t>
            </a:r>
            <a:r>
              <a:rPr lang="en-US" altLang="zh-CN" dirty="0">
                <a:latin typeface="Arial" panose="020B0604020202020204" pitchFamily="34" charset="0"/>
                <a:ea typeface="宋体" panose="02010600030101010101" pitchFamily="2" charset="-122"/>
              </a:rPr>
              <a:t>( heuristic Secure Routing on t he Diameter ,SRD)</a:t>
            </a:r>
            <a:r>
              <a:rPr lang="zh-CN" altLang="en-US" dirty="0">
                <a:latin typeface="Arial" panose="020B0604020202020204" pitchFamily="34" charset="0"/>
                <a:ea typeface="宋体" panose="02010600030101010101" pitchFamily="2" charset="-122"/>
              </a:rPr>
              <a:t>被提出。</a:t>
            </a:r>
            <a:endParaRPr lang="en-US" altLang="zh-CN" dirty="0">
              <a:latin typeface="Arial" panose="020B0604020202020204" pitchFamily="34" charset="0"/>
              <a:ea typeface="宋体" panose="02010600030101010101" pitchFamily="2" charset="-122"/>
            </a:endParaRPr>
          </a:p>
          <a:p>
            <a:pPr marL="1268100"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该协议设计思想是首先以源节点</a:t>
            </a:r>
            <a:r>
              <a:rPr lang="en-US" altLang="zh-CN" dirty="0">
                <a:latin typeface="Arial" panose="020B0604020202020204" pitchFamily="34" charset="0"/>
                <a:ea typeface="宋体" panose="02010600030101010101" pitchFamily="2" charset="-122"/>
              </a:rPr>
              <a:t>A </a:t>
            </a:r>
            <a:r>
              <a:rPr lang="zh-CN" altLang="en-US" dirty="0">
                <a:latin typeface="Arial" panose="020B0604020202020204" pitchFamily="34" charset="0"/>
                <a:ea typeface="宋体" panose="02010600030101010101" pitchFamily="2" charset="-122"/>
              </a:rPr>
              <a:t>为中心</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以</a:t>
            </a:r>
            <a:r>
              <a:rPr lang="en-US" altLang="zh-CN" dirty="0">
                <a:latin typeface="Arial" panose="020B0604020202020204" pitchFamily="34" charset="0"/>
                <a:ea typeface="宋体" panose="02010600030101010101" pitchFamily="2" charset="-122"/>
              </a:rPr>
              <a:t>r </a:t>
            </a:r>
            <a:r>
              <a:rPr lang="zh-CN" altLang="en-US" dirty="0">
                <a:latin typeface="Arial" panose="020B0604020202020204" pitchFamily="34" charset="0"/>
                <a:ea typeface="宋体" panose="02010600030101010101" pitchFamily="2" charset="-122"/>
              </a:rPr>
              <a:t>跳数为半径作圆</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寻找最小距离的节点</a:t>
            </a:r>
            <a:r>
              <a:rPr lang="en-US" altLang="zh-CN" dirty="0">
                <a:latin typeface="Arial" panose="020B0604020202020204" pitchFamily="34" charset="0"/>
                <a:ea typeface="宋体" panose="02010600030101010101" pitchFamily="2" charset="-122"/>
              </a:rPr>
              <a:t>B ,</a:t>
            </a:r>
            <a:r>
              <a:rPr lang="zh-CN" altLang="en-US" dirty="0">
                <a:latin typeface="Arial" panose="020B0604020202020204" pitchFamily="34" charset="0"/>
                <a:ea typeface="宋体" panose="02010600030101010101" pitchFamily="2" charset="-122"/>
              </a:rPr>
              <a:t>然后再以</a:t>
            </a:r>
            <a:r>
              <a:rPr lang="en-US" altLang="zh-CN" dirty="0">
                <a:latin typeface="Arial" panose="020B0604020202020204" pitchFamily="34" charset="0"/>
                <a:ea typeface="宋体" panose="02010600030101010101" pitchFamily="2" charset="-122"/>
              </a:rPr>
              <a:t>B </a:t>
            </a:r>
            <a:r>
              <a:rPr lang="zh-CN" altLang="en-US" dirty="0">
                <a:latin typeface="Arial" panose="020B0604020202020204" pitchFamily="34" charset="0"/>
                <a:ea typeface="宋体" panose="02010600030101010101" pitchFamily="2" charset="-122"/>
              </a:rPr>
              <a:t>为圆心作圆</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以此下去</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最终寻找到目的节点</a:t>
            </a:r>
            <a:r>
              <a:rPr lang="en-US" altLang="zh-CN" dirty="0">
                <a:latin typeface="Arial" panose="020B0604020202020204" pitchFamily="34" charset="0"/>
                <a:ea typeface="宋体" panose="02010600030101010101" pitchFamily="2" charset="-122"/>
              </a:rPr>
              <a:t>D</a:t>
            </a:r>
            <a:r>
              <a:rPr lang="zh-CN" altLang="en-US"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a:p>
            <a:pPr marL="1268100"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该协议以数字签名和密钥管理作为路由安全机制的方法</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把计算复杂的能量消耗来代替通信复杂的能量消耗</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在尽量保证网络生命期不减弱的情况下</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增加了安全机制。</a:t>
            </a:r>
            <a:endParaRPr lang="en-US" altLang="zh-CN" dirty="0">
              <a:latin typeface="Arial" panose="020B0604020202020204" pitchFamily="34" charset="0"/>
              <a:ea typeface="宋体" panose="02010600030101010101" pitchFamily="2" charset="-122"/>
            </a:endParaRPr>
          </a:p>
          <a:p>
            <a:pPr marL="1268100"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但是计算量大</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同时</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所有节点都在直径范围内进行广播自己的路由信息</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使得能量浪费。</a:t>
            </a:r>
          </a:p>
        </p:txBody>
      </p:sp>
      <p:sp>
        <p:nvSpPr>
          <p:cNvPr id="2" name="灯片编号占位符 11">
            <a:extLst>
              <a:ext uri="{FF2B5EF4-FFF2-40B4-BE49-F238E27FC236}">
                <a16:creationId xmlns:a16="http://schemas.microsoft.com/office/drawing/2014/main" id="{535EF331-EF04-4A93-860B-BCC8F1729AA7}"/>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66</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306558810"/>
      </p:ext>
    </p:extLst>
  </p:cSld>
  <p:clrMapOvr>
    <a:masterClrMapping/>
  </p:clrMapOvr>
  <p:transition advTm="16782"/>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3.2.9 </a:t>
            </a:r>
            <a:r>
              <a:rPr lang="zh-CN" altLang="en-US" sz="2400" b="1" dirty="0">
                <a:latin typeface="黑体" panose="02010609060101010101" pitchFamily="49" charset="-122"/>
                <a:ea typeface="黑体" panose="02010609060101010101" pitchFamily="49" charset="-122"/>
              </a:rPr>
              <a:t>安全路由技术分析</a:t>
            </a:r>
          </a:p>
        </p:txBody>
      </p:sp>
      <p:sp>
        <p:nvSpPr>
          <p:cNvPr id="71685" name="矩形 2"/>
          <p:cNvSpPr>
            <a:spLocks noChangeArrowheads="1"/>
          </p:cNvSpPr>
          <p:nvPr/>
        </p:nvSpPr>
        <p:spPr bwMode="auto">
          <a:xfrm>
            <a:off x="503548" y="2351782"/>
            <a:ext cx="8136904"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3" indent="-342900">
              <a:spcBef>
                <a:spcPct val="0"/>
              </a:spcBef>
              <a:buFont typeface="Wingdings" panose="05000000000000000000" pitchFamily="2" charset="2"/>
              <a:buChar char="u"/>
              <a:defRPr/>
            </a:pPr>
            <a:r>
              <a:rPr lang="zh-CN" altLang="en-US" sz="2400" b="1" dirty="0">
                <a:latin typeface="Arial" panose="020B0604020202020204" pitchFamily="34" charset="0"/>
                <a:ea typeface="宋体" panose="02010600030101010101" pitchFamily="2" charset="-122"/>
              </a:rPr>
              <a:t>安全路由协议</a:t>
            </a:r>
            <a:endParaRPr lang="en-US" altLang="zh-CN" sz="2400" b="1"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还有一些安全路由协议</a:t>
            </a:r>
            <a:r>
              <a:rPr lang="en-US" altLang="zh-CN" sz="2200" dirty="0">
                <a:latin typeface="Arial" panose="020B0604020202020204" pitchFamily="34" charset="0"/>
                <a:ea typeface="宋体" panose="02010600030101010101" pitchFamily="2" charset="-122"/>
              </a:rPr>
              <a:t>, </a:t>
            </a:r>
            <a:r>
              <a:rPr lang="zh-CN" altLang="en-US" sz="2200" dirty="0">
                <a:latin typeface="Arial" panose="020B0604020202020204" pitchFamily="34" charset="0"/>
                <a:ea typeface="宋体" panose="02010600030101010101" pitchFamily="2" charset="-122"/>
              </a:rPr>
              <a:t>如容侵路由</a:t>
            </a:r>
            <a:r>
              <a:rPr lang="en-US" altLang="zh-CN" sz="2200" dirty="0">
                <a:latin typeface="Arial" panose="020B0604020202020204" pitchFamily="34" charset="0"/>
                <a:ea typeface="宋体" panose="02010600030101010101" pitchFamily="2" charset="-122"/>
              </a:rPr>
              <a:t>IN2TRSN[7] ,</a:t>
            </a:r>
            <a:r>
              <a:rPr lang="zh-CN" altLang="en-US" sz="2200" dirty="0">
                <a:latin typeface="Arial" panose="020B0604020202020204" pitchFamily="34" charset="0"/>
                <a:ea typeface="宋体" panose="02010600030101010101" pitchFamily="2" charset="-122"/>
              </a:rPr>
              <a:t>安全区域路由</a:t>
            </a:r>
            <a:r>
              <a:rPr lang="en-US" altLang="zh-CN" sz="2200" dirty="0">
                <a:latin typeface="Arial" panose="020B0604020202020204" pitchFamily="34" charset="0"/>
                <a:ea typeface="宋体" panose="02010600030101010101" pitchFamily="2" charset="-122"/>
              </a:rPr>
              <a:t>SLRSN [8]</a:t>
            </a:r>
            <a:r>
              <a:rPr lang="zh-CN" altLang="en-US" sz="2200" dirty="0">
                <a:latin typeface="Arial" panose="020B0604020202020204" pitchFamily="34" charset="0"/>
                <a:ea typeface="宋体" panose="02010600030101010101" pitchFamily="2" charset="-122"/>
              </a:rPr>
              <a:t>等</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这些安全路由协议一般采用</a:t>
            </a:r>
            <a:r>
              <a:rPr lang="zh-CN" altLang="en-US" sz="2200" dirty="0">
                <a:solidFill>
                  <a:srgbClr val="FF0000"/>
                </a:solidFill>
                <a:latin typeface="Arial" panose="020B0604020202020204" pitchFamily="34" charset="0"/>
                <a:ea typeface="宋体" panose="02010600030101010101" pitchFamily="2" charset="-122"/>
              </a:rPr>
              <a:t>链路层加密和认证、多路经路由、身份认证、双向连接认证和认证广播等</a:t>
            </a:r>
            <a:r>
              <a:rPr lang="zh-CN" altLang="en-US" sz="2200" dirty="0">
                <a:latin typeface="Arial" panose="020B0604020202020204" pitchFamily="34" charset="0"/>
                <a:ea typeface="宋体" panose="02010600030101010101" pitchFamily="2" charset="-122"/>
              </a:rPr>
              <a:t>机制来有效抵御</a:t>
            </a:r>
            <a:r>
              <a:rPr lang="zh-CN" altLang="en-US" sz="2200" b="1" dirty="0">
                <a:solidFill>
                  <a:srgbClr val="FF0000"/>
                </a:solidFill>
                <a:latin typeface="Arial" panose="020B0604020202020204" pitchFamily="34" charset="0"/>
                <a:ea typeface="宋体" panose="02010600030101010101" pitchFamily="2" charset="-122"/>
              </a:rPr>
              <a:t>虚假路由信息、</a:t>
            </a:r>
            <a:r>
              <a:rPr lang="en-US" altLang="zh-CN" sz="2200" b="1" dirty="0">
                <a:solidFill>
                  <a:srgbClr val="FF0000"/>
                </a:solidFill>
                <a:latin typeface="Arial" panose="020B0604020202020204" pitchFamily="34" charset="0"/>
                <a:ea typeface="宋体" panose="02010600030101010101" pitchFamily="2" charset="-122"/>
              </a:rPr>
              <a:t>Sybil </a:t>
            </a:r>
            <a:r>
              <a:rPr lang="zh-CN" altLang="en-US" sz="2200" b="1" dirty="0">
                <a:solidFill>
                  <a:srgbClr val="FF0000"/>
                </a:solidFill>
                <a:latin typeface="Arial" panose="020B0604020202020204" pitchFamily="34" charset="0"/>
                <a:ea typeface="宋体" panose="02010600030101010101" pitchFamily="2" charset="-122"/>
              </a:rPr>
              <a:t>攻击和</a:t>
            </a:r>
            <a:r>
              <a:rPr lang="en-US" altLang="zh-CN" sz="2200" b="1" dirty="0">
                <a:solidFill>
                  <a:srgbClr val="FF0000"/>
                </a:solidFill>
                <a:latin typeface="Arial" panose="020B0604020202020204" pitchFamily="34" charset="0"/>
                <a:ea typeface="宋体" panose="02010600030101010101" pitchFamily="2" charset="-122"/>
              </a:rPr>
              <a:t>HELLO flood </a:t>
            </a:r>
            <a:r>
              <a:rPr lang="zh-CN" altLang="en-US" sz="2200" b="1" dirty="0">
                <a:solidFill>
                  <a:srgbClr val="FF0000"/>
                </a:solidFill>
                <a:latin typeface="Arial" panose="020B0604020202020204" pitchFamily="34" charset="0"/>
                <a:ea typeface="宋体" panose="02010600030101010101" pitchFamily="2" charset="-122"/>
              </a:rPr>
              <a:t>攻击</a:t>
            </a:r>
            <a:r>
              <a:rPr lang="zh-CN" altLang="en-US" sz="2200" dirty="0">
                <a:latin typeface="Arial" panose="020B0604020202020204" pitchFamily="34" charset="0"/>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078659CD-C720-4070-B791-E53B837A6293}"/>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67</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37003247"/>
      </p:ext>
    </p:extLst>
  </p:cSld>
  <p:clrMapOvr>
    <a:masterClrMapping/>
  </p:clrMapOvr>
  <p:transition advTm="16782"/>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3.2</a:t>
            </a:r>
            <a:r>
              <a:rPr lang="zh-CN" altLang="en-US" sz="3600" dirty="0">
                <a:latin typeface="黑体" panose="02010609060101010101" pitchFamily="49" charset="-122"/>
                <a:ea typeface="黑体" panose="02010609060101010101" pitchFamily="49" charset="-122"/>
              </a:rPr>
              <a:t>无线传感器网络路由</a:t>
            </a:r>
          </a:p>
        </p:txBody>
      </p:sp>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3.2.9 </a:t>
            </a:r>
            <a:r>
              <a:rPr lang="zh-CN" altLang="en-US" sz="2400" b="1" dirty="0">
                <a:latin typeface="黑体" panose="02010609060101010101" pitchFamily="49" charset="-122"/>
                <a:ea typeface="黑体" panose="02010609060101010101" pitchFamily="49" charset="-122"/>
              </a:rPr>
              <a:t>安全路由技术分析</a:t>
            </a:r>
          </a:p>
        </p:txBody>
      </p:sp>
      <p:sp>
        <p:nvSpPr>
          <p:cNvPr id="71685" name="矩形 2"/>
          <p:cNvSpPr>
            <a:spLocks noChangeArrowheads="1"/>
          </p:cNvSpPr>
          <p:nvPr/>
        </p:nvSpPr>
        <p:spPr bwMode="auto">
          <a:xfrm>
            <a:off x="539552" y="2564904"/>
            <a:ext cx="823573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3" indent="-342900">
              <a:spcBef>
                <a:spcPct val="0"/>
              </a:spcBef>
              <a:buFont typeface="Wingdings" panose="05000000000000000000" pitchFamily="2" charset="2"/>
              <a:buChar char="u"/>
              <a:defRPr/>
            </a:pPr>
            <a:r>
              <a:rPr lang="zh-CN" altLang="en-US" sz="2400" dirty="0">
                <a:latin typeface="Arial" panose="020B0604020202020204" pitchFamily="34" charset="0"/>
                <a:ea typeface="宋体" panose="02010600030101010101" pitchFamily="2" charset="-122"/>
              </a:rPr>
              <a:t>综上所述</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无论是增加安全机制的</a:t>
            </a:r>
            <a:r>
              <a:rPr lang="en-US" altLang="zh-CN" sz="2400" dirty="0">
                <a:latin typeface="Arial" panose="020B0604020202020204" pitchFamily="34" charset="0"/>
                <a:ea typeface="宋体" panose="02010600030101010101" pitchFamily="2" charset="-122"/>
              </a:rPr>
              <a:t>GPSR ,</a:t>
            </a:r>
            <a:r>
              <a:rPr lang="zh-CN" altLang="en-US" sz="2400" dirty="0">
                <a:latin typeface="Arial" panose="020B0604020202020204" pitchFamily="34" charset="0"/>
                <a:ea typeface="宋体" panose="02010600030101010101" pitchFamily="2" charset="-122"/>
              </a:rPr>
              <a:t>还是</a:t>
            </a:r>
            <a:r>
              <a:rPr lang="en-US" altLang="zh-CN" sz="2400" dirty="0">
                <a:latin typeface="Arial" panose="020B0604020202020204" pitchFamily="34" charset="0"/>
                <a:ea typeface="宋体" panose="02010600030101010101" pitchFamily="2" charset="-122"/>
              </a:rPr>
              <a:t>SRD</a:t>
            </a:r>
            <a:r>
              <a:rPr lang="zh-CN" altLang="en-US" sz="2400" dirty="0">
                <a:latin typeface="Arial" panose="020B0604020202020204" pitchFamily="34" charset="0"/>
                <a:ea typeface="宋体" panose="02010600030101010101" pitchFamily="2" charset="-122"/>
              </a:rPr>
              <a:t>、</a:t>
            </a:r>
            <a:r>
              <a:rPr lang="en-US" altLang="zh-CN" sz="2400" dirty="0">
                <a:latin typeface="Arial" panose="020B0604020202020204" pitchFamily="34" charset="0"/>
                <a:ea typeface="宋体" panose="02010600030101010101" pitchFamily="2" charset="-122"/>
              </a:rPr>
              <a:t>IN TRSN </a:t>
            </a:r>
            <a:r>
              <a:rPr lang="zh-CN" altLang="en-US" sz="2400" dirty="0">
                <a:latin typeface="Arial" panose="020B0604020202020204" pitchFamily="34" charset="0"/>
                <a:ea typeface="宋体" panose="02010600030101010101" pitchFamily="2" charset="-122"/>
              </a:rPr>
              <a:t>和</a:t>
            </a:r>
            <a:r>
              <a:rPr lang="en-US" altLang="zh-CN" sz="2400" dirty="0">
                <a:latin typeface="Arial" panose="020B0604020202020204" pitchFamily="34" charset="0"/>
                <a:ea typeface="宋体" panose="02010600030101010101" pitchFamily="2" charset="-122"/>
              </a:rPr>
              <a:t>SL RSN </a:t>
            </a:r>
            <a:r>
              <a:rPr lang="zh-CN" altLang="en-US" sz="2400" dirty="0">
                <a:latin typeface="Arial" panose="020B0604020202020204" pitchFamily="34" charset="0"/>
                <a:ea typeface="宋体" panose="02010600030101010101" pitchFamily="2" charset="-122"/>
              </a:rPr>
              <a:t>等安全路由协议</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都在复杂性、能量损耗和安全性等方面难以平衡</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一般都侧重于强化某些性能</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而以牺牲其他性能为代价。</a:t>
            </a:r>
            <a:endParaRPr lang="en-US" altLang="zh-CN" sz="2400" dirty="0">
              <a:latin typeface="Arial" panose="020B0604020202020204" pitchFamily="34" charset="0"/>
              <a:ea typeface="宋体" panose="02010600030101010101" pitchFamily="2" charset="-122"/>
            </a:endParaRPr>
          </a:p>
          <a:p>
            <a:pPr marL="342900" lvl="3" indent="-342900">
              <a:spcBef>
                <a:spcPct val="0"/>
              </a:spcBef>
              <a:buFont typeface="Wingdings" panose="05000000000000000000" pitchFamily="2" charset="2"/>
              <a:buChar char="u"/>
              <a:defRPr/>
            </a:pPr>
            <a:r>
              <a:rPr lang="zh-CN" altLang="en-US" sz="2400" dirty="0">
                <a:latin typeface="Arial" panose="020B0604020202020204" pitchFamily="34" charset="0"/>
                <a:ea typeface="宋体" panose="02010600030101010101" pitchFamily="2" charset="-122"/>
              </a:rPr>
              <a:t>另一方面</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一些安全路由协议是在现有路由协议基础上增加了安全机制</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这使得在设计上增加了成本。</a:t>
            </a:r>
            <a:endParaRPr lang="zh-CN" altLang="en-US"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194E2C00-1328-4D97-B6CD-5E3F8B0182D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68</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570795625"/>
      </p:ext>
    </p:extLst>
  </p:cSld>
  <p:clrMapOvr>
    <a:masterClrMapping/>
  </p:clrMapOvr>
  <p:transition advTm="16782"/>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3A54B681-D1F6-4BA1-A554-7A0D1B878D43}"/>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第三章  无线传感器网络安全</a:t>
            </a:r>
            <a:endParaRPr lang="zh-CN" altLang="en-US" sz="4000" dirty="0">
              <a:latin typeface="黑体" panose="02010609060101010101" pitchFamily="49" charset="-122"/>
              <a:ea typeface="黑体" panose="02010609060101010101" pitchFamily="49" charset="-122"/>
            </a:endParaRPr>
          </a:p>
        </p:txBody>
      </p:sp>
      <p:grpSp>
        <p:nvGrpSpPr>
          <p:cNvPr id="11267" name="组合 1"/>
          <p:cNvGrpSpPr>
            <a:grpSpLocks/>
          </p:cNvGrpSpPr>
          <p:nvPr/>
        </p:nvGrpSpPr>
        <p:grpSpPr bwMode="auto">
          <a:xfrm>
            <a:off x="1907704" y="2431342"/>
            <a:ext cx="4724400" cy="1044575"/>
            <a:chOff x="2286000" y="2889056"/>
            <a:chExt cx="4724400" cy="1044000"/>
          </a:xfrm>
        </p:grpSpPr>
        <p:sp>
          <p:nvSpPr>
            <p:cNvPr id="27"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8"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9"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路由技术</a:t>
              </a:r>
            </a:p>
          </p:txBody>
        </p:sp>
        <p:sp>
          <p:nvSpPr>
            <p:cNvPr id="30"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633811" y="3178974"/>
              <a:ext cx="354013" cy="45720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2</a:t>
              </a:r>
            </a:p>
          </p:txBody>
        </p:sp>
      </p:grpSp>
      <p:grpSp>
        <p:nvGrpSpPr>
          <p:cNvPr id="11269" name="组合 1"/>
          <p:cNvGrpSpPr>
            <a:grpSpLocks/>
          </p:cNvGrpSpPr>
          <p:nvPr/>
        </p:nvGrpSpPr>
        <p:grpSpPr bwMode="auto">
          <a:xfrm>
            <a:off x="1891432" y="3760797"/>
            <a:ext cx="4724400" cy="1044575"/>
            <a:chOff x="2286000" y="2889056"/>
            <a:chExt cx="4724400" cy="1044000"/>
          </a:xfrm>
        </p:grpSpPr>
        <p:sp>
          <p:nvSpPr>
            <p:cNvPr id="37"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8"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9"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rgbClr val="FFFF00"/>
                  </a:solidFill>
                  <a:effectLst>
                    <a:outerShdw blurRad="38100" dist="38100" dir="2700000" algn="tl">
                      <a:srgbClr val="000000">
                        <a:alpha val="43137"/>
                      </a:srgbClr>
                    </a:outerShdw>
                  </a:effectLst>
                  <a:latin typeface="Arial" panose="020B0604020202020204" pitchFamily="34" charset="0"/>
                </a:rPr>
                <a:t>聚合技术</a:t>
              </a:r>
            </a:p>
          </p:txBody>
        </p:sp>
        <p:sp>
          <p:nvSpPr>
            <p:cNvPr id="40"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632723" y="3178974"/>
              <a:ext cx="35618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3</a:t>
              </a:r>
            </a:p>
          </p:txBody>
        </p:sp>
      </p:grpSp>
      <p:grpSp>
        <p:nvGrpSpPr>
          <p:cNvPr id="11270" name="组合 1"/>
          <p:cNvGrpSpPr>
            <a:grpSpLocks/>
          </p:cNvGrpSpPr>
          <p:nvPr/>
        </p:nvGrpSpPr>
        <p:grpSpPr bwMode="auto">
          <a:xfrm>
            <a:off x="1907704" y="5090252"/>
            <a:ext cx="4724400" cy="1044575"/>
            <a:chOff x="2286000" y="2889056"/>
            <a:chExt cx="4724400" cy="1044000"/>
          </a:xfrm>
        </p:grpSpPr>
        <p:sp>
          <p:nvSpPr>
            <p:cNvPr id="47"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8"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9"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定位技术</a:t>
              </a:r>
            </a:p>
          </p:txBody>
        </p:sp>
        <p:sp>
          <p:nvSpPr>
            <p:cNvPr id="50"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632723" y="3178974"/>
              <a:ext cx="35618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4</a:t>
              </a:r>
            </a:p>
          </p:txBody>
        </p:sp>
      </p:grpSp>
      <p:grpSp>
        <p:nvGrpSpPr>
          <p:cNvPr id="23" name="组合 1"/>
          <p:cNvGrpSpPr>
            <a:grpSpLocks/>
          </p:cNvGrpSpPr>
          <p:nvPr/>
        </p:nvGrpSpPr>
        <p:grpSpPr bwMode="auto">
          <a:xfrm>
            <a:off x="1907704" y="1191241"/>
            <a:ext cx="4724400" cy="1044575"/>
            <a:chOff x="2286000" y="2889056"/>
            <a:chExt cx="4724400" cy="1044000"/>
          </a:xfrm>
        </p:grpSpPr>
        <p:sp>
          <p:nvSpPr>
            <p:cNvPr id="24"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5"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6"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概述</a:t>
              </a:r>
            </a:p>
          </p:txBody>
        </p:sp>
        <p:sp>
          <p:nvSpPr>
            <p:cNvPr id="31"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632723" y="3178974"/>
              <a:ext cx="35618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1</a:t>
              </a:r>
            </a:p>
          </p:txBody>
        </p:sp>
      </p:grpSp>
      <p:sp>
        <p:nvSpPr>
          <p:cNvPr id="2" name="灯片编号占位符 11">
            <a:extLst>
              <a:ext uri="{FF2B5EF4-FFF2-40B4-BE49-F238E27FC236}">
                <a16:creationId xmlns:a16="http://schemas.microsoft.com/office/drawing/2014/main" id="{DE507A25-9956-40A1-9D47-9DA193E7ABB7}"/>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69</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73722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3.1.2 </a:t>
            </a:r>
            <a:r>
              <a:rPr lang="zh-CN" altLang="en-US" sz="2400" b="1" dirty="0">
                <a:latin typeface="黑体" panose="02010609060101010101" pitchFamily="49" charset="-122"/>
                <a:ea typeface="黑体" panose="02010609060101010101" pitchFamily="49" charset="-122"/>
              </a:rPr>
              <a:t>传感器节点的组成</a:t>
            </a:r>
          </a:p>
        </p:txBody>
      </p:sp>
      <p:sp>
        <p:nvSpPr>
          <p:cNvPr id="6" name="矩形 3"/>
          <p:cNvSpPr>
            <a:spLocks noChangeArrowheads="1"/>
          </p:cNvSpPr>
          <p:nvPr/>
        </p:nvSpPr>
        <p:spPr bwMode="auto">
          <a:xfrm>
            <a:off x="251520" y="1757134"/>
            <a:ext cx="8690868"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574675"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006475"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u"/>
              <a:defRPr/>
            </a:pPr>
            <a:r>
              <a:rPr lang="zh-CN" altLang="en-US" sz="2400" dirty="0"/>
              <a:t>节点结构图如下图，主要的三大模块：</a:t>
            </a:r>
            <a:endParaRPr lang="en-US" altLang="zh-CN" sz="2400" dirty="0"/>
          </a:p>
          <a:p>
            <a:pPr lvl="3">
              <a:buFont typeface="Wingdings" panose="05000000000000000000" pitchFamily="2" charset="2"/>
              <a:buChar char="l"/>
              <a:defRPr/>
            </a:pPr>
            <a:r>
              <a:rPr lang="zh-CN" altLang="en-US" sz="2200" b="1" dirty="0">
                <a:solidFill>
                  <a:srgbClr val="FF0000"/>
                </a:solidFill>
              </a:rPr>
              <a:t>感知模块</a:t>
            </a:r>
            <a:r>
              <a:rPr lang="zh-CN" altLang="en-US" sz="2200" dirty="0"/>
              <a:t>：完成环境数据的</a:t>
            </a:r>
            <a:r>
              <a:rPr lang="zh-CN" altLang="en-US" sz="2200" b="1" dirty="0">
                <a:solidFill>
                  <a:srgbClr val="0070C0"/>
                </a:solidFill>
              </a:rPr>
              <a:t>采集</a:t>
            </a:r>
            <a:r>
              <a:rPr lang="zh-CN" altLang="en-US" sz="2200" dirty="0"/>
              <a:t>，包括传感器和</a:t>
            </a:r>
            <a:r>
              <a:rPr lang="en-US" altLang="zh-CN" sz="2200" dirty="0"/>
              <a:t>AD</a:t>
            </a:r>
            <a:r>
              <a:rPr lang="zh-CN" altLang="en-US" sz="2200" dirty="0"/>
              <a:t>转换器；</a:t>
            </a:r>
            <a:endParaRPr lang="en-US" altLang="zh-CN" sz="2200" dirty="0"/>
          </a:p>
          <a:p>
            <a:pPr lvl="3">
              <a:buFont typeface="Wingdings" panose="05000000000000000000" pitchFamily="2" charset="2"/>
              <a:buChar char="l"/>
              <a:defRPr/>
            </a:pPr>
            <a:r>
              <a:rPr lang="zh-CN" altLang="en-US" sz="2200" b="1" dirty="0">
                <a:solidFill>
                  <a:srgbClr val="FF0000"/>
                </a:solidFill>
              </a:rPr>
              <a:t>数据处理模块</a:t>
            </a:r>
            <a:r>
              <a:rPr lang="zh-CN" altLang="en-US" sz="2200" dirty="0"/>
              <a:t>：完成节点的各种控制和数据的融合处理等，有微处理器和存储器组成；</a:t>
            </a:r>
            <a:endParaRPr lang="en-US" altLang="zh-CN" sz="2200" dirty="0"/>
          </a:p>
          <a:p>
            <a:pPr lvl="3">
              <a:buFont typeface="Wingdings" panose="05000000000000000000" pitchFamily="2" charset="2"/>
              <a:buChar char="l"/>
              <a:defRPr/>
            </a:pPr>
            <a:r>
              <a:rPr lang="zh-CN" altLang="en-US" sz="2200" b="1" dirty="0">
                <a:solidFill>
                  <a:srgbClr val="FF0000"/>
                </a:solidFill>
              </a:rPr>
              <a:t>通信模块</a:t>
            </a:r>
            <a:r>
              <a:rPr lang="zh-CN" altLang="en-US" sz="2200" dirty="0"/>
              <a:t>：实现节点间的无线通信功能。</a:t>
            </a:r>
          </a:p>
        </p:txBody>
      </p:sp>
      <p:pic>
        <p:nvPicPr>
          <p:cNvPr id="7" name="图片 6"/>
          <p:cNvPicPr>
            <a:picLocks noChangeAspect="1"/>
          </p:cNvPicPr>
          <p:nvPr/>
        </p:nvPicPr>
        <p:blipFill rotWithShape="1">
          <a:blip r:embed="rId3"/>
          <a:srcRect b="5520"/>
          <a:stretch/>
        </p:blipFill>
        <p:spPr>
          <a:xfrm>
            <a:off x="539552" y="3573016"/>
            <a:ext cx="4494271" cy="2926204"/>
          </a:xfrm>
          <a:prstGeom prst="rect">
            <a:avLst/>
          </a:prstGeom>
        </p:spPr>
      </p:pic>
      <p:pic>
        <p:nvPicPr>
          <p:cNvPr id="8" name="图片 7"/>
          <p:cNvPicPr>
            <a:picLocks noChangeAspect="1"/>
          </p:cNvPicPr>
          <p:nvPr/>
        </p:nvPicPr>
        <p:blipFill rotWithShape="1">
          <a:blip r:embed="rId4"/>
          <a:srcRect b="20373"/>
          <a:stretch/>
        </p:blipFill>
        <p:spPr>
          <a:xfrm>
            <a:off x="5321855" y="3766404"/>
            <a:ext cx="3592476" cy="2408197"/>
          </a:xfrm>
          <a:prstGeom prst="rect">
            <a:avLst/>
          </a:prstGeom>
        </p:spPr>
      </p:pic>
      <p:sp>
        <p:nvSpPr>
          <p:cNvPr id="4" name="文本框 3"/>
          <p:cNvSpPr txBox="1"/>
          <p:nvPr/>
        </p:nvSpPr>
        <p:spPr>
          <a:xfrm>
            <a:off x="1619672" y="116632"/>
            <a:ext cx="184731" cy="369332"/>
          </a:xfrm>
          <a:prstGeom prst="rect">
            <a:avLst/>
          </a:prstGeom>
          <a:blipFill>
            <a:blip r:embed="rId5"/>
            <a:stretch>
              <a:fillRect l="-1199" t="-1913" b="-2261"/>
            </a:stretch>
          </a:blipFill>
        </p:spPr>
        <p:txBody>
          <a:bodyPr wrap="none" rtlCol="0">
            <a:spAutoFit/>
          </a:bodyPr>
          <a:lstStyle/>
          <a:p>
            <a:endParaRPr lang="zh-CN" altLang="en-US" dirty="0">
              <a:noFill/>
            </a:endParaRPr>
          </a:p>
        </p:txBody>
      </p:sp>
      <p:sp>
        <p:nvSpPr>
          <p:cNvPr id="9" name="矩形 8"/>
          <p:cNvSpPr/>
          <p:nvPr/>
        </p:nvSpPr>
        <p:spPr>
          <a:xfrm>
            <a:off x="724283" y="3616829"/>
            <a:ext cx="1080120" cy="338554"/>
          </a:xfrm>
          <a:prstGeom prst="rect">
            <a:avLst/>
          </a:prstGeom>
          <a:solidFill>
            <a:srgbClr val="E8EEF7"/>
          </a:solidFill>
        </p:spPr>
        <p:txBody>
          <a:bodyPr wrap="square">
            <a:spAutoFit/>
          </a:bodyPr>
          <a:lstStyle/>
          <a:p>
            <a:pPr marL="0" lvl="3" algn="ctr">
              <a:defRPr/>
            </a:pPr>
            <a:r>
              <a:rPr lang="zh-CN" altLang="en-US" sz="1600" dirty="0"/>
              <a:t>感知模块</a:t>
            </a:r>
          </a:p>
        </p:txBody>
      </p:sp>
      <p:sp>
        <p:nvSpPr>
          <p:cNvPr id="2" name="灯片编号占位符 11">
            <a:extLst>
              <a:ext uri="{FF2B5EF4-FFF2-40B4-BE49-F238E27FC236}">
                <a16:creationId xmlns:a16="http://schemas.microsoft.com/office/drawing/2014/main" id="{618DA180-96BB-4A93-AEA6-6CD0FF5903A9}"/>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214303780"/>
      </p:ext>
    </p:extLst>
  </p:cSld>
  <p:clrMapOvr>
    <a:masterClrMapping/>
  </p:clrMapOvr>
  <p:transition advTm="16782"/>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16384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6384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3.3.1 </a:t>
            </a:r>
            <a:r>
              <a:rPr lang="zh-CN" altLang="en-US" sz="2400" b="1">
                <a:latin typeface="黑体" panose="02010609060101010101" pitchFamily="49" charset="-122"/>
                <a:ea typeface="黑体" panose="02010609060101010101" pitchFamily="49" charset="-122"/>
              </a:rPr>
              <a:t>数据聚合综述</a:t>
            </a:r>
          </a:p>
        </p:txBody>
      </p:sp>
      <p:sp>
        <p:nvSpPr>
          <p:cNvPr id="163845"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63846" name="文本框 2"/>
          <p:cNvSpPr txBox="1">
            <a:spLocks noChangeArrowheads="1"/>
          </p:cNvSpPr>
          <p:nvPr/>
        </p:nvSpPr>
        <p:spPr bwMode="auto">
          <a:xfrm>
            <a:off x="435670" y="1976051"/>
            <a:ext cx="8178997" cy="387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可将传感器网络看成是一个</a:t>
            </a:r>
            <a:r>
              <a:rPr lang="zh-CN" altLang="en-US" sz="2400" b="1" dirty="0">
                <a:latin typeface="Arial" panose="020B0604020202020204" pitchFamily="34" charset="0"/>
                <a:ea typeface="宋体" panose="02010600030101010101" pitchFamily="2" charset="-122"/>
              </a:rPr>
              <a:t>分布式数据库系统</a:t>
            </a:r>
            <a:r>
              <a:rPr lang="zh-CN" altLang="en-US" sz="2400" dirty="0">
                <a:latin typeface="Arial" panose="020B0604020202020204" pitchFamily="34" charset="0"/>
                <a:ea typeface="宋体" panose="02010600030101010101" pitchFamily="2" charset="-122"/>
              </a:rPr>
              <a:t>：</a:t>
            </a: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每个传感器是一个独立的数据源，产生由</a:t>
            </a:r>
            <a:r>
              <a:rPr lang="zh-CN" altLang="en-US" sz="2200" dirty="0">
                <a:solidFill>
                  <a:srgbClr val="FF0000"/>
                </a:solidFill>
                <a:latin typeface="Arial" panose="020B0604020202020204" pitchFamily="34" charset="0"/>
                <a:ea typeface="宋体" panose="02010600030101010101" pitchFamily="2" charset="-122"/>
              </a:rPr>
              <a:t>传感器</a:t>
            </a:r>
            <a:r>
              <a:rPr lang="en-US" altLang="zh-CN" sz="2200" dirty="0">
                <a:solidFill>
                  <a:srgbClr val="FF0000"/>
                </a:solidFill>
                <a:latin typeface="Arial" panose="020B0604020202020204" pitchFamily="34" charset="0"/>
                <a:ea typeface="宋体" panose="02010600030101010101" pitchFamily="2" charset="-122"/>
              </a:rPr>
              <a:t>ID</a:t>
            </a:r>
            <a:r>
              <a:rPr lang="zh-CN" altLang="en-US" sz="2200" dirty="0">
                <a:solidFill>
                  <a:srgbClr val="FF0000"/>
                </a:solidFill>
                <a:latin typeface="Arial" panose="020B0604020202020204" pitchFamily="34" charset="0"/>
                <a:ea typeface="宋体" panose="02010600030101010101" pitchFamily="2" charset="-122"/>
              </a:rPr>
              <a:t>、位置、传感器类型、时间戳和测量值等</a:t>
            </a:r>
            <a:r>
              <a:rPr lang="zh-CN" altLang="en-US" sz="2200" dirty="0">
                <a:latin typeface="Arial" panose="020B0604020202020204" pitchFamily="34" charset="0"/>
                <a:ea typeface="宋体" panose="02010600030101010101" pitchFamily="2" charset="-122"/>
              </a:rPr>
              <a:t>组成的数据记录。</a:t>
            </a: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不同节点上同一种传感器产生的</a:t>
            </a:r>
            <a:r>
              <a:rPr lang="zh-CN" altLang="en-US" sz="2200" dirty="0">
                <a:solidFill>
                  <a:srgbClr val="FF0000"/>
                </a:solidFill>
                <a:latin typeface="Arial" panose="020B0604020202020204" pitchFamily="34" charset="0"/>
                <a:ea typeface="宋体" panose="02010600030101010101" pitchFamily="2" charset="-122"/>
              </a:rPr>
              <a:t>数据记录具有相同的样式</a:t>
            </a:r>
            <a:r>
              <a:rPr lang="zh-CN" altLang="en-US" sz="2200" dirty="0">
                <a:latin typeface="Arial" panose="020B0604020202020204" pitchFamily="34" charset="0"/>
                <a:ea typeface="宋体" panose="02010600030101010101" pitchFamily="2" charset="-122"/>
              </a:rPr>
              <a:t>，这些数据记录形成一个分布式的表。</a:t>
            </a: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多个这样的表形成了传感器网络。</a:t>
            </a:r>
          </a:p>
          <a:p>
            <a:pPr marL="342900" lvl="1" indent="-342900">
              <a:spcBef>
                <a:spcPct val="0"/>
              </a:spcBef>
              <a:buFont typeface="Wingdings" panose="05000000000000000000" pitchFamily="2" charset="2"/>
              <a:buChar char="u"/>
            </a:pPr>
            <a:r>
              <a:rPr lang="zh-CN" altLang="en-US" sz="2400" dirty="0">
                <a:solidFill>
                  <a:srgbClr val="FF0000"/>
                </a:solidFill>
                <a:latin typeface="Arial" panose="020B0604020202020204" pitchFamily="34" charset="0"/>
                <a:ea typeface="宋体" panose="02010600030101010101" pitchFamily="2" charset="-122"/>
              </a:rPr>
              <a:t>网络内数据聚合的必要性：</a:t>
            </a: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单个传感器产生的数据有</a:t>
            </a:r>
            <a:r>
              <a:rPr lang="zh-CN" altLang="en-US" sz="2200" dirty="0">
                <a:solidFill>
                  <a:srgbClr val="FF0000"/>
                </a:solidFill>
                <a:latin typeface="Arial" panose="020B0604020202020204" pitchFamily="34" charset="0"/>
                <a:ea typeface="宋体" panose="02010600030101010101" pitchFamily="2" charset="-122"/>
              </a:rPr>
              <a:t>噪声</a:t>
            </a:r>
            <a:r>
              <a:rPr lang="zh-CN" altLang="en-US" sz="2200" dirty="0">
                <a:latin typeface="Arial" panose="020B0604020202020204" pitchFamily="34" charset="0"/>
                <a:ea typeface="宋体" panose="02010600030101010101" pitchFamily="2" charset="-122"/>
              </a:rPr>
              <a:t>（由传感器硬件引起），受环境的影响也较大，因此单个测量值不可靠，</a:t>
            </a:r>
            <a:r>
              <a:rPr lang="zh-CN" altLang="en-US" sz="2200" dirty="0">
                <a:solidFill>
                  <a:srgbClr val="FF0000"/>
                </a:solidFill>
                <a:latin typeface="Arial" panose="020B0604020202020204" pitchFamily="34" charset="0"/>
                <a:ea typeface="宋体" panose="02010600030101010101" pitchFamily="2" charset="-122"/>
              </a:rPr>
              <a:t>多个测量值的聚合（</a:t>
            </a:r>
            <a:r>
              <a:rPr lang="en-US" altLang="zh-CN" sz="2200" dirty="0">
                <a:solidFill>
                  <a:srgbClr val="FF0000"/>
                </a:solidFill>
                <a:latin typeface="Arial" panose="020B0604020202020204" pitchFamily="34" charset="0"/>
                <a:ea typeface="宋体" panose="02010600030101010101" pitchFamily="2" charset="-122"/>
              </a:rPr>
              <a:t>aggregation</a:t>
            </a:r>
            <a:r>
              <a:rPr lang="zh-CN" altLang="en-US" sz="2200" dirty="0">
                <a:solidFill>
                  <a:srgbClr val="FF0000"/>
                </a:solidFill>
                <a:latin typeface="Arial" panose="020B0604020202020204" pitchFamily="34" charset="0"/>
                <a:ea typeface="宋体" panose="02010600030101010101" pitchFamily="2" charset="-122"/>
              </a:rPr>
              <a:t>）结果比单个测量值更有用</a:t>
            </a:r>
            <a:r>
              <a:rPr lang="zh-CN" altLang="en-US" sz="2200" dirty="0">
                <a:latin typeface="Arial" panose="020B0604020202020204" pitchFamily="34" charset="0"/>
                <a:ea typeface="宋体" panose="02010600030101010101" pitchFamily="2" charset="-122"/>
              </a:rPr>
              <a:t>。</a:t>
            </a: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在网络内聚合数据比在基站上聚合数据</a:t>
            </a:r>
            <a:r>
              <a:rPr lang="zh-CN" altLang="en-US" sz="2200" dirty="0">
                <a:solidFill>
                  <a:srgbClr val="FF0000"/>
                </a:solidFill>
                <a:latin typeface="Arial" panose="020B0604020202020204" pitchFamily="34" charset="0"/>
                <a:ea typeface="宋体" panose="02010600030101010101" pitchFamily="2" charset="-122"/>
              </a:rPr>
              <a:t>节省能量</a:t>
            </a:r>
            <a:r>
              <a:rPr lang="zh-CN" altLang="en-US" sz="2200" dirty="0">
                <a:latin typeface="Arial" panose="020B0604020202020204" pitchFamily="34" charset="0"/>
                <a:ea typeface="宋体" panose="02010600030101010101" pitchFamily="2" charset="-122"/>
              </a:rPr>
              <a:t>。 </a:t>
            </a:r>
          </a:p>
        </p:txBody>
      </p:sp>
      <p:sp>
        <p:nvSpPr>
          <p:cNvPr id="2" name="灯片编号占位符 11">
            <a:extLst>
              <a:ext uri="{FF2B5EF4-FFF2-40B4-BE49-F238E27FC236}">
                <a16:creationId xmlns:a16="http://schemas.microsoft.com/office/drawing/2014/main" id="{A3318A14-475E-40ED-A66E-BD29C2CDD442}"/>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1720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720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3.3.2 </a:t>
            </a:r>
            <a:r>
              <a:rPr lang="zh-CN" altLang="en-US" sz="2400" b="1" dirty="0">
                <a:latin typeface="黑体" panose="02010609060101010101" pitchFamily="49" charset="-122"/>
                <a:ea typeface="黑体" panose="02010609060101010101" pitchFamily="49" charset="-122"/>
              </a:rPr>
              <a:t>基于树的数据聚合协议</a:t>
            </a:r>
          </a:p>
        </p:txBody>
      </p:sp>
      <p:sp>
        <p:nvSpPr>
          <p:cNvPr id="1720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72038" name="文本框 2"/>
          <p:cNvSpPr txBox="1">
            <a:spLocks noChangeArrowheads="1"/>
          </p:cNvSpPr>
          <p:nvPr/>
        </p:nvSpPr>
        <p:spPr bwMode="auto">
          <a:xfrm>
            <a:off x="539552" y="1507554"/>
            <a:ext cx="7596262"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如图</a:t>
            </a:r>
            <a:r>
              <a:rPr lang="en-US" altLang="zh-CN" sz="2400" dirty="0">
                <a:latin typeface="Arial" panose="020B0604020202020204" pitchFamily="34" charset="0"/>
                <a:ea typeface="宋体" panose="02010600030101010101" pitchFamily="2" charset="-122"/>
              </a:rPr>
              <a:t>a </a:t>
            </a:r>
            <a:r>
              <a:rPr lang="zh-CN" altLang="en-US" sz="2400" dirty="0">
                <a:latin typeface="Arial" panose="020B0604020202020204" pitchFamily="34" charset="0"/>
                <a:ea typeface="宋体" panose="02010600030101010101" pitchFamily="2" charset="-122"/>
              </a:rPr>
              <a:t>所示，无线传感器网络中基于树型的数据聚合协议首先构造一个聚合节点作为生成树的根节点，数据的处理是从叶子节点到根节点逐层进行，这也就意味着传感器节点采集到的数据是沿着已形成的聚合树中叶子节点到根节点的一条路径流动的。</a:t>
            </a:r>
            <a:endParaRPr lang="en-US" altLang="zh-CN" sz="2400" dirty="0">
              <a:latin typeface="Arial" panose="020B0604020202020204" pitchFamily="34" charset="0"/>
              <a:ea typeface="宋体" panose="02010600030101010101" pitchFamily="2" charset="-122"/>
            </a:endParaRPr>
          </a:p>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当两个或者是多个数据同时到达一个中间节点时，中间节点将会进行相应的聚合。</a:t>
            </a:r>
            <a:endParaRPr lang="en-US" altLang="zh-CN" sz="24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07AAE155-18CA-4510-B0B0-DF2318DE241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71</a:t>
            </a:fld>
            <a:endParaRPr lang="zh-CN" altLang="en-US" sz="1800" dirty="0">
              <a:latin typeface="Calibri" panose="020F0502020204030204" pitchFamily="34" charset="0"/>
              <a:ea typeface="宋体" panose="02010600030101010101" pitchFamily="2" charset="-122"/>
            </a:endParaRPr>
          </a:p>
        </p:txBody>
      </p:sp>
      <p:pic>
        <p:nvPicPr>
          <p:cNvPr id="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077072"/>
            <a:ext cx="4320480" cy="271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2"/>
          <p:cNvSpPr>
            <a:spLocks noChangeArrowheads="1"/>
          </p:cNvSpPr>
          <p:nvPr/>
        </p:nvSpPr>
        <p:spPr bwMode="auto">
          <a:xfrm>
            <a:off x="5508104" y="5589240"/>
            <a:ext cx="13811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600" dirty="0">
                <a:latin typeface="Arial" panose="020B0604020202020204" pitchFamily="34" charset="0"/>
                <a:ea typeface="宋体" panose="02010600030101010101" pitchFamily="2" charset="-122"/>
              </a:rPr>
              <a:t>图</a:t>
            </a:r>
            <a:r>
              <a:rPr lang="en-US" altLang="zh-CN" sz="1600" dirty="0">
                <a:latin typeface="Arial" panose="020B0604020202020204" pitchFamily="34" charset="0"/>
                <a:ea typeface="宋体" panose="02010600030101010101" pitchFamily="2" charset="-122"/>
              </a:rPr>
              <a:t>a </a:t>
            </a:r>
            <a:r>
              <a:rPr lang="zh-CN" altLang="en-US" sz="1600" dirty="0">
                <a:latin typeface="Arial" panose="020B0604020202020204" pitchFamily="34" charset="0"/>
                <a:ea typeface="宋体" panose="02010600030101010101" pitchFamily="2" charset="-122"/>
              </a:rPr>
              <a:t>树型结构</a:t>
            </a:r>
          </a:p>
        </p:txBody>
      </p:sp>
    </p:spTree>
  </p:cSld>
  <p:clrMapOvr>
    <a:masterClrMapping/>
  </p:clrMapOvr>
  <p:transition advTm="16782"/>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17613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7613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3.3.2 </a:t>
            </a:r>
            <a:r>
              <a:rPr lang="zh-CN" altLang="en-US" sz="2400" b="1">
                <a:latin typeface="黑体" panose="02010609060101010101" pitchFamily="49" charset="-122"/>
                <a:ea typeface="黑体" panose="02010609060101010101" pitchFamily="49" charset="-122"/>
              </a:rPr>
              <a:t>基于树的数据聚合协议</a:t>
            </a:r>
          </a:p>
        </p:txBody>
      </p:sp>
      <p:sp>
        <p:nvSpPr>
          <p:cNvPr id="176133"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76134" name="文本框 2"/>
          <p:cNvSpPr txBox="1">
            <a:spLocks noChangeArrowheads="1"/>
          </p:cNvSpPr>
          <p:nvPr/>
        </p:nvSpPr>
        <p:spPr bwMode="auto">
          <a:xfrm>
            <a:off x="701414" y="2336006"/>
            <a:ext cx="7741171"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然而，这种基于树形结构而构造的数据聚合协议</a:t>
            </a:r>
            <a:r>
              <a:rPr lang="zh-CN" altLang="en-US" sz="2400" b="1" dirty="0">
                <a:solidFill>
                  <a:srgbClr val="FF0000"/>
                </a:solidFill>
                <a:latin typeface="Arial" panose="020B0604020202020204" pitchFamily="34" charset="0"/>
                <a:ea typeface="宋体" panose="02010600030101010101" pitchFamily="2" charset="-122"/>
              </a:rPr>
              <a:t>存在着一个致命的缺陷？</a:t>
            </a:r>
            <a:endParaRPr lang="en-US" altLang="zh-CN" sz="2400" b="1" dirty="0">
              <a:solidFill>
                <a:srgbClr val="FF0000"/>
              </a:solidFill>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可能存在大量传感器设备数据的丢失。</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因为在实际的无线传感器网络中，传感器节点的稳定性很差，因此当一个</a:t>
            </a:r>
            <a:r>
              <a:rPr lang="zh-CN" altLang="en-US" sz="2200" dirty="0">
                <a:solidFill>
                  <a:schemeClr val="accent2"/>
                </a:solidFill>
                <a:latin typeface="Arial" panose="020B0604020202020204" pitchFamily="34" charset="0"/>
                <a:ea typeface="宋体" panose="02010600030101010101" pitchFamily="2" charset="-122"/>
              </a:rPr>
              <a:t>中间节点出现故障</a:t>
            </a:r>
            <a:r>
              <a:rPr lang="zh-CN" altLang="en-US" sz="2200" dirty="0">
                <a:latin typeface="Arial" panose="020B0604020202020204" pitchFamily="34" charset="0"/>
                <a:ea typeface="宋体" panose="02010600030101010101" pitchFamily="2" charset="-122"/>
              </a:rPr>
              <a:t>，无法对数据进行处理时，就势必会造成其子树所有节点数据的丢失。</a:t>
            </a:r>
            <a:endParaRPr lang="en-US" altLang="zh-CN" sz="22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32193E91-C650-4D50-AE03-53C544140ABF}"/>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6134">
                                            <p:txEl>
                                              <p:pRg st="1" end="1"/>
                                            </p:txEl>
                                          </p:spTgt>
                                        </p:tgtEl>
                                        <p:attrNameLst>
                                          <p:attrName>style.visibility</p:attrName>
                                        </p:attrNameLst>
                                      </p:cBhvr>
                                      <p:to>
                                        <p:strVal val="visible"/>
                                      </p:to>
                                    </p:set>
                                    <p:animEffect transition="in" filter="randombar(horizontal)">
                                      <p:cBhvr>
                                        <p:cTn id="7" dur="500"/>
                                        <p:tgtEl>
                                          <p:spTgt spid="176134">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76134">
                                            <p:txEl>
                                              <p:pRg st="2" end="2"/>
                                            </p:txEl>
                                          </p:spTgt>
                                        </p:tgtEl>
                                        <p:attrNameLst>
                                          <p:attrName>style.visibility</p:attrName>
                                        </p:attrNameLst>
                                      </p:cBhvr>
                                      <p:to>
                                        <p:strVal val="visible"/>
                                      </p:to>
                                    </p:set>
                                    <p:animEffect transition="in" filter="randombar(horizontal)">
                                      <p:cBhvr>
                                        <p:cTn id="10" dur="500"/>
                                        <p:tgtEl>
                                          <p:spTgt spid="1761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17817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7818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3.3.2 </a:t>
            </a:r>
            <a:r>
              <a:rPr lang="zh-CN" altLang="en-US" sz="2400" b="1">
                <a:latin typeface="黑体" panose="02010609060101010101" pitchFamily="49" charset="-122"/>
                <a:ea typeface="黑体" panose="02010609060101010101" pitchFamily="49" charset="-122"/>
              </a:rPr>
              <a:t>基于树的数据聚合协议</a:t>
            </a:r>
          </a:p>
        </p:txBody>
      </p:sp>
      <p:sp>
        <p:nvSpPr>
          <p:cNvPr id="178181"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78182" name="文本框 2"/>
          <p:cNvSpPr txBox="1">
            <a:spLocks noChangeArrowheads="1"/>
          </p:cNvSpPr>
          <p:nvPr/>
        </p:nvSpPr>
        <p:spPr bwMode="auto">
          <a:xfrm>
            <a:off x="593117" y="2204864"/>
            <a:ext cx="795776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在基于树形的数据聚合协议中，传感器节点和聚合器节点构造成了一棵树型数据结构。</a:t>
            </a:r>
            <a:endParaRPr lang="en-US" altLang="zh-CN" sz="2400" dirty="0">
              <a:latin typeface="Arial" panose="020B0604020202020204" pitchFamily="34" charset="0"/>
              <a:ea typeface="宋体" panose="02010600030101010101" pitchFamily="2" charset="-122"/>
            </a:endParaRPr>
          </a:p>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数据的聚合都是在非叶子节点上运行，传感器节点感知并采集到的数据将会沿着树枝路径直到根节点，即聚合节点。</a:t>
            </a:r>
            <a:endParaRPr lang="en-US" altLang="zh-CN" sz="24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0A88A4CC-EB29-4047-90F5-A51F665CDE93}"/>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18227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8227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3.3.2 </a:t>
            </a:r>
            <a:r>
              <a:rPr lang="zh-CN" altLang="en-US" sz="2400" b="1">
                <a:latin typeface="黑体" panose="02010609060101010101" pitchFamily="49" charset="-122"/>
                <a:ea typeface="黑体" panose="02010609060101010101" pitchFamily="49" charset="-122"/>
              </a:rPr>
              <a:t>基于树的数据聚合协议</a:t>
            </a:r>
          </a:p>
        </p:txBody>
      </p:sp>
      <p:sp>
        <p:nvSpPr>
          <p:cNvPr id="18227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82278" name="文本框 2"/>
          <p:cNvSpPr txBox="1">
            <a:spLocks noChangeArrowheads="1"/>
          </p:cNvSpPr>
          <p:nvPr/>
        </p:nvSpPr>
        <p:spPr bwMode="auto">
          <a:xfrm>
            <a:off x="244475" y="1628800"/>
            <a:ext cx="8655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dirty="0">
                <a:latin typeface="Arial" panose="020B0604020202020204" pitchFamily="34" charset="0"/>
                <a:ea typeface="宋体" panose="02010600030101010101" pitchFamily="2" charset="-122"/>
              </a:rPr>
              <a:t>以数据安全聚合协议</a:t>
            </a:r>
            <a:r>
              <a:rPr lang="en-US" altLang="zh-CN" sz="2400" dirty="0">
                <a:latin typeface="Arial" panose="020B0604020202020204" pitchFamily="34" charset="0"/>
                <a:ea typeface="宋体" panose="02010600030101010101" pitchFamily="2" charset="-122"/>
              </a:rPr>
              <a:t>CDAP </a:t>
            </a:r>
            <a:r>
              <a:rPr lang="zh-CN" altLang="en-US" sz="2400" dirty="0">
                <a:latin typeface="Arial" panose="020B0604020202020204" pitchFamily="34" charset="0"/>
                <a:ea typeface="宋体" panose="02010600030101010101" pitchFamily="2" charset="-122"/>
              </a:rPr>
              <a:t>为例</a:t>
            </a:r>
            <a:endParaRPr lang="en-US" altLang="zh-CN" sz="2400" dirty="0">
              <a:solidFill>
                <a:srgbClr val="FF0000"/>
              </a:solidFill>
              <a:latin typeface="Arial" panose="020B0604020202020204" pitchFamily="34" charset="0"/>
              <a:ea typeface="宋体" panose="02010600030101010101" pitchFamily="2" charset="-122"/>
            </a:endParaRPr>
          </a:p>
        </p:txBody>
      </p:sp>
      <p:pic>
        <p:nvPicPr>
          <p:cNvPr id="182279"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3489" y="2044548"/>
            <a:ext cx="6774296" cy="44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80" name="矩形 2"/>
          <p:cNvSpPr>
            <a:spLocks noChangeArrowheads="1"/>
          </p:cNvSpPr>
          <p:nvPr/>
        </p:nvSpPr>
        <p:spPr bwMode="auto">
          <a:xfrm>
            <a:off x="3131840" y="6475321"/>
            <a:ext cx="2413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600" dirty="0">
                <a:latin typeface="Arial" panose="020B0604020202020204" pitchFamily="34" charset="0"/>
                <a:ea typeface="宋体" panose="02010600030101010101" pitchFamily="2" charset="-122"/>
              </a:rPr>
              <a:t>图</a:t>
            </a:r>
            <a:r>
              <a:rPr lang="en-US" altLang="zh-CN" sz="1600" dirty="0">
                <a:latin typeface="Arial" panose="020B0604020202020204" pitchFamily="34" charset="0"/>
                <a:ea typeface="宋体" panose="02010600030101010101" pitchFamily="2" charset="-122"/>
              </a:rPr>
              <a:t>b CDAP </a:t>
            </a:r>
            <a:r>
              <a:rPr lang="zh-CN" altLang="en-US" sz="1600" dirty="0">
                <a:latin typeface="Arial" panose="020B0604020202020204" pitchFamily="34" charset="0"/>
                <a:ea typeface="宋体" panose="02010600030101010101" pitchFamily="2" charset="-122"/>
              </a:rPr>
              <a:t>协议网络模型</a:t>
            </a:r>
          </a:p>
        </p:txBody>
      </p:sp>
      <p:sp>
        <p:nvSpPr>
          <p:cNvPr id="2" name="灯片编号占位符 11">
            <a:extLst>
              <a:ext uri="{FF2B5EF4-FFF2-40B4-BE49-F238E27FC236}">
                <a16:creationId xmlns:a16="http://schemas.microsoft.com/office/drawing/2014/main" id="{8D03ACA6-468B-4982-840F-877ABE52F15F}"/>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74</a:t>
            </a:fld>
            <a:endParaRPr lang="zh-CN" altLang="en-US" sz="1800" dirty="0">
              <a:latin typeface="Calibri" panose="020F0502020204030204" pitchFamily="34" charset="0"/>
              <a:ea typeface="宋体" panose="02010600030101010101" pitchFamily="2" charset="-122"/>
            </a:endParaRPr>
          </a:p>
        </p:txBody>
      </p:sp>
      <p:sp>
        <p:nvSpPr>
          <p:cNvPr id="11" name="文本框 2"/>
          <p:cNvSpPr txBox="1">
            <a:spLocks noChangeArrowheads="1"/>
          </p:cNvSpPr>
          <p:nvPr/>
        </p:nvSpPr>
        <p:spPr bwMode="auto">
          <a:xfrm>
            <a:off x="6422108" y="1691376"/>
            <a:ext cx="252028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indent="0">
              <a:spcBef>
                <a:spcPct val="0"/>
              </a:spcBef>
              <a:buNone/>
            </a:pPr>
            <a:r>
              <a:rPr lang="zh-CN" altLang="en-US" sz="2400" dirty="0">
                <a:latin typeface="Arial" panose="020B0604020202020204" pitchFamily="34" charset="0"/>
                <a:ea typeface="宋体" panose="02010600030101010101" pitchFamily="2" charset="-122"/>
              </a:rPr>
              <a:t>节点与聚合节点使用对称加密，聚合节点使用基站公钥加密。其合理性是什么？</a:t>
            </a:r>
            <a:endParaRPr lang="en-US" altLang="zh-CN" sz="2400" dirty="0">
              <a:latin typeface="Arial" panose="020B0604020202020204" pitchFamily="34" charset="0"/>
              <a:ea typeface="宋体" panose="02010600030101010101" pitchFamily="2" charset="-122"/>
            </a:endParaRPr>
          </a:p>
        </p:txBody>
      </p:sp>
    </p:spTree>
  </p:cSld>
  <p:clrMapOvr>
    <a:masterClrMapping/>
  </p:clrMapOvr>
  <p:transition advTm="16782"/>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18432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8432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3.3.2 </a:t>
            </a:r>
            <a:r>
              <a:rPr lang="zh-CN" altLang="en-US" sz="2400" b="1">
                <a:latin typeface="黑体" panose="02010609060101010101" pitchFamily="49" charset="-122"/>
                <a:ea typeface="黑体" panose="02010609060101010101" pitchFamily="49" charset="-122"/>
              </a:rPr>
              <a:t>基于树的数据聚合协议</a:t>
            </a:r>
          </a:p>
        </p:txBody>
      </p:sp>
      <p:sp>
        <p:nvSpPr>
          <p:cNvPr id="184325"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84326" name="文本框 2"/>
          <p:cNvSpPr txBox="1">
            <a:spLocks noChangeArrowheads="1"/>
          </p:cNvSpPr>
          <p:nvPr/>
        </p:nvSpPr>
        <p:spPr bwMode="auto">
          <a:xfrm>
            <a:off x="647725" y="2060848"/>
            <a:ext cx="775488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en-US" altLang="zh-CN" sz="2400" dirty="0">
                <a:latin typeface="Arial" panose="020B0604020202020204" pitchFamily="34" charset="0"/>
                <a:ea typeface="宋体" panose="02010600030101010101" pitchFamily="2" charset="-122"/>
              </a:rPr>
              <a:t>CDAP</a:t>
            </a:r>
            <a:r>
              <a:rPr lang="zh-CN" altLang="en-US" sz="2400" dirty="0">
                <a:latin typeface="Arial" panose="020B0604020202020204" pitchFamily="34" charset="0"/>
                <a:ea typeface="宋体" panose="02010600030101010101" pitchFamily="2" charset="-122"/>
              </a:rPr>
              <a:t>协议的网络模型（见图</a:t>
            </a:r>
            <a:r>
              <a:rPr lang="en-US" altLang="zh-CN" sz="2400" dirty="0">
                <a:latin typeface="Arial" panose="020B0604020202020204" pitchFamily="34" charset="0"/>
                <a:ea typeface="宋体" panose="02010600030101010101" pitchFamily="2" charset="-122"/>
              </a:rPr>
              <a:t>b </a:t>
            </a:r>
            <a:r>
              <a:rPr lang="zh-CN" altLang="en-US" sz="2400" dirty="0">
                <a:latin typeface="Arial" panose="020B0604020202020204" pitchFamily="34" charset="0"/>
                <a:ea typeface="宋体" panose="02010600030101010101" pitchFamily="2" charset="-122"/>
              </a:rPr>
              <a:t>所示）由传感器设备节点、聚合节点以及基站组成。</a:t>
            </a:r>
            <a:endParaRPr lang="en-US" altLang="zh-CN" sz="24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传感器设备是廉价的节点，因此传感器设备的计算能力，存储能力以及电池电量很有限。</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聚合节点（</a:t>
            </a:r>
            <a:r>
              <a:rPr lang="en-US" altLang="zh-CN" sz="2200" dirty="0">
                <a:latin typeface="Arial" panose="020B0604020202020204" pitchFamily="34" charset="0"/>
                <a:ea typeface="宋体" panose="02010600030101010101" pitchFamily="2" charset="-122"/>
              </a:rPr>
              <a:t>Aggregator Node, AGGNODE</a:t>
            </a:r>
            <a:r>
              <a:rPr lang="zh-CN" altLang="en-US" sz="2200" dirty="0">
                <a:latin typeface="Arial" panose="020B0604020202020204" pitchFamily="34" charset="0"/>
                <a:ea typeface="宋体" panose="02010600030101010101" pitchFamily="2" charset="-122"/>
              </a:rPr>
              <a:t>）是若干个特别的节点，此类节点具有较大的内存空间，较强的计算能力，较多的电池电量。</a:t>
            </a:r>
            <a:endParaRPr lang="en-US" altLang="zh-CN" sz="2200" dirty="0">
              <a:latin typeface="Arial" panose="020B0604020202020204" pitchFamily="34" charset="0"/>
              <a:ea typeface="宋体" panose="02010600030101010101" pitchFamily="2" charset="-122"/>
            </a:endParaRPr>
          </a:p>
          <a:p>
            <a:pPr marL="231775" lvl="1" indent="0">
              <a:spcBef>
                <a:spcPct val="0"/>
              </a:spcBef>
              <a:buNone/>
            </a:pPr>
            <a:endParaRPr lang="en-US" altLang="zh-CN" sz="22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05060D0B-6C14-476B-84E0-E8B025BC4AE2}"/>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18637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8637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3.3.2 </a:t>
            </a:r>
            <a:r>
              <a:rPr lang="zh-CN" altLang="en-US" sz="2400" b="1">
                <a:latin typeface="黑体" panose="02010609060101010101" pitchFamily="49" charset="-122"/>
                <a:ea typeface="黑体" panose="02010609060101010101" pitchFamily="49" charset="-122"/>
              </a:rPr>
              <a:t>基于树的数据聚合协议</a:t>
            </a:r>
          </a:p>
        </p:txBody>
      </p:sp>
      <p:sp>
        <p:nvSpPr>
          <p:cNvPr id="186373"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86374" name="矩形 1"/>
          <p:cNvSpPr>
            <a:spLocks noChangeArrowheads="1"/>
          </p:cNvSpPr>
          <p:nvPr/>
        </p:nvSpPr>
        <p:spPr bwMode="auto">
          <a:xfrm>
            <a:off x="683890" y="1700808"/>
            <a:ext cx="7776219"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该协议通过采用对称和同态加密算法实现了数据保密性。</a:t>
            </a:r>
            <a:endParaRPr lang="en-US" altLang="zh-CN" sz="24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具体说来，每个传感器设备节点都与聚合节点共享一对对称密钥，用来对传感器设备采集的数据进行加密</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比如</a:t>
            </a:r>
            <a:r>
              <a:rPr lang="en-US" altLang="zh-CN" sz="2200" dirty="0">
                <a:latin typeface="Arial" panose="020B0604020202020204" pitchFamily="34" charset="0"/>
                <a:ea typeface="宋体" panose="02010600030101010101" pitchFamily="2" charset="-122"/>
              </a:rPr>
              <a:t>RC5)</a:t>
            </a:r>
            <a:r>
              <a:rPr lang="zh-CN" altLang="en-US" sz="2200" dirty="0">
                <a:latin typeface="Arial" panose="020B0604020202020204" pitchFamily="34" charset="0"/>
                <a:ea typeface="宋体" panose="02010600030101010101" pitchFamily="2" charset="-122"/>
              </a:rPr>
              <a:t>。</a:t>
            </a:r>
            <a:endParaRPr lang="en-US" altLang="zh-CN" sz="2200" dirty="0">
              <a:latin typeface="Arial" panose="020B0604020202020204" pitchFamily="34" charset="0"/>
              <a:ea typeface="宋体" panose="02010600030101010101" pitchFamily="2" charset="-122"/>
            </a:endParaRPr>
          </a:p>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每个聚合节点都会在系统初始化的过程中得到基站的公钥。</a:t>
            </a:r>
            <a:endParaRPr lang="en-US" altLang="zh-CN" sz="2400" dirty="0">
              <a:latin typeface="Arial" panose="020B0604020202020204" pitchFamily="34" charset="0"/>
              <a:ea typeface="宋体" panose="02010600030101010101" pitchFamily="2" charset="-122"/>
            </a:endParaRPr>
          </a:p>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当聚合节点解密若干个传感器发送的密文数据后</a:t>
            </a:r>
            <a:endParaRPr lang="en-US" altLang="zh-CN" sz="24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首先对这几个传感器设备的数据进行聚合，然后使用基站的公钥信息对聚合后的数据进行加密</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同态加密</a:t>
            </a:r>
            <a:r>
              <a:rPr lang="en-US" altLang="zh-CN" sz="2200" dirty="0">
                <a:latin typeface="Arial" panose="020B0604020202020204" pitchFamily="34" charset="0"/>
                <a:ea typeface="宋体" panose="02010600030101010101" pitchFamily="2" charset="-122"/>
              </a:rPr>
              <a:t>)</a:t>
            </a:r>
            <a:r>
              <a:rPr lang="en-US" altLang="zh-CN" sz="2200" baseline="30000" dirty="0">
                <a:latin typeface="Arial" panose="020B0604020202020204" pitchFamily="34" charset="0"/>
                <a:ea typeface="宋体" panose="02010600030101010101" pitchFamily="2" charset="-122"/>
              </a:rPr>
              <a:t>[1]</a:t>
            </a:r>
            <a:r>
              <a:rPr lang="zh-CN" altLang="en-US" sz="2200" dirty="0">
                <a:latin typeface="Arial" panose="020B0604020202020204" pitchFamily="34" charset="0"/>
                <a:ea typeface="宋体" panose="02010600030101010101" pitchFamily="2" charset="-122"/>
              </a:rPr>
              <a:t>。</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然后发送至其父节点直至基站。基站得到所有聚合节点发送的聚合密文数据，使用自己的私钥对聚合密文数据解密得到最终的聚合数据。</a:t>
            </a:r>
          </a:p>
        </p:txBody>
      </p:sp>
      <p:sp>
        <p:nvSpPr>
          <p:cNvPr id="2" name="灯片编号占位符 11">
            <a:extLst>
              <a:ext uri="{FF2B5EF4-FFF2-40B4-BE49-F238E27FC236}">
                <a16:creationId xmlns:a16="http://schemas.microsoft.com/office/drawing/2014/main" id="{DA7F24F7-D758-4C0B-AD59-8D7130C1DC09}"/>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18841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8842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3.3.3 </a:t>
            </a:r>
            <a:r>
              <a:rPr lang="zh-CN" altLang="en-US" sz="2400" b="1" dirty="0">
                <a:latin typeface="黑体" panose="02010609060101010101" pitchFamily="49" charset="-122"/>
                <a:ea typeface="黑体" panose="02010609060101010101" pitchFamily="49" charset="-122"/>
              </a:rPr>
              <a:t>基于分簇的数据聚合协议</a:t>
            </a:r>
          </a:p>
        </p:txBody>
      </p:sp>
      <p:sp>
        <p:nvSpPr>
          <p:cNvPr id="188421"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88422" name="文本框 2"/>
          <p:cNvSpPr txBox="1">
            <a:spLocks noChangeArrowheads="1"/>
          </p:cNvSpPr>
          <p:nvPr/>
        </p:nvSpPr>
        <p:spPr bwMode="auto">
          <a:xfrm>
            <a:off x="683568" y="2060575"/>
            <a:ext cx="806832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无线传感器网络中基于簇型的聚合协议具有扩展性好，且容易实现数据网内聚合等特点。</a:t>
            </a:r>
            <a:endParaRPr lang="en-US" altLang="zh-CN" sz="2400" dirty="0">
              <a:latin typeface="Arial" panose="020B0604020202020204" pitchFamily="34" charset="0"/>
              <a:ea typeface="宋体" panose="02010600030101010101" pitchFamily="2" charset="-122"/>
            </a:endParaRPr>
          </a:p>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这类数据聚合协议将无线传感器网络中的设备划分为若干簇，每个簇由一个簇头节点和多个簇内节点组成。</a:t>
            </a:r>
            <a:endParaRPr lang="en-US" altLang="zh-CN" sz="2400" dirty="0">
              <a:latin typeface="Arial" panose="020B0604020202020204" pitchFamily="34" charset="0"/>
              <a:ea typeface="宋体" panose="02010600030101010101" pitchFamily="2" charset="-122"/>
            </a:endParaRPr>
          </a:p>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簇内传感器节点负责采集数据，而簇头节点负责对簇内其他节点进行管理，并对簇内节点信息进行采集、聚合和转发等。</a:t>
            </a:r>
            <a:endParaRPr lang="en-US" altLang="zh-CN" sz="2400" dirty="0">
              <a:latin typeface="Arial" panose="020B0604020202020204" pitchFamily="34" charset="0"/>
              <a:ea typeface="宋体" panose="02010600030101010101" pitchFamily="2" charset="-122"/>
            </a:endParaRPr>
          </a:p>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簇型结构如图</a:t>
            </a:r>
            <a:r>
              <a:rPr lang="en-US" altLang="zh-CN" sz="2400" dirty="0">
                <a:latin typeface="Arial" panose="020B0604020202020204" pitchFamily="34" charset="0"/>
                <a:ea typeface="宋体" panose="02010600030101010101" pitchFamily="2" charset="-122"/>
              </a:rPr>
              <a:t>c</a:t>
            </a:r>
            <a:r>
              <a:rPr lang="zh-CN" altLang="en-US" sz="2400" dirty="0">
                <a:latin typeface="Arial" panose="020B0604020202020204" pitchFamily="34" charset="0"/>
                <a:ea typeface="宋体" panose="02010600030101010101" pitchFamily="2" charset="-122"/>
              </a:rPr>
              <a:t>所示。</a:t>
            </a:r>
            <a:endParaRPr lang="en-US" altLang="zh-CN" sz="24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CE477494-2A85-4852-89EC-A1415DF7AC1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19046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9046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3.3.3 </a:t>
            </a:r>
            <a:r>
              <a:rPr lang="zh-CN" altLang="en-US" sz="2400" b="1">
                <a:latin typeface="黑体" panose="02010609060101010101" pitchFamily="49" charset="-122"/>
                <a:ea typeface="黑体" panose="02010609060101010101" pitchFamily="49" charset="-122"/>
              </a:rPr>
              <a:t>基于分簇的数据聚合协议</a:t>
            </a:r>
          </a:p>
        </p:txBody>
      </p:sp>
      <p:sp>
        <p:nvSpPr>
          <p:cNvPr id="190469"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pic>
        <p:nvPicPr>
          <p:cNvPr id="19047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1989138"/>
            <a:ext cx="6850062"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471" name="矩形 2"/>
          <p:cNvSpPr>
            <a:spLocks noChangeArrowheads="1"/>
          </p:cNvSpPr>
          <p:nvPr/>
        </p:nvSpPr>
        <p:spPr bwMode="auto">
          <a:xfrm>
            <a:off x="3352800" y="5373688"/>
            <a:ext cx="1416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600">
                <a:latin typeface="宋体" panose="02010600030101010101" pitchFamily="2" charset="-122"/>
                <a:ea typeface="宋体" panose="02010600030101010101" pitchFamily="2" charset="-122"/>
              </a:rPr>
              <a:t>图</a:t>
            </a:r>
            <a:r>
              <a:rPr lang="en-US" altLang="zh-CN" sz="1600">
                <a:latin typeface="TimesNewRomanPSMT"/>
                <a:ea typeface="宋体" panose="02010600030101010101" pitchFamily="2" charset="-122"/>
              </a:rPr>
              <a:t>c </a:t>
            </a:r>
            <a:r>
              <a:rPr lang="zh-CN" altLang="en-US" sz="1600">
                <a:latin typeface="宋体" panose="02010600030101010101" pitchFamily="2" charset="-122"/>
                <a:ea typeface="宋体" panose="02010600030101010101" pitchFamily="2" charset="-122"/>
              </a:rPr>
              <a:t>簇型结构</a:t>
            </a:r>
            <a:endParaRPr lang="zh-CN" altLang="en-US" sz="160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4387B07D-8464-41E6-8030-EA7419BF8BEF}"/>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19251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9251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3.3.3 </a:t>
            </a:r>
            <a:r>
              <a:rPr lang="zh-CN" altLang="en-US" sz="2400" b="1">
                <a:latin typeface="黑体" panose="02010609060101010101" pitchFamily="49" charset="-122"/>
                <a:ea typeface="黑体" panose="02010609060101010101" pitchFamily="49" charset="-122"/>
              </a:rPr>
              <a:t>基于分簇的数据聚合协议</a:t>
            </a:r>
          </a:p>
        </p:txBody>
      </p:sp>
      <p:sp>
        <p:nvSpPr>
          <p:cNvPr id="19251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86374" name="文本框 2"/>
          <p:cNvSpPr txBox="1">
            <a:spLocks noChangeArrowheads="1"/>
          </p:cNvSpPr>
          <p:nvPr/>
        </p:nvSpPr>
        <p:spPr bwMode="auto">
          <a:xfrm>
            <a:off x="827583" y="2349500"/>
            <a:ext cx="7775079"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Arial" panose="020B0604020202020204" pitchFamily="34" charset="0"/>
                <a:ea typeface="宋体" panose="02010600030101010101" pitchFamily="2" charset="-122"/>
              </a:rPr>
              <a:t>无线传感器网络采用区域层簇式网络模型来实现传感器数据的安全聚合。</a:t>
            </a:r>
            <a:endParaRPr lang="en-US" altLang="zh-CN" sz="2400" dirty="0">
              <a:latin typeface="Arial" panose="020B0604020202020204" pitchFamily="34" charset="0"/>
              <a:ea typeface="宋体" panose="02010600030101010101" pitchFamily="2" charset="-122"/>
            </a:endParaRPr>
          </a:p>
          <a:p>
            <a:pPr marL="342900" indent="-342900">
              <a:spcBef>
                <a:spcPct val="0"/>
              </a:spcBef>
              <a:buFont typeface="Wingdings" panose="05000000000000000000" pitchFamily="2" charset="2"/>
              <a:buChar char="u"/>
              <a:defRPr/>
            </a:pPr>
            <a:r>
              <a:rPr lang="zh-CN" altLang="en-US" sz="2400" dirty="0">
                <a:latin typeface="Arial" panose="020B0604020202020204" pitchFamily="34" charset="0"/>
                <a:ea typeface="宋体" panose="02010600030101010101" pitchFamily="2" charset="-122"/>
              </a:rPr>
              <a:t>区域层簇式网络模型是树型和簇型两者结合的产物。</a:t>
            </a:r>
            <a:endParaRPr lang="en-US" altLang="zh-CN" sz="2400" dirty="0">
              <a:latin typeface="Arial" panose="020B0604020202020204" pitchFamily="34" charset="0"/>
              <a:ea typeface="宋体" panose="02010600030101010101" pitchFamily="2" charset="-122"/>
            </a:endParaRPr>
          </a:p>
          <a:p>
            <a:pPr marL="342900" indent="-342900">
              <a:spcBef>
                <a:spcPct val="0"/>
              </a:spcBef>
              <a:buFont typeface="Wingdings" panose="05000000000000000000" pitchFamily="2" charset="2"/>
              <a:buChar char="u"/>
              <a:defRPr/>
            </a:pPr>
            <a:r>
              <a:rPr lang="zh-CN" altLang="en-US" sz="2400" dirty="0">
                <a:latin typeface="Arial" panose="020B0604020202020204" pitchFamily="34" charset="0"/>
                <a:ea typeface="宋体" panose="02010600030101010101" pitchFamily="2" charset="-122"/>
              </a:rPr>
              <a:t>它利用最短路径生成树算法构造聚合树。</a:t>
            </a:r>
            <a:endParaRPr lang="en-US" altLang="zh-CN" sz="2400" dirty="0">
              <a:latin typeface="Arial" panose="020B0604020202020204" pitchFamily="34" charset="0"/>
              <a:ea typeface="宋体" panose="02010600030101010101" pitchFamily="2" charset="-122"/>
            </a:endParaRPr>
          </a:p>
          <a:p>
            <a:pPr marL="342900" indent="-342900">
              <a:spcBef>
                <a:spcPct val="0"/>
              </a:spcBef>
              <a:buFont typeface="Wingdings" panose="05000000000000000000" pitchFamily="2" charset="2"/>
              <a:buChar char="u"/>
              <a:defRPr/>
            </a:pPr>
            <a:r>
              <a:rPr lang="zh-CN" altLang="en-US" sz="2400" dirty="0">
                <a:latin typeface="Arial" panose="020B0604020202020204" pitchFamily="34" charset="0"/>
                <a:ea typeface="宋体" panose="02010600030101010101" pitchFamily="2" charset="-122"/>
              </a:rPr>
              <a:t>同时，区域层簇式模型将整个网络划分为多个区域，每个区域中都存在着不同数量的簇型结构。</a:t>
            </a:r>
            <a:endParaRPr lang="en-US" altLang="zh-CN" sz="2400" dirty="0">
              <a:latin typeface="Arial" panose="020B0604020202020204" pitchFamily="34" charset="0"/>
              <a:ea typeface="宋体" panose="02010600030101010101" pitchFamily="2" charset="-122"/>
            </a:endParaRPr>
          </a:p>
          <a:p>
            <a:pPr>
              <a:spcBef>
                <a:spcPct val="0"/>
              </a:spcBef>
              <a:buFontTx/>
              <a:buNone/>
              <a:defRPr/>
            </a:pPr>
            <a:r>
              <a:rPr lang="en-US" altLang="zh-CN" sz="2400" dirty="0">
                <a:latin typeface="Arial" panose="020B0604020202020204" pitchFamily="34" charset="0"/>
                <a:ea typeface="宋体" panose="02010600030101010101" pitchFamily="2" charset="-122"/>
              </a:rPr>
              <a:t>       </a:t>
            </a:r>
            <a:endParaRPr lang="en-US" altLang="zh-CN" sz="2400" dirty="0">
              <a:solidFill>
                <a:srgbClr val="FF0000"/>
              </a:solidFill>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FE0FEA62-B61A-428C-91BF-93F28110192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3.1.2 </a:t>
            </a:r>
            <a:r>
              <a:rPr lang="zh-CN" altLang="en-US" sz="2400" b="1" dirty="0">
                <a:latin typeface="黑体" panose="02010609060101010101" pitchFamily="49" charset="-122"/>
                <a:ea typeface="黑体" panose="02010609060101010101" pitchFamily="49" charset="-122"/>
              </a:rPr>
              <a:t>传感器节点的组成</a:t>
            </a:r>
          </a:p>
        </p:txBody>
      </p:sp>
      <p:sp>
        <p:nvSpPr>
          <p:cNvPr id="6" name="矩形 3"/>
          <p:cNvSpPr>
            <a:spLocks noChangeArrowheads="1"/>
          </p:cNvSpPr>
          <p:nvPr/>
        </p:nvSpPr>
        <p:spPr bwMode="auto">
          <a:xfrm>
            <a:off x="395287" y="1988840"/>
            <a:ext cx="8353425" cy="3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574675"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006475"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u"/>
              <a:defRPr/>
            </a:pPr>
            <a:r>
              <a:rPr lang="zh-CN" altLang="en-US" sz="2400" b="1" dirty="0"/>
              <a:t>传感器节点的特点：</a:t>
            </a:r>
            <a:endParaRPr lang="en-US" altLang="zh-CN" sz="2400" b="1" dirty="0"/>
          </a:p>
          <a:p>
            <a:pPr lvl="3">
              <a:buFont typeface="Wingdings" panose="05000000000000000000" pitchFamily="2" charset="2"/>
              <a:buChar char="l"/>
              <a:defRPr/>
            </a:pPr>
            <a:r>
              <a:rPr lang="zh-CN" altLang="en-US" sz="2200" dirty="0"/>
              <a:t>廉价：每个节点的期望价格在一美元左右</a:t>
            </a:r>
          </a:p>
          <a:p>
            <a:pPr lvl="3">
              <a:buFont typeface="Wingdings" panose="05000000000000000000" pitchFamily="2" charset="2"/>
              <a:buChar char="l"/>
              <a:defRPr/>
            </a:pPr>
            <a:r>
              <a:rPr lang="zh-CN" altLang="en-US" sz="2200" dirty="0"/>
              <a:t>体积小：火柴盒或硬币般大小</a:t>
            </a:r>
          </a:p>
          <a:p>
            <a:pPr lvl="3">
              <a:buFont typeface="Wingdings" panose="05000000000000000000" pitchFamily="2" charset="2"/>
              <a:buChar char="l"/>
              <a:defRPr/>
            </a:pPr>
            <a:r>
              <a:rPr lang="zh-CN" altLang="en-US" sz="2200" dirty="0"/>
              <a:t>重量轻：小于</a:t>
            </a:r>
            <a:r>
              <a:rPr lang="en-US" altLang="zh-CN" sz="2200" dirty="0"/>
              <a:t>100</a:t>
            </a:r>
            <a:r>
              <a:rPr lang="zh-CN" altLang="en-US" sz="2200" dirty="0"/>
              <a:t>克</a:t>
            </a:r>
          </a:p>
          <a:p>
            <a:pPr lvl="3">
              <a:buFont typeface="Wingdings" panose="05000000000000000000" pitchFamily="2" charset="2"/>
              <a:buChar char="l"/>
              <a:defRPr/>
            </a:pPr>
            <a:r>
              <a:rPr lang="zh-CN" altLang="en-US" sz="2200" dirty="0">
                <a:solidFill>
                  <a:srgbClr val="FF0000"/>
                </a:solidFill>
              </a:rPr>
              <a:t>能量有限</a:t>
            </a:r>
            <a:r>
              <a:rPr lang="zh-CN" altLang="en-US" sz="2200" dirty="0"/>
              <a:t>：</a:t>
            </a:r>
            <a:r>
              <a:rPr lang="en-US" altLang="zh-CN" sz="2200" dirty="0"/>
              <a:t>5/7</a:t>
            </a:r>
            <a:r>
              <a:rPr lang="zh-CN" altLang="en-US" sz="2200" dirty="0"/>
              <a:t>号电池或纽扣电池供电</a:t>
            </a:r>
          </a:p>
          <a:p>
            <a:pPr lvl="3">
              <a:buFont typeface="Wingdings" panose="05000000000000000000" pitchFamily="2" charset="2"/>
              <a:buChar char="l"/>
              <a:defRPr/>
            </a:pPr>
            <a:r>
              <a:rPr lang="zh-CN" altLang="en-US" sz="2200" dirty="0"/>
              <a:t>无线通信能力：能够用无线电、红外线、蓝牙、超声波等通信，带宽低，干扰大</a:t>
            </a:r>
          </a:p>
          <a:p>
            <a:pPr lvl="3">
              <a:buFont typeface="Wingdings" panose="05000000000000000000" pitchFamily="2" charset="2"/>
              <a:buChar char="l"/>
              <a:defRPr/>
            </a:pPr>
            <a:r>
              <a:rPr lang="zh-CN" altLang="en-US" sz="2200" dirty="0"/>
              <a:t>计算能力：几百兆赫兹的处理器</a:t>
            </a:r>
          </a:p>
          <a:p>
            <a:pPr lvl="3">
              <a:buFont typeface="Wingdings" panose="05000000000000000000" pitchFamily="2" charset="2"/>
              <a:buChar char="l"/>
              <a:defRPr/>
            </a:pPr>
            <a:r>
              <a:rPr lang="zh-CN" altLang="en-US" sz="2200" dirty="0"/>
              <a:t>存储能力：几兆或几百兆的存储空间</a:t>
            </a:r>
          </a:p>
          <a:p>
            <a:pPr lvl="3">
              <a:buFont typeface="Wingdings" panose="05000000000000000000" pitchFamily="2" charset="2"/>
              <a:buChar char="l"/>
              <a:defRPr/>
            </a:pPr>
            <a:r>
              <a:rPr lang="zh-CN" altLang="en-US" sz="2200" dirty="0"/>
              <a:t>感知能力：具有一个或几个传感器</a:t>
            </a:r>
          </a:p>
          <a:p>
            <a:pPr lvl="3">
              <a:buFont typeface="Wingdings" panose="05000000000000000000" pitchFamily="2" charset="2"/>
              <a:buChar char="l"/>
              <a:defRPr/>
            </a:pPr>
            <a:r>
              <a:rPr lang="zh-CN" altLang="en-US" sz="2200" dirty="0"/>
              <a:t>软件环境：</a:t>
            </a:r>
            <a:r>
              <a:rPr lang="en-US" altLang="zh-CN" sz="2200" dirty="0" err="1"/>
              <a:t>TinyOS</a:t>
            </a:r>
            <a:r>
              <a:rPr lang="zh-CN" altLang="en-US" sz="2200" dirty="0"/>
              <a:t>是专为传感器节点开发的操作系统</a:t>
            </a:r>
          </a:p>
        </p:txBody>
      </p:sp>
      <p:sp>
        <p:nvSpPr>
          <p:cNvPr id="2" name="灯片编号占位符 11">
            <a:extLst>
              <a:ext uri="{FF2B5EF4-FFF2-40B4-BE49-F238E27FC236}">
                <a16:creationId xmlns:a16="http://schemas.microsoft.com/office/drawing/2014/main" id="{2DF6D362-B9E4-4416-933B-EDF5071BB8E4}"/>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402648244"/>
      </p:ext>
    </p:extLst>
  </p:cSld>
  <p:clrMapOvr>
    <a:masterClrMapping/>
  </p:clrMapOvr>
  <p:transition advTm="16782"/>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19456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9456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3.3.3 </a:t>
            </a:r>
            <a:r>
              <a:rPr lang="zh-CN" altLang="en-US" sz="2400" b="1">
                <a:latin typeface="黑体" panose="02010609060101010101" pitchFamily="49" charset="-122"/>
                <a:ea typeface="黑体" panose="02010609060101010101" pitchFamily="49" charset="-122"/>
              </a:rPr>
              <a:t>基于分簇的数据聚合协议</a:t>
            </a:r>
          </a:p>
        </p:txBody>
      </p:sp>
      <p:sp>
        <p:nvSpPr>
          <p:cNvPr id="194565"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94566" name="矩形 7"/>
          <p:cNvSpPr>
            <a:spLocks noChangeArrowheads="1"/>
          </p:cNvSpPr>
          <p:nvPr/>
        </p:nvSpPr>
        <p:spPr bwMode="auto">
          <a:xfrm>
            <a:off x="477838" y="2276475"/>
            <a:ext cx="819785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无线传感器网络中采用区域层簇式网络模型来构建聚合树可以有效的减少传感器网络中节点的能量消耗；</a:t>
            </a:r>
            <a:endParaRPr lang="en-US" altLang="zh-CN" sz="2400" dirty="0">
              <a:latin typeface="Arial" panose="020B0604020202020204" pitchFamily="34" charset="0"/>
              <a:ea typeface="宋体" panose="02010600030101010101" pitchFamily="2" charset="-122"/>
            </a:endParaRPr>
          </a:p>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而对传感器网络进行区域化管理可以</a:t>
            </a:r>
            <a:r>
              <a:rPr lang="zh-CN" altLang="en-US" sz="2400" b="1" dirty="0">
                <a:solidFill>
                  <a:srgbClr val="FF0000"/>
                </a:solidFill>
                <a:latin typeface="Arial" panose="020B0604020202020204" pitchFamily="34" charset="0"/>
                <a:ea typeface="宋体" panose="02010600030101010101" pitchFamily="2" charset="-122"/>
              </a:rPr>
              <a:t>解决由于聚合树所占区域范围过大而导致查询聚合树的运算开销和时间开销过大，密钥分配和回收困难的缺陷</a:t>
            </a:r>
            <a:r>
              <a:rPr lang="zh-CN" altLang="en-US" sz="2400" dirty="0">
                <a:latin typeface="Arial" panose="020B0604020202020204" pitchFamily="34" charset="0"/>
                <a:ea typeface="宋体" panose="02010600030101010101" pitchFamily="2" charset="-122"/>
              </a:rPr>
              <a:t>；</a:t>
            </a:r>
            <a:endParaRPr lang="en-US" altLang="zh-CN" sz="2400" dirty="0">
              <a:latin typeface="Arial" panose="020B0604020202020204" pitchFamily="34" charset="0"/>
              <a:ea typeface="宋体" panose="02010600030101010101" pitchFamily="2" charset="-122"/>
            </a:endParaRPr>
          </a:p>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同时区域化管理可以将不同区域内节点的公开参数和密钥信息加以区别，使得各个区域之间能够相对独立的运作，从而可以达到区域之内聚合性高，区域之间耦合性低的要求。</a:t>
            </a:r>
          </a:p>
        </p:txBody>
      </p:sp>
      <p:sp>
        <p:nvSpPr>
          <p:cNvPr id="2" name="灯片编号占位符 11">
            <a:extLst>
              <a:ext uri="{FF2B5EF4-FFF2-40B4-BE49-F238E27FC236}">
                <a16:creationId xmlns:a16="http://schemas.microsoft.com/office/drawing/2014/main" id="{C992310B-1E7E-4DD4-991C-1F51BDD5F167}"/>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19661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9661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3.3.3 </a:t>
            </a:r>
            <a:r>
              <a:rPr lang="zh-CN" altLang="en-US" sz="2400" b="1">
                <a:latin typeface="黑体" panose="02010609060101010101" pitchFamily="49" charset="-122"/>
                <a:ea typeface="黑体" panose="02010609060101010101" pitchFamily="49" charset="-122"/>
              </a:rPr>
              <a:t>基于分簇的数据聚合协议</a:t>
            </a:r>
          </a:p>
        </p:txBody>
      </p:sp>
      <p:sp>
        <p:nvSpPr>
          <p:cNvPr id="196613"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96614" name="矩形 7"/>
          <p:cNvSpPr>
            <a:spLocks noChangeArrowheads="1"/>
          </p:cNvSpPr>
          <p:nvPr/>
        </p:nvSpPr>
        <p:spPr bwMode="auto">
          <a:xfrm>
            <a:off x="425450" y="2205038"/>
            <a:ext cx="8199438"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网络中存在着不同类型的节点：</a:t>
            </a:r>
            <a:r>
              <a:rPr lang="zh-CN" altLang="en-US" sz="2400" dirty="0">
                <a:solidFill>
                  <a:srgbClr val="FF0000"/>
                </a:solidFill>
                <a:latin typeface="Arial" panose="020B0604020202020204" pitchFamily="34" charset="0"/>
                <a:ea typeface="宋体" panose="02010600030101010101" pitchFamily="2" charset="-122"/>
              </a:rPr>
              <a:t>普通节点、聚合节点、管理节点以及基站。</a:t>
            </a:r>
            <a:endParaRPr lang="en-US" altLang="zh-CN" sz="2400" dirty="0">
              <a:solidFill>
                <a:srgbClr val="FF0000"/>
              </a:solidFill>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传感器网络中的普通节点使用自组织的方式组织成为不定数量的簇，每个簇中都存在着一个簇头节点（聚合节点），即聚合树中的聚合节点。</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聚合节点之间使用最短路径树算法构造一条从聚合节点到基站的最短路径，从而形成聚合树。</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普通节点将采集到的数据上传至所在簇的簇头节点，也就是聚合节点。</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聚合节点将对接收到的数据首先进行聚合，随后将聚合结果转发给下一跳的聚合节点，重复此过程，直到网络中的基站为止。如图</a:t>
            </a:r>
            <a:r>
              <a:rPr lang="en-US" altLang="zh-CN" sz="2200" dirty="0">
                <a:latin typeface="Arial" panose="020B0604020202020204" pitchFamily="34" charset="0"/>
                <a:ea typeface="宋体" panose="02010600030101010101" pitchFamily="2" charset="-122"/>
              </a:rPr>
              <a:t>d</a:t>
            </a:r>
            <a:r>
              <a:rPr lang="zh-CN" altLang="en-US" sz="2200" dirty="0">
                <a:latin typeface="Arial" panose="020B0604020202020204" pitchFamily="34" charset="0"/>
                <a:ea typeface="宋体" panose="02010600030101010101" pitchFamily="2" charset="-122"/>
              </a:rPr>
              <a:t>。</a:t>
            </a:r>
          </a:p>
        </p:txBody>
      </p:sp>
      <p:sp>
        <p:nvSpPr>
          <p:cNvPr id="196615" name="文本框 2"/>
          <p:cNvSpPr txBox="1">
            <a:spLocks noChangeArrowheads="1"/>
          </p:cNvSpPr>
          <p:nvPr/>
        </p:nvSpPr>
        <p:spPr bwMode="auto">
          <a:xfrm>
            <a:off x="107950" y="1731963"/>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a:latin typeface="Arial" panose="020B0604020202020204" pitchFamily="34" charset="0"/>
                <a:ea typeface="宋体" panose="02010600030101010101" pitchFamily="2" charset="-122"/>
              </a:rPr>
              <a:t>举例说明</a:t>
            </a:r>
            <a:endParaRPr lang="en-US" altLang="zh-CN" sz="240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11A4B7E2-EB5B-44C8-B7A7-CD5774F59047}"/>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19865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9866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3.3.3 </a:t>
            </a:r>
            <a:r>
              <a:rPr lang="zh-CN" altLang="en-US" sz="2400" b="1">
                <a:latin typeface="黑体" panose="02010609060101010101" pitchFamily="49" charset="-122"/>
                <a:ea typeface="黑体" panose="02010609060101010101" pitchFamily="49" charset="-122"/>
              </a:rPr>
              <a:t>基于分簇的数据聚合协议</a:t>
            </a:r>
          </a:p>
        </p:txBody>
      </p:sp>
      <p:sp>
        <p:nvSpPr>
          <p:cNvPr id="198661"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pic>
        <p:nvPicPr>
          <p:cNvPr id="19866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4325" y="1916113"/>
            <a:ext cx="5975350" cy="372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3" name="矩形 2"/>
          <p:cNvSpPr>
            <a:spLocks noChangeArrowheads="1"/>
          </p:cNvSpPr>
          <p:nvPr/>
        </p:nvSpPr>
        <p:spPr bwMode="auto">
          <a:xfrm>
            <a:off x="3221038" y="5805488"/>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a:latin typeface="宋体" panose="02010600030101010101" pitchFamily="2" charset="-122"/>
                <a:ea typeface="宋体" panose="02010600030101010101" pitchFamily="2" charset="-122"/>
              </a:rPr>
              <a:t>图</a:t>
            </a:r>
            <a:r>
              <a:rPr lang="en-US" altLang="zh-CN" sz="1800">
                <a:latin typeface="TimesNewRomanPSMT"/>
                <a:ea typeface="宋体" panose="02010600030101010101" pitchFamily="2" charset="-122"/>
              </a:rPr>
              <a:t>d </a:t>
            </a:r>
            <a:r>
              <a:rPr lang="zh-CN" altLang="en-US" sz="1800">
                <a:latin typeface="宋体" panose="02010600030101010101" pitchFamily="2" charset="-122"/>
                <a:ea typeface="宋体" panose="02010600030101010101" pitchFamily="2" charset="-122"/>
              </a:rPr>
              <a:t>网络模型</a:t>
            </a:r>
            <a:endParaRPr lang="zh-CN" altLang="en-US" sz="180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0570CC20-2341-444F-A60C-046F5527E74E}"/>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20070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0070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3.3.3 </a:t>
            </a:r>
            <a:r>
              <a:rPr lang="zh-CN" altLang="en-US" sz="2400" b="1">
                <a:latin typeface="黑体" panose="02010609060101010101" pitchFamily="49" charset="-122"/>
                <a:ea typeface="黑体" panose="02010609060101010101" pitchFamily="49" charset="-122"/>
              </a:rPr>
              <a:t>基于分簇的数据聚合协议</a:t>
            </a:r>
          </a:p>
        </p:txBody>
      </p:sp>
      <p:sp>
        <p:nvSpPr>
          <p:cNvPr id="200709"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00710" name="矩形 7"/>
          <p:cNvSpPr>
            <a:spLocks noChangeArrowheads="1"/>
          </p:cNvSpPr>
          <p:nvPr/>
        </p:nvSpPr>
        <p:spPr bwMode="auto">
          <a:xfrm>
            <a:off x="425450" y="2863478"/>
            <a:ext cx="8199438"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网络模型图中，用方框框起来的黑色节点代表它不仅仅是聚合节点，同时也是所在区域的管理节点。</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箭头代表了传感器采集的数据在聚合过程中经过的路径。</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每个簇的普通节点都是先将采集到的数据上传到本簇的聚合节点处，经过本簇的聚合节点的聚合后再发送至该区域的管理节点处，由各个区域的管理节点发送该区域的聚合数据至基站，由基站完成最终数据聚合的功能。</a:t>
            </a:r>
          </a:p>
        </p:txBody>
      </p:sp>
      <p:sp>
        <p:nvSpPr>
          <p:cNvPr id="200711" name="文本框 2"/>
          <p:cNvSpPr txBox="1">
            <a:spLocks noChangeArrowheads="1"/>
          </p:cNvSpPr>
          <p:nvPr/>
        </p:nvSpPr>
        <p:spPr bwMode="auto">
          <a:xfrm>
            <a:off x="155575" y="1916832"/>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举例说明</a:t>
            </a:r>
            <a:endParaRPr lang="en-US" altLang="zh-CN" sz="24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1DDA8BFE-00A1-446E-BC3A-030244B9E4C3}"/>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20480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0480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3.3.4 </a:t>
            </a:r>
            <a:r>
              <a:rPr lang="zh-CN" altLang="en-US" sz="2400" b="1">
                <a:latin typeface="黑体" panose="02010609060101010101" pitchFamily="49" charset="-122"/>
                <a:ea typeface="黑体" panose="02010609060101010101" pitchFamily="49" charset="-122"/>
              </a:rPr>
              <a:t>基于对称密码学的数据安全聚合协议</a:t>
            </a:r>
          </a:p>
        </p:txBody>
      </p:sp>
      <p:sp>
        <p:nvSpPr>
          <p:cNvPr id="204805"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04806" name="矩形 7"/>
          <p:cNvSpPr>
            <a:spLocks noChangeArrowheads="1"/>
          </p:cNvSpPr>
          <p:nvPr/>
        </p:nvSpPr>
        <p:spPr bwMode="auto">
          <a:xfrm>
            <a:off x="697954" y="2348880"/>
            <a:ext cx="7748091"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早期的无线传感器网络数据安全聚合协议大多都是基于对称密码体制而设计的，并且采用的加密方式都是点对点的。</a:t>
            </a:r>
            <a:endParaRPr lang="en-US" altLang="zh-CN" sz="2400" dirty="0">
              <a:latin typeface="Arial" panose="020B0604020202020204" pitchFamily="34" charset="0"/>
              <a:ea typeface="宋体" panose="02010600030101010101" pitchFamily="2" charset="-122"/>
            </a:endParaRPr>
          </a:p>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无线传感器网络中的所有节点（除了根节点）都要与其父节点共享一对数据加</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解密密钥。</a:t>
            </a:r>
            <a:endParaRPr lang="en-US" altLang="zh-CN" sz="2400" dirty="0">
              <a:latin typeface="Arial" panose="020B0604020202020204" pitchFamily="34" charset="0"/>
              <a:ea typeface="宋体" panose="02010600030101010101" pitchFamily="2" charset="-122"/>
            </a:endParaRPr>
          </a:p>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在数据进行传输的过程中，子节点使用秘密的数据加密密钥，利用对称密码学算法对数据进行加密，然后传输至其父节点。</a:t>
            </a:r>
            <a:endParaRPr lang="zh-CN" altLang="en-US" sz="22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023CDE7E-6C3F-4608-B0C1-47EC90B461B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20685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0685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3.3.4 </a:t>
            </a:r>
            <a:r>
              <a:rPr lang="zh-CN" altLang="en-US" sz="2400" b="1">
                <a:latin typeface="黑体" panose="02010609060101010101" pitchFamily="49" charset="-122"/>
                <a:ea typeface="黑体" panose="02010609060101010101" pitchFamily="49" charset="-122"/>
              </a:rPr>
              <a:t>基于对称密码学的数据安全聚合协议</a:t>
            </a:r>
          </a:p>
        </p:txBody>
      </p:sp>
      <p:sp>
        <p:nvSpPr>
          <p:cNvPr id="206853"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06854" name="矩形 7"/>
          <p:cNvSpPr>
            <a:spLocks noChangeArrowheads="1"/>
          </p:cNvSpPr>
          <p:nvPr/>
        </p:nvSpPr>
        <p:spPr bwMode="auto">
          <a:xfrm>
            <a:off x="447675" y="2565400"/>
            <a:ext cx="8151813"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父节点在收到多个子节点发送的密文数据后：</a:t>
            </a:r>
            <a:endParaRPr lang="en-US" altLang="zh-CN" sz="24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首先分别使用对应子节点的解密密钥对接收到的密文进行解密处理，得到多个传感器节点采集到的数据的原文后对原文数据进行聚合，</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然后将聚合结果再次使用对应的加密密钥加密后再次发送至其父节点。重复此过程， 直至数据流到达根节点。</a:t>
            </a:r>
          </a:p>
        </p:txBody>
      </p:sp>
      <p:sp>
        <p:nvSpPr>
          <p:cNvPr id="2" name="灯片编号占位符 11">
            <a:extLst>
              <a:ext uri="{FF2B5EF4-FFF2-40B4-BE49-F238E27FC236}">
                <a16:creationId xmlns:a16="http://schemas.microsoft.com/office/drawing/2014/main" id="{B25F9E23-D01E-4C41-B508-CE500D6ACA1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20889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0890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3.3.4 </a:t>
            </a:r>
            <a:r>
              <a:rPr lang="zh-CN" altLang="en-US" sz="2400" b="1">
                <a:latin typeface="黑体" panose="02010609060101010101" pitchFamily="49" charset="-122"/>
                <a:ea typeface="黑体" panose="02010609060101010101" pitchFamily="49" charset="-122"/>
              </a:rPr>
              <a:t>基于对称密码学的数据安全聚合协议</a:t>
            </a:r>
          </a:p>
        </p:txBody>
      </p:sp>
      <p:sp>
        <p:nvSpPr>
          <p:cNvPr id="208901"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08902" name="矩形 7"/>
          <p:cNvSpPr>
            <a:spLocks noChangeArrowheads="1"/>
          </p:cNvSpPr>
          <p:nvPr/>
        </p:nvSpPr>
        <p:spPr bwMode="auto">
          <a:xfrm>
            <a:off x="939850" y="2996952"/>
            <a:ext cx="7305625"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容易实现</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计算开销较小</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方便快捷，适用于多种聚合方式</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提供消息认证码（</a:t>
            </a:r>
            <a:r>
              <a:rPr lang="en-US" altLang="zh-CN" sz="2200" dirty="0">
                <a:latin typeface="Arial" panose="020B0604020202020204" pitchFamily="34" charset="0"/>
                <a:ea typeface="宋体" panose="02010600030101010101" pitchFamily="2" charset="-122"/>
              </a:rPr>
              <a:t>Message Authentication Code, MAC</a:t>
            </a:r>
            <a:r>
              <a:rPr lang="zh-CN" altLang="en-US" sz="2200" dirty="0">
                <a:latin typeface="Arial" panose="020B0604020202020204" pitchFamily="34" charset="0"/>
                <a:ea typeface="宋体" panose="02010600030101010101" pitchFamily="2" charset="-122"/>
              </a:rPr>
              <a:t>）的功能</a:t>
            </a:r>
          </a:p>
        </p:txBody>
      </p:sp>
      <p:sp>
        <p:nvSpPr>
          <p:cNvPr id="208903" name="文本框 2"/>
          <p:cNvSpPr txBox="1">
            <a:spLocks noChangeArrowheads="1"/>
          </p:cNvSpPr>
          <p:nvPr/>
        </p:nvSpPr>
        <p:spPr bwMode="auto">
          <a:xfrm>
            <a:off x="523899" y="2420888"/>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使用对称密码学算法设计的数据安全聚合协议的特点：</a:t>
            </a:r>
          </a:p>
        </p:txBody>
      </p:sp>
      <p:sp>
        <p:nvSpPr>
          <p:cNvPr id="2" name="灯片编号占位符 11">
            <a:extLst>
              <a:ext uri="{FF2B5EF4-FFF2-40B4-BE49-F238E27FC236}">
                <a16:creationId xmlns:a16="http://schemas.microsoft.com/office/drawing/2014/main" id="{9AB855D6-B0ED-407A-AF24-530E6739A56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21094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1094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3.3.4 </a:t>
            </a:r>
            <a:r>
              <a:rPr lang="zh-CN" altLang="en-US" sz="2400" b="1">
                <a:latin typeface="黑体" panose="02010609060101010101" pitchFamily="49" charset="-122"/>
                <a:ea typeface="黑体" panose="02010609060101010101" pitchFamily="49" charset="-122"/>
              </a:rPr>
              <a:t>基于对称密码学的数据安全聚合协议</a:t>
            </a:r>
          </a:p>
        </p:txBody>
      </p:sp>
      <p:sp>
        <p:nvSpPr>
          <p:cNvPr id="210949"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10950" name="矩形 7"/>
          <p:cNvSpPr>
            <a:spLocks noChangeArrowheads="1"/>
          </p:cNvSpPr>
          <p:nvPr/>
        </p:nvSpPr>
        <p:spPr bwMode="auto">
          <a:xfrm>
            <a:off x="460375" y="2636912"/>
            <a:ext cx="7927975"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当传感器网络中传感器设备很多且网络结构复杂时，非叶子节点需要</a:t>
            </a:r>
            <a:r>
              <a:rPr lang="zh-CN" altLang="en-US" sz="2200" b="1" dirty="0">
                <a:solidFill>
                  <a:srgbClr val="FF0000"/>
                </a:solidFill>
                <a:latin typeface="Arial" panose="020B0604020202020204" pitchFamily="34" charset="0"/>
                <a:ea typeface="宋体" panose="02010600030101010101" pitchFamily="2" charset="-122"/>
              </a:rPr>
              <a:t>保存的密钥数量将是十分庞大的</a:t>
            </a:r>
            <a:r>
              <a:rPr lang="zh-CN" altLang="en-US" sz="2200" dirty="0">
                <a:latin typeface="Arial" panose="020B0604020202020204" pitchFamily="34" charset="0"/>
                <a:ea typeface="宋体" panose="02010600030101010101" pitchFamily="2" charset="-122"/>
              </a:rPr>
              <a:t>，这对于密钥的分发和存储十分的不利。</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中间节点必须要先通过解密的方式得到各个传感器节点采集的数据后才能实现数据部分聚合的功能，这就导致传感器的</a:t>
            </a:r>
            <a:r>
              <a:rPr lang="zh-CN" altLang="en-US" sz="2200" b="1" dirty="0">
                <a:solidFill>
                  <a:srgbClr val="FF0000"/>
                </a:solidFill>
                <a:latin typeface="Arial" panose="020B0604020202020204" pitchFamily="34" charset="0"/>
                <a:ea typeface="宋体" panose="02010600030101010101" pitchFamily="2" charset="-122"/>
              </a:rPr>
              <a:t>隐私数据直接暴露给了其父节点</a:t>
            </a:r>
            <a:r>
              <a:rPr lang="zh-CN" altLang="en-US" sz="2200" dirty="0">
                <a:latin typeface="Arial" panose="020B0604020202020204" pitchFamily="34" charset="0"/>
                <a:ea typeface="宋体" panose="02010600030101010101" pitchFamily="2" charset="-122"/>
              </a:rPr>
              <a:t>，使得次协议虽然能够抵御外部攻击，却无法抵御内部攻击。</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该类数据聚合协议也</a:t>
            </a:r>
            <a:r>
              <a:rPr lang="zh-CN" altLang="en-US" sz="2200" b="1" dirty="0">
                <a:solidFill>
                  <a:srgbClr val="FF0000"/>
                </a:solidFill>
                <a:latin typeface="Arial" panose="020B0604020202020204" pitchFamily="34" charset="0"/>
                <a:ea typeface="宋体" panose="02010600030101010101" pitchFamily="2" charset="-122"/>
              </a:rPr>
              <a:t>无法适用于数据隐私要求较高的应用场景中</a:t>
            </a:r>
            <a:r>
              <a:rPr lang="zh-CN" altLang="en-US" sz="2200" dirty="0">
                <a:latin typeface="Arial" panose="020B0604020202020204" pitchFamily="34" charset="0"/>
                <a:ea typeface="宋体" panose="02010600030101010101" pitchFamily="2" charset="-122"/>
              </a:rPr>
              <a:t>，尤其是数据隐私受到越来越多的关注和重视。</a:t>
            </a:r>
          </a:p>
        </p:txBody>
      </p:sp>
      <p:sp>
        <p:nvSpPr>
          <p:cNvPr id="210951" name="文本框 2"/>
          <p:cNvSpPr txBox="1">
            <a:spLocks noChangeArrowheads="1"/>
          </p:cNvSpPr>
          <p:nvPr/>
        </p:nvSpPr>
        <p:spPr bwMode="auto">
          <a:xfrm>
            <a:off x="365125" y="1662113"/>
            <a:ext cx="79279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使用对称密码学算法设计数据安全聚合协议存在的</a:t>
            </a:r>
            <a:r>
              <a:rPr lang="zh-CN" altLang="en-US" sz="2400" dirty="0">
                <a:solidFill>
                  <a:srgbClr val="FF0000"/>
                </a:solidFill>
                <a:latin typeface="Arial" panose="020B0604020202020204" pitchFamily="34" charset="0"/>
                <a:ea typeface="宋体" panose="02010600030101010101" pitchFamily="2" charset="-122"/>
              </a:rPr>
              <a:t>安全性威胁：</a:t>
            </a:r>
          </a:p>
        </p:txBody>
      </p:sp>
      <p:sp>
        <p:nvSpPr>
          <p:cNvPr id="2" name="灯片编号占位符 11">
            <a:extLst>
              <a:ext uri="{FF2B5EF4-FFF2-40B4-BE49-F238E27FC236}">
                <a16:creationId xmlns:a16="http://schemas.microsoft.com/office/drawing/2014/main" id="{26436C1D-9D0C-478F-AF3A-42F961C9BB99}"/>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21299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1299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3.3.4 </a:t>
            </a:r>
            <a:r>
              <a:rPr lang="zh-CN" altLang="en-US" sz="2400" b="1">
                <a:latin typeface="黑体" panose="02010609060101010101" pitchFamily="49" charset="-122"/>
                <a:ea typeface="黑体" panose="02010609060101010101" pitchFamily="49" charset="-122"/>
              </a:rPr>
              <a:t>基于对称密码学的数据安全聚合协议</a:t>
            </a:r>
          </a:p>
        </p:txBody>
      </p:sp>
      <p:sp>
        <p:nvSpPr>
          <p:cNvPr id="21299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12998" name="矩形 7"/>
          <p:cNvSpPr>
            <a:spLocks noChangeArrowheads="1"/>
          </p:cNvSpPr>
          <p:nvPr/>
        </p:nvSpPr>
        <p:spPr bwMode="auto">
          <a:xfrm>
            <a:off x="755576" y="2636838"/>
            <a:ext cx="7645474"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l"/>
            </a:pPr>
            <a:r>
              <a:rPr lang="zh-CN" altLang="en-US" sz="2200" b="1" dirty="0">
                <a:solidFill>
                  <a:srgbClr val="FF0000"/>
                </a:solidFill>
                <a:latin typeface="Arial" panose="020B0604020202020204" pitchFamily="34" charset="0"/>
                <a:ea typeface="宋体" panose="02010600030101010101" pitchFamily="2" charset="-122"/>
              </a:rPr>
              <a:t>中间节点必须要对多个密文进行解密运算</a:t>
            </a:r>
            <a:r>
              <a:rPr lang="zh-CN" altLang="en-US" sz="2200" dirty="0">
                <a:latin typeface="Arial" panose="020B0604020202020204" pitchFamily="34" charset="0"/>
                <a:ea typeface="宋体" panose="02010600030101010101" pitchFamily="2" charset="-122"/>
              </a:rPr>
              <a:t>，对多个数据明文</a:t>
            </a:r>
            <a:r>
              <a:rPr lang="zh-CN" altLang="en-US" sz="2200" b="1" dirty="0">
                <a:solidFill>
                  <a:srgbClr val="FF0000"/>
                </a:solidFill>
                <a:latin typeface="Arial" panose="020B0604020202020204" pitchFamily="34" charset="0"/>
                <a:ea typeface="宋体" panose="02010600030101010101" pitchFamily="2" charset="-122"/>
              </a:rPr>
              <a:t>进行聚合</a:t>
            </a:r>
            <a:r>
              <a:rPr lang="zh-CN" altLang="en-US" sz="2200" dirty="0">
                <a:latin typeface="Arial" panose="020B0604020202020204" pitchFamily="34" charset="0"/>
                <a:ea typeface="宋体" panose="02010600030101010101" pitchFamily="2" charset="-122"/>
              </a:rPr>
              <a:t>然后转发聚合结果至其父节点，这将大大的增加中间聚合器处理的负担，增加无线传感器网络的时延并影响整个网络的性能</a:t>
            </a:r>
            <a:r>
              <a:rPr lang="en-US" altLang="zh-CN" sz="2200" dirty="0">
                <a:latin typeface="Arial" panose="020B0604020202020204" pitchFamily="34" charset="0"/>
                <a:ea typeface="宋体" panose="02010600030101010101" pitchFamily="2" charset="-122"/>
              </a:rPr>
              <a:t>.</a:t>
            </a: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在很多情况下，传感器节点有</a:t>
            </a:r>
            <a:r>
              <a:rPr lang="zh-CN" altLang="en-US" sz="2200" b="1" dirty="0">
                <a:solidFill>
                  <a:srgbClr val="FF0000"/>
                </a:solidFill>
                <a:latin typeface="Arial" panose="020B0604020202020204" pitchFamily="34" charset="0"/>
                <a:ea typeface="宋体" panose="02010600030101010101" pitchFamily="2" charset="-122"/>
              </a:rPr>
              <a:t>可能动态的加入或退出</a:t>
            </a:r>
            <a:r>
              <a:rPr lang="zh-CN" altLang="en-US" sz="2200" dirty="0">
                <a:latin typeface="Arial" panose="020B0604020202020204" pitchFamily="34" charset="0"/>
                <a:ea typeface="宋体" panose="02010600030101010101" pitchFamily="2" charset="-122"/>
              </a:rPr>
              <a:t>无线传感器网络。</a:t>
            </a:r>
          </a:p>
        </p:txBody>
      </p:sp>
      <p:sp>
        <p:nvSpPr>
          <p:cNvPr id="2" name="灯片编号占位符 11">
            <a:extLst>
              <a:ext uri="{FF2B5EF4-FFF2-40B4-BE49-F238E27FC236}">
                <a16:creationId xmlns:a16="http://schemas.microsoft.com/office/drawing/2014/main" id="{6FEA8033-23BD-4A4A-AD69-D3F5455ADE97}"/>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22118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2118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3.3.5 </a:t>
            </a:r>
            <a:r>
              <a:rPr lang="zh-CN" altLang="en-US" sz="2400" b="1" dirty="0">
                <a:latin typeface="黑体" panose="02010609060101010101" pitchFamily="49" charset="-122"/>
                <a:ea typeface="黑体" panose="02010609060101010101" pitchFamily="49" charset="-122"/>
              </a:rPr>
              <a:t>基于非对称密码学的数据安全聚合协议</a:t>
            </a:r>
          </a:p>
        </p:txBody>
      </p:sp>
      <p:sp>
        <p:nvSpPr>
          <p:cNvPr id="221189"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21190" name="文本框 2"/>
          <p:cNvSpPr txBox="1">
            <a:spLocks noChangeArrowheads="1"/>
          </p:cNvSpPr>
          <p:nvPr/>
        </p:nvSpPr>
        <p:spPr bwMode="auto">
          <a:xfrm>
            <a:off x="522288" y="3765128"/>
            <a:ext cx="8099425"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80962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在计算能力、存储能力和电池电量有限的无线传感器网络中的应用还存在着问题。主要因为：</a:t>
            </a:r>
            <a:endParaRPr lang="en-US" altLang="zh-CN" sz="2200" dirty="0">
              <a:latin typeface="Arial" panose="020B0604020202020204" pitchFamily="34" charset="0"/>
              <a:ea typeface="宋体" panose="02010600030101010101" pitchFamily="2" charset="-122"/>
            </a:endParaRPr>
          </a:p>
          <a:p>
            <a:pPr lvl="3">
              <a:spcBef>
                <a:spcPct val="0"/>
              </a:spcBef>
              <a:buFont typeface="Wingdings" panose="05000000000000000000" pitchFamily="2" charset="2"/>
              <a:buChar char="p"/>
            </a:pPr>
            <a:r>
              <a:rPr lang="en-US" altLang="zh-CN" dirty="0">
                <a:latin typeface="Arial" panose="020B0604020202020204" pitchFamily="34" charset="0"/>
                <a:ea typeface="宋体" panose="02010600030101010101" pitchFamily="2" charset="-122"/>
              </a:rPr>
              <a:t>1</a:t>
            </a:r>
            <a:r>
              <a:rPr lang="zh-CN" altLang="en-US" dirty="0">
                <a:latin typeface="Arial" panose="020B0604020202020204" pitchFamily="34" charset="0"/>
                <a:ea typeface="宋体" panose="02010600030101010101" pitchFamily="2" charset="-122"/>
              </a:rPr>
              <a:t>、传感器设备的计算能力相当的有限，让其执行公钥密码学的相关操作是相当高消耗的。</a:t>
            </a:r>
            <a:endParaRPr lang="en-US" altLang="zh-CN" dirty="0">
              <a:latin typeface="Arial" panose="020B0604020202020204" pitchFamily="34" charset="0"/>
              <a:ea typeface="宋体" panose="02010600030101010101" pitchFamily="2" charset="-122"/>
            </a:endParaRPr>
          </a:p>
          <a:p>
            <a:pPr lvl="3">
              <a:spcBef>
                <a:spcPct val="0"/>
              </a:spcBef>
              <a:buFont typeface="Wingdings" panose="05000000000000000000" pitchFamily="2" charset="2"/>
              <a:buChar char="p"/>
            </a:pPr>
            <a:r>
              <a:rPr lang="en-US" altLang="zh-CN" dirty="0">
                <a:latin typeface="Arial" panose="020B0604020202020204" pitchFamily="34" charset="0"/>
                <a:ea typeface="宋体" panose="02010600030101010101" pitchFamily="2" charset="-122"/>
              </a:rPr>
              <a:t>2</a:t>
            </a:r>
            <a:r>
              <a:rPr lang="zh-CN" altLang="en-US" dirty="0">
                <a:latin typeface="Arial" panose="020B0604020202020204" pitchFamily="34" charset="0"/>
                <a:ea typeface="宋体" panose="02010600030101010101" pitchFamily="2" charset="-122"/>
              </a:rPr>
              <a:t>、在对数据进行加密的过程中，比特的扩展引入了高通信开销（通常情况下，密文的比特长度要大于明文的比特长度，因此通信过程中要传输密文的开销也随之增长），这将导致传感器设备的能量消耗更快。</a:t>
            </a:r>
          </a:p>
        </p:txBody>
      </p:sp>
      <p:sp>
        <p:nvSpPr>
          <p:cNvPr id="221191" name="文本框 2"/>
          <p:cNvSpPr txBox="1">
            <a:spLocks noChangeArrowheads="1"/>
          </p:cNvSpPr>
          <p:nvPr/>
        </p:nvSpPr>
        <p:spPr bwMode="auto">
          <a:xfrm>
            <a:off x="155575" y="3222203"/>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公钥（非对称）密码体制缺点：</a:t>
            </a:r>
          </a:p>
        </p:txBody>
      </p:sp>
      <p:sp>
        <p:nvSpPr>
          <p:cNvPr id="2" name="灯片编号占位符 11">
            <a:extLst>
              <a:ext uri="{FF2B5EF4-FFF2-40B4-BE49-F238E27FC236}">
                <a16:creationId xmlns:a16="http://schemas.microsoft.com/office/drawing/2014/main" id="{53663055-7F88-4F17-8458-77AF17DD0B02}"/>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89</a:t>
            </a:fld>
            <a:endParaRPr lang="zh-CN" altLang="en-US" sz="1800" dirty="0">
              <a:latin typeface="Calibri" panose="020F0502020204030204" pitchFamily="34" charset="0"/>
              <a:ea typeface="宋体" panose="02010600030101010101" pitchFamily="2" charset="-122"/>
            </a:endParaRPr>
          </a:p>
        </p:txBody>
      </p:sp>
      <p:sp>
        <p:nvSpPr>
          <p:cNvPr id="3" name="矩形 2"/>
          <p:cNvSpPr/>
          <p:nvPr/>
        </p:nvSpPr>
        <p:spPr>
          <a:xfrm>
            <a:off x="179512" y="1663912"/>
            <a:ext cx="8690868" cy="1569660"/>
          </a:xfrm>
          <a:prstGeom prst="rect">
            <a:avLst/>
          </a:prstGeom>
        </p:spPr>
        <p:txBody>
          <a:bodyPr wrap="square">
            <a:spAutoFit/>
          </a:bodyPr>
          <a:lstStyle/>
          <a:p>
            <a:pPr marL="285750" indent="-285750" eaLnBrk="1" hangingPunct="1">
              <a:buFont typeface="Wingdings" panose="05000000000000000000" pitchFamily="2" charset="2"/>
              <a:buChar char="u"/>
            </a:pPr>
            <a:r>
              <a:rPr lang="zh-CN" altLang="en-US" sz="2400" dirty="0"/>
              <a:t>由于公钥密码学算法的安全强度高、密钥的分配与管理相对简单、能够妥善的避免或解决对称密码算法本身的一些不足。</a:t>
            </a:r>
          </a:p>
          <a:p>
            <a:pPr marL="285750" indent="-285750" eaLnBrk="1" hangingPunct="1">
              <a:buFont typeface="Wingdings" panose="05000000000000000000" pitchFamily="2" charset="2"/>
              <a:buChar char="u"/>
            </a:pPr>
            <a:r>
              <a:rPr lang="zh-CN" altLang="en-US" sz="2400" dirty="0"/>
              <a:t>因此，利用公钥密码学算法是无线传感器网络中设计数据安全聚合协议方案的主要方向。</a:t>
            </a:r>
          </a:p>
        </p:txBody>
      </p:sp>
    </p:spTree>
  </p:cSld>
  <p:clrMapOvr>
    <a:masterClrMapping/>
  </p:clrMapOvr>
  <p:transition advTm="16782"/>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3.1.3 </a:t>
            </a:r>
            <a:r>
              <a:rPr lang="zh-CN" altLang="en-US" sz="2400" b="1" dirty="0">
                <a:latin typeface="黑体" panose="02010609060101010101" pitchFamily="49" charset="-122"/>
                <a:ea typeface="黑体" panose="02010609060101010101" pitchFamily="49" charset="-122"/>
              </a:rPr>
              <a:t>无线传感网发展的三阶段</a:t>
            </a:r>
          </a:p>
        </p:txBody>
      </p:sp>
      <p:sp>
        <p:nvSpPr>
          <p:cNvPr id="2" name="圆角矩形 1"/>
          <p:cNvSpPr/>
          <p:nvPr/>
        </p:nvSpPr>
        <p:spPr>
          <a:xfrm>
            <a:off x="1115616" y="1700808"/>
            <a:ext cx="1584176" cy="1224136"/>
          </a:xfrm>
          <a:prstGeom prst="roundRect">
            <a:avLst/>
          </a:prstGeom>
          <a:gradFill>
            <a:gsLst>
              <a:gs pos="0">
                <a:schemeClr val="accent1">
                  <a:lumMod val="5000"/>
                  <a:lumOff val="95000"/>
                </a:schemeClr>
              </a:gs>
              <a:gs pos="95000">
                <a:schemeClr val="accent1">
                  <a:lumMod val="45000"/>
                  <a:lumOff val="55000"/>
                </a:schemeClr>
              </a:gs>
              <a:gs pos="0">
                <a:schemeClr val="accent1">
                  <a:lumMod val="45000"/>
                  <a:lumOff val="55000"/>
                </a:schemeClr>
              </a:gs>
              <a:gs pos="100000">
                <a:schemeClr val="accent1">
                  <a:lumMod val="30000"/>
                  <a:lumOff val="70000"/>
                </a:schemeClr>
              </a:gs>
            </a:gsLst>
            <a:lin ang="5400000" scaled="1"/>
          </a:gradFill>
        </p:spPr>
        <p:txBody>
          <a:bodyPr rtlCol="0" anchor="ctr"/>
          <a:lstStyle/>
          <a:p>
            <a:pPr algn="ctr"/>
            <a:endParaRPr lang="zh-CN" altLang="en-US">
              <a:noFill/>
            </a:endParaRPr>
          </a:p>
        </p:txBody>
      </p:sp>
      <p:sp>
        <p:nvSpPr>
          <p:cNvPr id="7" name="圆角矩形 6"/>
          <p:cNvSpPr/>
          <p:nvPr/>
        </p:nvSpPr>
        <p:spPr>
          <a:xfrm>
            <a:off x="3779912" y="1717892"/>
            <a:ext cx="1584176" cy="1224136"/>
          </a:xfrm>
          <a:prstGeom prst="roundRect">
            <a:avLst/>
          </a:prstGeom>
          <a:gradFill>
            <a:gsLst>
              <a:gs pos="0">
                <a:schemeClr val="accent1">
                  <a:lumMod val="5000"/>
                  <a:lumOff val="95000"/>
                </a:schemeClr>
              </a:gs>
              <a:gs pos="95000">
                <a:schemeClr val="accent1">
                  <a:lumMod val="45000"/>
                  <a:lumOff val="55000"/>
                </a:schemeClr>
              </a:gs>
              <a:gs pos="0">
                <a:schemeClr val="accent1">
                  <a:lumMod val="45000"/>
                  <a:lumOff val="55000"/>
                </a:schemeClr>
              </a:gs>
              <a:gs pos="100000">
                <a:schemeClr val="accent1">
                  <a:lumMod val="30000"/>
                  <a:lumOff val="70000"/>
                </a:schemeClr>
              </a:gs>
            </a:gsLst>
            <a:lin ang="5400000" scaled="1"/>
          </a:gradFill>
        </p:spPr>
        <p:txBody>
          <a:bodyPr rtlCol="0" anchor="ctr"/>
          <a:lstStyle/>
          <a:p>
            <a:pPr algn="ctr"/>
            <a:endParaRPr lang="zh-CN" altLang="en-US">
              <a:noFill/>
            </a:endParaRPr>
          </a:p>
        </p:txBody>
      </p:sp>
      <p:sp>
        <p:nvSpPr>
          <p:cNvPr id="8" name="圆角矩形 7"/>
          <p:cNvSpPr/>
          <p:nvPr/>
        </p:nvSpPr>
        <p:spPr>
          <a:xfrm>
            <a:off x="6516216" y="1700808"/>
            <a:ext cx="1584176" cy="1224136"/>
          </a:xfrm>
          <a:prstGeom prst="roundRect">
            <a:avLst/>
          </a:prstGeom>
          <a:gradFill>
            <a:gsLst>
              <a:gs pos="0">
                <a:schemeClr val="accent1">
                  <a:lumMod val="5000"/>
                  <a:lumOff val="95000"/>
                </a:schemeClr>
              </a:gs>
              <a:gs pos="95000">
                <a:schemeClr val="accent1">
                  <a:lumMod val="45000"/>
                  <a:lumOff val="55000"/>
                </a:schemeClr>
              </a:gs>
              <a:gs pos="0">
                <a:schemeClr val="accent1">
                  <a:lumMod val="45000"/>
                  <a:lumOff val="55000"/>
                </a:schemeClr>
              </a:gs>
              <a:gs pos="100000">
                <a:schemeClr val="accent1">
                  <a:lumMod val="30000"/>
                  <a:lumOff val="70000"/>
                </a:schemeClr>
              </a:gs>
            </a:gsLst>
            <a:lin ang="5400000" scaled="1"/>
          </a:gradFill>
        </p:spPr>
        <p:txBody>
          <a:bodyPr rtlCol="0" anchor="ctr"/>
          <a:lstStyle/>
          <a:p>
            <a:pPr algn="ctr"/>
            <a:endParaRPr lang="zh-CN" altLang="en-US">
              <a:noFill/>
            </a:endParaRPr>
          </a:p>
        </p:txBody>
      </p:sp>
      <p:sp>
        <p:nvSpPr>
          <p:cNvPr id="3" name="矩形 2"/>
          <p:cNvSpPr/>
          <p:nvPr/>
        </p:nvSpPr>
        <p:spPr>
          <a:xfrm>
            <a:off x="1064511" y="1989710"/>
            <a:ext cx="1635281" cy="646331"/>
          </a:xfrm>
          <a:prstGeom prst="rect">
            <a:avLst/>
          </a:prstGeom>
        </p:spPr>
        <p:txBody>
          <a:bodyPr wrap="square">
            <a:spAutoFit/>
          </a:bodyPr>
          <a:lstStyle/>
          <a:p>
            <a:pPr algn="ctr"/>
            <a:r>
              <a:rPr lang="zh-CN" altLang="en-US" dirty="0"/>
              <a:t>传统的传感器系统</a:t>
            </a:r>
          </a:p>
        </p:txBody>
      </p:sp>
      <p:sp>
        <p:nvSpPr>
          <p:cNvPr id="4" name="矩形 3"/>
          <p:cNvSpPr/>
          <p:nvPr/>
        </p:nvSpPr>
        <p:spPr>
          <a:xfrm>
            <a:off x="3806370" y="1989709"/>
            <a:ext cx="1387243" cy="646331"/>
          </a:xfrm>
          <a:prstGeom prst="rect">
            <a:avLst/>
          </a:prstGeom>
        </p:spPr>
        <p:txBody>
          <a:bodyPr wrap="square">
            <a:spAutoFit/>
          </a:bodyPr>
          <a:lstStyle/>
          <a:p>
            <a:pPr algn="ctr"/>
            <a:r>
              <a:rPr lang="zh-CN" altLang="en-US" dirty="0"/>
              <a:t>传感网节点集成化</a:t>
            </a:r>
          </a:p>
        </p:txBody>
      </p:sp>
      <p:sp>
        <p:nvSpPr>
          <p:cNvPr id="5" name="矩形 4"/>
          <p:cNvSpPr/>
          <p:nvPr/>
        </p:nvSpPr>
        <p:spPr>
          <a:xfrm>
            <a:off x="6638890" y="2128208"/>
            <a:ext cx="1338828" cy="369332"/>
          </a:xfrm>
          <a:prstGeom prst="rect">
            <a:avLst/>
          </a:prstGeom>
        </p:spPr>
        <p:txBody>
          <a:bodyPr wrap="none">
            <a:spAutoFit/>
          </a:bodyPr>
          <a:lstStyle/>
          <a:p>
            <a:r>
              <a:rPr lang="zh-CN" altLang="en-US" dirty="0"/>
              <a:t>多跳自组网</a:t>
            </a:r>
          </a:p>
        </p:txBody>
      </p:sp>
      <p:cxnSp>
        <p:nvCxnSpPr>
          <p:cNvPr id="10" name="直接箭头连接符 9"/>
          <p:cNvCxnSpPr/>
          <p:nvPr/>
        </p:nvCxnSpPr>
        <p:spPr>
          <a:xfrm>
            <a:off x="2771800" y="2312874"/>
            <a:ext cx="936104" cy="17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436096" y="2312874"/>
            <a:ext cx="936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07950" y="3068960"/>
            <a:ext cx="8928546" cy="3600986"/>
          </a:xfrm>
          <a:prstGeom prst="rect">
            <a:avLst/>
          </a:prstGeom>
        </p:spPr>
        <p:txBody>
          <a:bodyPr wrap="square">
            <a:spAutoFit/>
          </a:bodyPr>
          <a:lstStyle/>
          <a:p>
            <a:pPr marL="342900" indent="-342900" algn="just">
              <a:buFont typeface="Wingdings" panose="05000000000000000000" pitchFamily="2" charset="2"/>
              <a:buChar char="u"/>
            </a:pPr>
            <a:r>
              <a:rPr lang="zh-CN" altLang="en-US" sz="2400" dirty="0">
                <a:latin typeface="宋体" panose="02010600030101010101" pitchFamily="2" charset="-122"/>
              </a:rPr>
              <a:t>第一阶段：最早可以追溯二十世纪</a:t>
            </a:r>
            <a:r>
              <a:rPr lang="en-US" altLang="zh-CN" sz="2400" dirty="0">
                <a:latin typeface="宋体" panose="02010600030101010101" pitchFamily="2" charset="-122"/>
              </a:rPr>
              <a:t>70</a:t>
            </a:r>
            <a:r>
              <a:rPr lang="zh-CN" altLang="en-US" sz="2400" dirty="0">
                <a:latin typeface="宋体" panose="02010600030101010101" pitchFamily="2" charset="-122"/>
              </a:rPr>
              <a:t>年代越战时期使用的传统的传感器系统。</a:t>
            </a:r>
            <a:endParaRPr lang="en-US" altLang="zh-CN" sz="2400" dirty="0">
              <a:latin typeface="宋体" panose="02010600030101010101" pitchFamily="2" charset="-122"/>
            </a:endParaRPr>
          </a:p>
          <a:p>
            <a:pPr marL="800100" lvl="1" indent="-342900" algn="just">
              <a:buFont typeface="Wingdings" panose="05000000000000000000" pitchFamily="2" charset="2"/>
              <a:buChar char="n"/>
            </a:pPr>
            <a:r>
              <a:rPr lang="zh-CN" altLang="en-US" sz="2000" dirty="0">
                <a:latin typeface="宋体" panose="02010600030101010101" pitchFamily="2" charset="-122"/>
              </a:rPr>
              <a:t>当年美越双方在密林覆盖的“胡志明小道”进行了一场血腥较量，这条道路是胡志明部队向南方游击队源源不断输送物资的秘密通道，美军曾经绞尽脑汁动用航空兵狂轰滥炸</a:t>
            </a:r>
            <a:r>
              <a:rPr lang="en-US" altLang="zh-CN" sz="2000" dirty="0">
                <a:latin typeface="宋体" panose="02010600030101010101" pitchFamily="2" charset="-122"/>
              </a:rPr>
              <a:t>,</a:t>
            </a:r>
            <a:r>
              <a:rPr lang="zh-CN" altLang="en-US" sz="2000" dirty="0">
                <a:latin typeface="宋体" panose="02010600030101010101" pitchFamily="2" charset="-122"/>
              </a:rPr>
              <a:t>但效果不大。后来，美军投放了</a:t>
            </a:r>
            <a:r>
              <a:rPr lang="en-US" altLang="zh-CN" sz="2000" dirty="0">
                <a:latin typeface="宋体" panose="02010600030101010101" pitchFamily="2" charset="-122"/>
              </a:rPr>
              <a:t>2</a:t>
            </a:r>
            <a:r>
              <a:rPr lang="zh-CN" altLang="en-US" sz="2000" dirty="0">
                <a:latin typeface="宋体" panose="02010600030101010101" pitchFamily="2" charset="-122"/>
              </a:rPr>
              <a:t>万多个“热带树”传感器。</a:t>
            </a:r>
            <a:endParaRPr lang="en-US" altLang="zh-CN" sz="2000" dirty="0">
              <a:latin typeface="宋体" panose="02010600030101010101" pitchFamily="2" charset="-122"/>
            </a:endParaRPr>
          </a:p>
          <a:p>
            <a:pPr marL="800100" lvl="1" indent="-342900" algn="just">
              <a:buFont typeface="Wingdings" panose="05000000000000000000" pitchFamily="2" charset="2"/>
              <a:buChar char="n"/>
            </a:pPr>
            <a:r>
              <a:rPr lang="zh-CN" altLang="en-US" sz="2000" dirty="0">
                <a:latin typeface="宋体" panose="02010600030101010101" pitchFamily="2" charset="-122"/>
              </a:rPr>
              <a:t>所谓“热带树”实际上是由震动和声响传感器组成的系统，它由飞机投放，落地后插入泥土中，只露出伪装成树枝的无线电天线，因而被称为“热带树”。只要对方车队经过，传感器探测出目标产生的震动和声响信息，自动发送到指挥中心，美机立即展开追杀，总共炸毁或炸坏</a:t>
            </a:r>
            <a:r>
              <a:rPr lang="en-US" altLang="zh-CN" sz="2000" dirty="0">
                <a:latin typeface="宋体" panose="02010600030101010101" pitchFamily="2" charset="-122"/>
              </a:rPr>
              <a:t>4.6</a:t>
            </a:r>
            <a:r>
              <a:rPr lang="zh-CN" altLang="en-US" sz="2000" dirty="0">
                <a:latin typeface="宋体" panose="02010600030101010101" pitchFamily="2" charset="-122"/>
              </a:rPr>
              <a:t>万辆卡车。 　</a:t>
            </a:r>
            <a:endParaRPr lang="zh-CN" altLang="en-US" sz="2000" dirty="0"/>
          </a:p>
        </p:txBody>
      </p:sp>
      <p:sp>
        <p:nvSpPr>
          <p:cNvPr id="9" name="灯片编号占位符 11">
            <a:extLst>
              <a:ext uri="{FF2B5EF4-FFF2-40B4-BE49-F238E27FC236}">
                <a16:creationId xmlns:a16="http://schemas.microsoft.com/office/drawing/2014/main" id="{702130D9-6227-458E-9822-DF8E940981F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9</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0718036"/>
      </p:ext>
    </p:extLst>
  </p:cSld>
  <p:clrMapOvr>
    <a:masterClrMapping/>
  </p:clrMapOvr>
  <p:transition advTm="16782"/>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2232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232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3.3.6 </a:t>
            </a:r>
            <a:r>
              <a:rPr lang="zh-CN" altLang="en-US" sz="2400" b="1" dirty="0">
                <a:latin typeface="黑体" panose="02010609060101010101" pitchFamily="49" charset="-122"/>
                <a:ea typeface="黑体" panose="02010609060101010101" pitchFamily="49" charset="-122"/>
              </a:rPr>
              <a:t>无线传感器网络数据聚合技术的安全问题</a:t>
            </a:r>
          </a:p>
        </p:txBody>
      </p:sp>
      <p:sp>
        <p:nvSpPr>
          <p:cNvPr id="2232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23238" name="文本框 2"/>
          <p:cNvSpPr txBox="1">
            <a:spLocks noChangeArrowheads="1"/>
          </p:cNvSpPr>
          <p:nvPr/>
        </p:nvSpPr>
        <p:spPr bwMode="auto">
          <a:xfrm>
            <a:off x="710939" y="2492896"/>
            <a:ext cx="772212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无线传感器网络中的安全数据聚合不仅仅包含数据传输的安全，也包括保障无线网络可用性、聚合数据正确性以及数据聚合操作的安全性。</a:t>
            </a:r>
          </a:p>
        </p:txBody>
      </p:sp>
      <p:sp>
        <p:nvSpPr>
          <p:cNvPr id="2" name="灯片编号占位符 11">
            <a:extLst>
              <a:ext uri="{FF2B5EF4-FFF2-40B4-BE49-F238E27FC236}">
                <a16:creationId xmlns:a16="http://schemas.microsoft.com/office/drawing/2014/main" id="{EFF03249-3356-4586-BC92-1C4C442A65F3}"/>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90</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599392040"/>
      </p:ext>
    </p:extLst>
  </p:cSld>
  <p:clrMapOvr>
    <a:masterClrMapping/>
  </p:clrMapOvr>
  <p:transition advTm="16782"/>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2232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232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3.3.6 </a:t>
            </a:r>
            <a:r>
              <a:rPr lang="zh-CN" altLang="en-US" sz="2400" b="1" dirty="0">
                <a:latin typeface="黑体" panose="02010609060101010101" pitchFamily="49" charset="-122"/>
                <a:ea typeface="黑体" panose="02010609060101010101" pitchFamily="49" charset="-122"/>
              </a:rPr>
              <a:t>无线传感器网络数据聚合技术的安全问题</a:t>
            </a:r>
          </a:p>
        </p:txBody>
      </p:sp>
      <p:sp>
        <p:nvSpPr>
          <p:cNvPr id="2232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23238" name="文本框 2"/>
          <p:cNvSpPr txBox="1">
            <a:spLocks noChangeArrowheads="1"/>
          </p:cNvSpPr>
          <p:nvPr/>
        </p:nvSpPr>
        <p:spPr bwMode="auto">
          <a:xfrm>
            <a:off x="453668" y="1731963"/>
            <a:ext cx="80994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无线传感器网络中的安全问题根源在于以下所述的三个核心的方面</a:t>
            </a:r>
          </a:p>
        </p:txBody>
      </p:sp>
      <p:sp>
        <p:nvSpPr>
          <p:cNvPr id="2" name="圆角矩形 1"/>
          <p:cNvSpPr/>
          <p:nvPr/>
        </p:nvSpPr>
        <p:spPr>
          <a:xfrm>
            <a:off x="610573" y="2740075"/>
            <a:ext cx="2050616" cy="3600400"/>
          </a:xfrm>
          <a:prstGeom prst="roundRect">
            <a:avLst/>
          </a:prstGeom>
          <a:gradFill>
            <a:gsLst>
              <a:gs pos="0">
                <a:schemeClr val="accent1">
                  <a:lumMod val="5000"/>
                  <a:lumOff val="95000"/>
                </a:schemeClr>
              </a:gs>
              <a:gs pos="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txBody>
          <a:bodyPr rtlCol="0" anchor="ctr"/>
          <a:lstStyle/>
          <a:p>
            <a:pPr algn="ctr"/>
            <a:endParaRPr lang="zh-CN" altLang="en-US">
              <a:noFill/>
            </a:endParaRPr>
          </a:p>
        </p:txBody>
      </p:sp>
      <p:sp>
        <p:nvSpPr>
          <p:cNvPr id="8" name="圆角矩形 7"/>
          <p:cNvSpPr/>
          <p:nvPr/>
        </p:nvSpPr>
        <p:spPr>
          <a:xfrm>
            <a:off x="3346877" y="2740075"/>
            <a:ext cx="2069976" cy="3600400"/>
          </a:xfrm>
          <a:prstGeom prst="roundRect">
            <a:avLst/>
          </a:prstGeom>
          <a:gradFill>
            <a:gsLst>
              <a:gs pos="0">
                <a:schemeClr val="accent1">
                  <a:lumMod val="5000"/>
                  <a:lumOff val="95000"/>
                </a:schemeClr>
              </a:gs>
              <a:gs pos="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txBody>
          <a:bodyPr rtlCol="0" anchor="ctr"/>
          <a:lstStyle/>
          <a:p>
            <a:pPr algn="ctr"/>
            <a:endParaRPr lang="zh-CN" altLang="en-US">
              <a:noFill/>
            </a:endParaRPr>
          </a:p>
        </p:txBody>
      </p:sp>
      <p:sp>
        <p:nvSpPr>
          <p:cNvPr id="9" name="圆角矩形 8"/>
          <p:cNvSpPr/>
          <p:nvPr/>
        </p:nvSpPr>
        <p:spPr>
          <a:xfrm>
            <a:off x="6083181" y="2770560"/>
            <a:ext cx="2088232" cy="3569915"/>
          </a:xfrm>
          <a:prstGeom prst="roundRect">
            <a:avLst/>
          </a:prstGeom>
          <a:gradFill>
            <a:gsLst>
              <a:gs pos="0">
                <a:schemeClr val="accent1">
                  <a:lumMod val="5000"/>
                  <a:lumOff val="95000"/>
                </a:schemeClr>
              </a:gs>
              <a:gs pos="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txBody>
          <a:bodyPr rtlCol="0" anchor="ctr"/>
          <a:lstStyle/>
          <a:p>
            <a:pPr algn="ctr"/>
            <a:endParaRPr lang="zh-CN" altLang="en-US">
              <a:noFill/>
            </a:endParaRPr>
          </a:p>
        </p:txBody>
      </p:sp>
      <p:sp>
        <p:nvSpPr>
          <p:cNvPr id="3" name="矩形 2"/>
          <p:cNvSpPr/>
          <p:nvPr/>
        </p:nvSpPr>
        <p:spPr>
          <a:xfrm>
            <a:off x="610572" y="3801611"/>
            <a:ext cx="2050616" cy="1477328"/>
          </a:xfrm>
          <a:prstGeom prst="rect">
            <a:avLst/>
          </a:prstGeom>
        </p:spPr>
        <p:txBody>
          <a:bodyPr wrap="square">
            <a:spAutoFit/>
          </a:bodyPr>
          <a:lstStyle/>
          <a:p>
            <a:r>
              <a:rPr lang="zh-CN" altLang="en-US" dirty="0"/>
              <a:t>无线传感器网络一般部署在网络环境极其恶劣和设备物理环境十分复杂的环境中。</a:t>
            </a:r>
            <a:r>
              <a:rPr lang="en-US" altLang="zh-CN" dirty="0"/>
              <a:t>[1]</a:t>
            </a:r>
            <a:endParaRPr lang="zh-CN" altLang="en-US" dirty="0"/>
          </a:p>
        </p:txBody>
      </p:sp>
      <p:sp>
        <p:nvSpPr>
          <p:cNvPr id="4" name="矩形 3"/>
          <p:cNvSpPr/>
          <p:nvPr/>
        </p:nvSpPr>
        <p:spPr>
          <a:xfrm>
            <a:off x="3359377" y="2770560"/>
            <a:ext cx="2160240" cy="3539430"/>
          </a:xfrm>
          <a:prstGeom prst="rect">
            <a:avLst/>
          </a:prstGeom>
        </p:spPr>
        <p:txBody>
          <a:bodyPr wrap="square">
            <a:spAutoFit/>
          </a:bodyPr>
          <a:lstStyle/>
          <a:p>
            <a:r>
              <a:rPr lang="zh-CN" altLang="en-US" sz="1600" dirty="0"/>
              <a:t>由于传感器设备一般都是无线嵌入式设备，因此必须通过无线信道进行传输。而无线网络中的通信信号在物理空间是完全暴露的，这也就意味着攻击者可以很容易的进行无线通信信号的</a:t>
            </a:r>
            <a:r>
              <a:rPr lang="zh-CN" altLang="en-US" sz="1600" b="1" dirty="0"/>
              <a:t>监听</a:t>
            </a:r>
            <a:r>
              <a:rPr lang="zh-CN" altLang="en-US" sz="1600" dirty="0"/>
              <a:t>以及非法数据的传输，这对于无线传感器网络的系统可用性和数据安全性是一个很大的威胁</a:t>
            </a:r>
          </a:p>
        </p:txBody>
      </p:sp>
      <p:sp>
        <p:nvSpPr>
          <p:cNvPr id="5" name="矩形 4"/>
          <p:cNvSpPr/>
          <p:nvPr/>
        </p:nvSpPr>
        <p:spPr>
          <a:xfrm>
            <a:off x="6194844" y="3316139"/>
            <a:ext cx="1944216" cy="2308324"/>
          </a:xfrm>
          <a:prstGeom prst="rect">
            <a:avLst/>
          </a:prstGeom>
        </p:spPr>
        <p:txBody>
          <a:bodyPr wrap="square">
            <a:spAutoFit/>
          </a:bodyPr>
          <a:lstStyle/>
          <a:p>
            <a:r>
              <a:rPr lang="zh-CN" altLang="en-US" dirty="0"/>
              <a:t>无线传感器网络中的设备节点的计算能力和存储能力相当的有限，传感器设备很容易遭受物理或者是网络的</a:t>
            </a:r>
            <a:r>
              <a:rPr lang="zh-CN" altLang="en-US" b="1" dirty="0"/>
              <a:t>攻击</a:t>
            </a:r>
            <a:r>
              <a:rPr lang="zh-CN" altLang="en-US" dirty="0"/>
              <a:t>。</a:t>
            </a:r>
            <a:r>
              <a:rPr lang="en-US" altLang="zh-CN" dirty="0"/>
              <a:t>[2]</a:t>
            </a:r>
            <a:endParaRPr lang="zh-CN" altLang="en-US" dirty="0"/>
          </a:p>
        </p:txBody>
      </p:sp>
      <p:sp>
        <p:nvSpPr>
          <p:cNvPr id="6" name="灯片编号占位符 11">
            <a:extLst>
              <a:ext uri="{FF2B5EF4-FFF2-40B4-BE49-F238E27FC236}">
                <a16:creationId xmlns:a16="http://schemas.microsoft.com/office/drawing/2014/main" id="{F3F00868-F9D2-457B-AF52-9F1DFC4EA83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91</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284340187"/>
      </p:ext>
    </p:extLst>
  </p:cSld>
  <p:clrMapOvr>
    <a:masterClrMapping/>
  </p:clrMapOvr>
  <p:transition advTm="16782"/>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2232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232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3.3.6 </a:t>
            </a:r>
            <a:r>
              <a:rPr lang="zh-CN" altLang="en-US" sz="2400" b="1" dirty="0">
                <a:latin typeface="黑体" panose="02010609060101010101" pitchFamily="49" charset="-122"/>
                <a:ea typeface="黑体" panose="02010609060101010101" pitchFamily="49" charset="-122"/>
              </a:rPr>
              <a:t>无线传感器网络数据聚合技术的安全问题</a:t>
            </a:r>
          </a:p>
        </p:txBody>
      </p:sp>
      <p:sp>
        <p:nvSpPr>
          <p:cNvPr id="2232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23238" name="文本框 2"/>
          <p:cNvSpPr txBox="1">
            <a:spLocks noChangeArrowheads="1"/>
          </p:cNvSpPr>
          <p:nvPr/>
        </p:nvSpPr>
        <p:spPr bwMode="auto">
          <a:xfrm>
            <a:off x="522288" y="2205038"/>
            <a:ext cx="80994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基于以上的事实，为了解决无线传感器网络中存在和面临的安全性问题以及抵抗由上述特性而导致的各种安全性威胁，无线传感器网络必须要具备的安全性需求包括</a:t>
            </a:r>
            <a:r>
              <a:rPr lang="zh-CN" altLang="en-US" sz="2400" b="1" dirty="0">
                <a:solidFill>
                  <a:srgbClr val="FF0000"/>
                </a:solidFill>
                <a:latin typeface="Arial" panose="020B0604020202020204" pitchFamily="34" charset="0"/>
                <a:ea typeface="宋体" panose="02010600030101010101" pitchFamily="2" charset="-122"/>
              </a:rPr>
              <a:t>数据保密性、数据完整性、数据可用性、消息新鲜性、数据源认证以及节点的物理安全性</a:t>
            </a:r>
            <a:r>
              <a:rPr lang="zh-CN" altLang="en-US" sz="2400" dirty="0">
                <a:latin typeface="Arial" panose="020B0604020202020204" pitchFamily="34" charset="0"/>
                <a:ea typeface="宋体" panose="02010600030101010101" pitchFamily="2" charset="-122"/>
              </a:rPr>
              <a:t>等。</a:t>
            </a:r>
          </a:p>
        </p:txBody>
      </p:sp>
      <p:sp>
        <p:nvSpPr>
          <p:cNvPr id="2" name="灯片编号占位符 11">
            <a:extLst>
              <a:ext uri="{FF2B5EF4-FFF2-40B4-BE49-F238E27FC236}">
                <a16:creationId xmlns:a16="http://schemas.microsoft.com/office/drawing/2014/main" id="{5C293AF5-5DD1-4E74-B50B-26A03A9934B7}"/>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92</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079804287"/>
      </p:ext>
    </p:extLst>
  </p:cSld>
  <p:clrMapOvr>
    <a:masterClrMapping/>
  </p:clrMapOvr>
  <p:transition advTm="16782"/>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2232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232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3.3.6 </a:t>
            </a:r>
            <a:r>
              <a:rPr lang="zh-CN" altLang="en-US" sz="2400" b="1" dirty="0">
                <a:latin typeface="黑体" panose="02010609060101010101" pitchFamily="49" charset="-122"/>
                <a:ea typeface="黑体" panose="02010609060101010101" pitchFamily="49" charset="-122"/>
              </a:rPr>
              <a:t>无线传感器网络数据聚合技术的安全问题</a:t>
            </a:r>
          </a:p>
        </p:txBody>
      </p:sp>
      <p:sp>
        <p:nvSpPr>
          <p:cNvPr id="2232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23238" name="文本框 2"/>
          <p:cNvSpPr txBox="1">
            <a:spLocks noChangeArrowheads="1"/>
          </p:cNvSpPr>
          <p:nvPr/>
        </p:nvSpPr>
        <p:spPr bwMode="auto">
          <a:xfrm>
            <a:off x="307975" y="1556792"/>
            <a:ext cx="80994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根据无线传感器网络本身固有的基本特征以及其面临的安全性威胁和需求，无线传感器网络中的安全数据聚合面临的威胁主要来自于以下几个方面：</a:t>
            </a:r>
          </a:p>
        </p:txBody>
      </p:sp>
      <p:sp>
        <p:nvSpPr>
          <p:cNvPr id="7" name="圆角矩形 6"/>
          <p:cNvSpPr/>
          <p:nvPr/>
        </p:nvSpPr>
        <p:spPr>
          <a:xfrm>
            <a:off x="1331640" y="2852937"/>
            <a:ext cx="2232248" cy="1583376"/>
          </a:xfrm>
          <a:prstGeom prst="roundRect">
            <a:avLst/>
          </a:prstGeom>
          <a:gradFill>
            <a:gsLst>
              <a:gs pos="0">
                <a:schemeClr val="accent1">
                  <a:lumMod val="5000"/>
                  <a:lumOff val="95000"/>
                </a:schemeClr>
              </a:gs>
              <a:gs pos="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txBody>
          <a:bodyPr rtlCol="0" anchor="ctr"/>
          <a:lstStyle/>
          <a:p>
            <a:pPr algn="ctr"/>
            <a:endParaRPr lang="zh-CN" altLang="en-US">
              <a:noFill/>
            </a:endParaRPr>
          </a:p>
        </p:txBody>
      </p:sp>
      <p:sp>
        <p:nvSpPr>
          <p:cNvPr id="9" name="圆角矩形 8"/>
          <p:cNvSpPr/>
          <p:nvPr/>
        </p:nvSpPr>
        <p:spPr>
          <a:xfrm>
            <a:off x="5580112" y="2852936"/>
            <a:ext cx="2088232" cy="1583377"/>
          </a:xfrm>
          <a:prstGeom prst="roundRect">
            <a:avLst/>
          </a:prstGeom>
          <a:gradFill>
            <a:gsLst>
              <a:gs pos="0">
                <a:schemeClr val="accent1">
                  <a:lumMod val="5000"/>
                  <a:lumOff val="95000"/>
                </a:schemeClr>
              </a:gs>
              <a:gs pos="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txBody>
          <a:bodyPr rtlCol="0" anchor="ctr"/>
          <a:lstStyle/>
          <a:p>
            <a:pPr algn="ctr"/>
            <a:endParaRPr lang="zh-CN" altLang="en-US">
              <a:noFill/>
            </a:endParaRPr>
          </a:p>
        </p:txBody>
      </p:sp>
      <p:sp>
        <p:nvSpPr>
          <p:cNvPr id="10" name="矩形 9"/>
          <p:cNvSpPr/>
          <p:nvPr/>
        </p:nvSpPr>
        <p:spPr>
          <a:xfrm>
            <a:off x="1302284" y="3086380"/>
            <a:ext cx="2261603" cy="1200329"/>
          </a:xfrm>
          <a:prstGeom prst="rect">
            <a:avLst/>
          </a:prstGeom>
        </p:spPr>
        <p:txBody>
          <a:bodyPr wrap="square">
            <a:spAutoFit/>
          </a:bodyPr>
          <a:lstStyle/>
          <a:p>
            <a:r>
              <a:rPr lang="zh-CN" altLang="en-US" dirty="0"/>
              <a:t>网络攻击者会针对设备节点采集的数据或者是网络中传输的数据进行攻击</a:t>
            </a:r>
            <a:r>
              <a:rPr lang="en-US" altLang="zh-CN" dirty="0"/>
              <a:t>[3]</a:t>
            </a:r>
            <a:endParaRPr lang="zh-CN" altLang="en-US" dirty="0"/>
          </a:p>
        </p:txBody>
      </p:sp>
      <p:sp>
        <p:nvSpPr>
          <p:cNvPr id="12" name="矩形 11"/>
          <p:cNvSpPr/>
          <p:nvPr/>
        </p:nvSpPr>
        <p:spPr>
          <a:xfrm>
            <a:off x="5689997" y="3185510"/>
            <a:ext cx="1944216" cy="923330"/>
          </a:xfrm>
          <a:prstGeom prst="rect">
            <a:avLst/>
          </a:prstGeom>
        </p:spPr>
        <p:txBody>
          <a:bodyPr wrap="square">
            <a:spAutoFit/>
          </a:bodyPr>
          <a:lstStyle/>
          <a:p>
            <a:r>
              <a:rPr lang="zh-CN" altLang="en-US" dirty="0"/>
              <a:t>攻击者可能会对网络本身进行攻击</a:t>
            </a:r>
            <a:r>
              <a:rPr lang="en-US" altLang="zh-CN" dirty="0"/>
              <a:t>[4]</a:t>
            </a:r>
            <a:endParaRPr lang="zh-CN" altLang="en-US" dirty="0"/>
          </a:p>
        </p:txBody>
      </p:sp>
      <p:sp>
        <p:nvSpPr>
          <p:cNvPr id="2" name="灯片编号占位符 11">
            <a:extLst>
              <a:ext uri="{FF2B5EF4-FFF2-40B4-BE49-F238E27FC236}">
                <a16:creationId xmlns:a16="http://schemas.microsoft.com/office/drawing/2014/main" id="{7C95C419-BFCE-41B0-BD22-C6D685EE6D4E}"/>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93</a:t>
            </a:fld>
            <a:endParaRPr lang="zh-CN" altLang="en-US" sz="1800" dirty="0">
              <a:latin typeface="Calibri" panose="020F0502020204030204" pitchFamily="34" charset="0"/>
              <a:ea typeface="宋体" panose="02010600030101010101" pitchFamily="2" charset="-122"/>
            </a:endParaRPr>
          </a:p>
        </p:txBody>
      </p:sp>
      <p:sp>
        <p:nvSpPr>
          <p:cNvPr id="3" name="矩形 2"/>
          <p:cNvSpPr/>
          <p:nvPr/>
        </p:nvSpPr>
        <p:spPr>
          <a:xfrm>
            <a:off x="323528" y="4581128"/>
            <a:ext cx="8674100" cy="2031325"/>
          </a:xfrm>
          <a:prstGeom prst="rect">
            <a:avLst/>
          </a:prstGeom>
        </p:spPr>
        <p:txBody>
          <a:bodyPr wrap="square">
            <a:spAutoFit/>
          </a:bodyPr>
          <a:lstStyle/>
          <a:p>
            <a:pPr eaLnBrk="1" hangingPunct="1"/>
            <a:r>
              <a:rPr lang="en-US" altLang="zh-CN" b="1" dirty="0"/>
              <a:t>[3]</a:t>
            </a:r>
            <a:r>
              <a:rPr lang="zh-CN" altLang="en-US" b="1" dirty="0"/>
              <a:t>攻击者可通过</a:t>
            </a:r>
            <a:r>
              <a:rPr lang="zh-CN" altLang="en-US" b="1" dirty="0">
                <a:solidFill>
                  <a:srgbClr val="FF0000"/>
                </a:solidFill>
              </a:rPr>
              <a:t>俘获中间节点</a:t>
            </a:r>
            <a:r>
              <a:rPr lang="zh-CN" altLang="en-US" b="1" dirty="0"/>
              <a:t>的方式恶意的</a:t>
            </a:r>
            <a:r>
              <a:rPr lang="zh-CN" altLang="en-US" b="1" dirty="0">
                <a:solidFill>
                  <a:srgbClr val="FF0000"/>
                </a:solidFill>
              </a:rPr>
              <a:t>丢弃其子树所有节点的数据</a:t>
            </a:r>
            <a:r>
              <a:rPr lang="zh-CN" altLang="en-US" b="1" dirty="0"/>
              <a:t>；网络攻击者通过监听公开的无线网络信道或俘获聚合节点的方式篡改或者窃听聚合数据；网络攻击者恶意的重复发送旧数据进行重放攻击以及网络攻击者俘获或伪装成网络中的节点篡改合法的数据或向网络中注入非法的数据等。</a:t>
            </a:r>
            <a:endParaRPr lang="en-US" altLang="zh-CN" b="1" dirty="0"/>
          </a:p>
          <a:p>
            <a:pPr eaLnBrk="1" hangingPunct="1"/>
            <a:r>
              <a:rPr lang="en-US" altLang="zh-CN" b="1" dirty="0"/>
              <a:t>[4]</a:t>
            </a:r>
            <a:r>
              <a:rPr lang="zh-CN" altLang="en-US" b="1" dirty="0"/>
              <a:t>它们可以通过</a:t>
            </a:r>
            <a:r>
              <a:rPr lang="zh-CN" altLang="en-US" b="1" dirty="0">
                <a:solidFill>
                  <a:srgbClr val="FF0000"/>
                </a:solidFill>
              </a:rPr>
              <a:t>发布虚假的路由信息</a:t>
            </a:r>
            <a:r>
              <a:rPr lang="zh-CN" altLang="en-US" b="1" dirty="0"/>
              <a:t>来对数据聚合树的生成进行破坏；攻击者恶意的</a:t>
            </a:r>
            <a:r>
              <a:rPr lang="zh-CN" altLang="en-US" b="1" dirty="0">
                <a:solidFill>
                  <a:srgbClr val="FF0000"/>
                </a:solidFill>
              </a:rPr>
              <a:t>向网络中的节点发送大量的数据包</a:t>
            </a:r>
            <a:r>
              <a:rPr lang="zh-CN" altLang="en-US" b="1" dirty="0"/>
              <a:t>，以此来造成巨大的网络时延、造成传感器网络节点巨大且无意义的能量消耗等。</a:t>
            </a:r>
            <a:endParaRPr lang="en-US" altLang="zh-CN" b="1" dirty="0"/>
          </a:p>
        </p:txBody>
      </p:sp>
    </p:spTree>
    <p:extLst>
      <p:ext uri="{BB962C8B-B14F-4D97-AF65-F5344CB8AC3E}">
        <p14:creationId xmlns:p14="http://schemas.microsoft.com/office/powerpoint/2010/main" val="2125662801"/>
      </p:ext>
    </p:extLst>
  </p:cSld>
  <p:clrMapOvr>
    <a:masterClrMapping/>
  </p:clrMapOvr>
  <p:transition advTm="16782"/>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2232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232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3.3.6 </a:t>
            </a:r>
            <a:r>
              <a:rPr lang="zh-CN" altLang="en-US" sz="2400" b="1" dirty="0">
                <a:latin typeface="黑体" panose="02010609060101010101" pitchFamily="49" charset="-122"/>
                <a:ea typeface="黑体" panose="02010609060101010101" pitchFamily="49" charset="-122"/>
              </a:rPr>
              <a:t>无线传感器网络数据聚合技术的安全问题</a:t>
            </a:r>
          </a:p>
        </p:txBody>
      </p:sp>
      <p:sp>
        <p:nvSpPr>
          <p:cNvPr id="2232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23238" name="文本框 2"/>
          <p:cNvSpPr txBox="1">
            <a:spLocks noChangeArrowheads="1"/>
          </p:cNvSpPr>
          <p:nvPr/>
        </p:nvSpPr>
        <p:spPr bwMode="auto">
          <a:xfrm>
            <a:off x="211223" y="1470525"/>
            <a:ext cx="80994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综上所述，无线传感器网络中的安全数据聚合机制如下图所示</a:t>
            </a:r>
          </a:p>
        </p:txBody>
      </p:sp>
      <p:pic>
        <p:nvPicPr>
          <p:cNvPr id="2" name="图片 1"/>
          <p:cNvPicPr>
            <a:picLocks noChangeAspect="1"/>
          </p:cNvPicPr>
          <p:nvPr/>
        </p:nvPicPr>
        <p:blipFill>
          <a:blip r:embed="rId3"/>
          <a:stretch>
            <a:fillRect/>
          </a:stretch>
        </p:blipFill>
        <p:spPr>
          <a:xfrm>
            <a:off x="1259632" y="2204864"/>
            <a:ext cx="7360310" cy="4523069"/>
          </a:xfrm>
          <a:prstGeom prst="rect">
            <a:avLst/>
          </a:prstGeom>
        </p:spPr>
      </p:pic>
      <p:sp>
        <p:nvSpPr>
          <p:cNvPr id="3" name="灯片编号占位符 11">
            <a:extLst>
              <a:ext uri="{FF2B5EF4-FFF2-40B4-BE49-F238E27FC236}">
                <a16:creationId xmlns:a16="http://schemas.microsoft.com/office/drawing/2014/main" id="{57121E50-C8F2-4C18-BFFE-A402EC20F00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94</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102632605"/>
      </p:ext>
    </p:extLst>
  </p:cSld>
  <p:clrMapOvr>
    <a:masterClrMapping/>
  </p:clrMapOvr>
  <p:transition advTm="16782"/>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2232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232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3.3.6 </a:t>
            </a:r>
            <a:r>
              <a:rPr lang="zh-CN" altLang="en-US" sz="2400" b="1" dirty="0">
                <a:latin typeface="黑体" panose="02010609060101010101" pitchFamily="49" charset="-122"/>
                <a:ea typeface="黑体" panose="02010609060101010101" pitchFamily="49" charset="-122"/>
              </a:rPr>
              <a:t>无线传感器网络数据聚合技术安全威胁解决方案</a:t>
            </a:r>
          </a:p>
        </p:txBody>
      </p:sp>
      <p:sp>
        <p:nvSpPr>
          <p:cNvPr id="2232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23238" name="文本框 2"/>
          <p:cNvSpPr txBox="1">
            <a:spLocks noChangeArrowheads="1"/>
          </p:cNvSpPr>
          <p:nvPr/>
        </p:nvSpPr>
        <p:spPr bwMode="auto">
          <a:xfrm>
            <a:off x="330855" y="1628800"/>
            <a:ext cx="8345601"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b="1" dirty="0">
                <a:latin typeface="Arial" panose="020B0604020202020204" pitchFamily="34" charset="0"/>
                <a:ea typeface="宋体" panose="02010600030101010101" pitchFamily="2" charset="-122"/>
              </a:rPr>
              <a:t>具有半隐私保护的数据聚合方案</a:t>
            </a:r>
            <a:endParaRPr lang="en-US" altLang="zh-CN" sz="2400" b="1"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具有半隐私保护的数据聚合是指</a:t>
            </a:r>
            <a:r>
              <a:rPr lang="zh-CN" altLang="en-US" sz="2200" b="1" dirty="0">
                <a:latin typeface="Arial" panose="020B0604020202020204" pitchFamily="34" charset="0"/>
                <a:ea typeface="宋体" panose="02010600030101010101" pitchFamily="2" charset="-122"/>
              </a:rPr>
              <a:t>在数据聚合过程中</a:t>
            </a:r>
            <a:r>
              <a:rPr lang="zh-CN" altLang="en-US" sz="2200" dirty="0">
                <a:solidFill>
                  <a:srgbClr val="FF0000"/>
                </a:solidFill>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传感器设备节点的</a:t>
            </a:r>
            <a:r>
              <a:rPr lang="zh-CN" altLang="en-US" sz="2200" dirty="0">
                <a:solidFill>
                  <a:srgbClr val="FF0000"/>
                </a:solidFill>
                <a:latin typeface="Arial" panose="020B0604020202020204" pitchFamily="34" charset="0"/>
                <a:ea typeface="宋体" panose="02010600030101010101" pitchFamily="2" charset="-122"/>
              </a:rPr>
              <a:t>数据隐私对于网络攻击者是可以得到很好的保护，</a:t>
            </a:r>
            <a:r>
              <a:rPr lang="zh-CN" altLang="en-US" sz="2200" dirty="0">
                <a:latin typeface="Arial" panose="020B0604020202020204" pitchFamily="34" charset="0"/>
                <a:ea typeface="宋体" panose="02010600030101010101" pitchFamily="2" charset="-122"/>
              </a:rPr>
              <a:t>但是</a:t>
            </a:r>
            <a:r>
              <a:rPr lang="zh-CN" altLang="en-US" sz="2200" dirty="0">
                <a:solidFill>
                  <a:srgbClr val="FF0000"/>
                </a:solidFill>
                <a:latin typeface="Arial" panose="020B0604020202020204" pitchFamily="34" charset="0"/>
                <a:ea typeface="宋体" panose="02010600030101010101" pitchFamily="2" charset="-122"/>
              </a:rPr>
              <a:t>对于传感器网络中的数据聚合节点，传感器设备节点的数据隐私得不到丝毫的保证</a:t>
            </a:r>
            <a:r>
              <a:rPr lang="zh-CN" altLang="en-US" sz="2200" dirty="0">
                <a:latin typeface="Arial" panose="020B0604020202020204" pitchFamily="34" charset="0"/>
                <a:ea typeface="宋体" panose="02010600030101010101" pitchFamily="2" charset="-122"/>
              </a:rPr>
              <a:t>。</a:t>
            </a:r>
            <a:endParaRPr lang="en-US" altLang="zh-CN" sz="2200" dirty="0">
              <a:latin typeface="Arial" panose="020B0604020202020204" pitchFamily="34" charset="0"/>
              <a:ea typeface="宋体" panose="02010600030101010101" pitchFamily="2" charset="-122"/>
            </a:endParaRPr>
          </a:p>
          <a:p>
            <a:pPr marL="809625" lvl="3" indent="-342900">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具体说来，传感器节点通过简单的加密运算将密文数据通过公开的无线网络信道传输至聚合器节点。</a:t>
            </a:r>
            <a:endParaRPr lang="en-US" altLang="zh-CN" dirty="0">
              <a:latin typeface="Arial" panose="020B0604020202020204" pitchFamily="34" charset="0"/>
              <a:ea typeface="宋体" panose="02010600030101010101" pitchFamily="2" charset="-122"/>
            </a:endParaRPr>
          </a:p>
          <a:p>
            <a:pPr marL="809625" lvl="3" indent="-342900">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聚合器节点接收到各个传感器设备节点发送的密文数据后，首先使用密钥对密文数据进行解密，然后使用解密后的原文对传感器设备的数据进行聚合。</a:t>
            </a:r>
            <a:endParaRPr lang="en-US" altLang="zh-CN" dirty="0">
              <a:latin typeface="Arial" panose="020B0604020202020204" pitchFamily="34" charset="0"/>
              <a:ea typeface="宋体" panose="02010600030101010101" pitchFamily="2" charset="-122"/>
            </a:endParaRPr>
          </a:p>
          <a:p>
            <a:pPr marL="809625" lvl="3" indent="-342900">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这种方法可以很容易的得到各种聚合数据，例如和，平均值，方差等统计学数据。</a:t>
            </a:r>
            <a:endParaRPr lang="en-US" altLang="zh-CN" dirty="0">
              <a:latin typeface="Arial" panose="020B0604020202020204" pitchFamily="34" charset="0"/>
              <a:ea typeface="宋体" panose="02010600030101010101" pitchFamily="2" charset="-122"/>
            </a:endParaRPr>
          </a:p>
          <a:p>
            <a:pPr marL="809625" lvl="3" indent="-342900">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同时，由于传输的数据是经过加密处理的，因此网络攻击者只能得到加密后的密文数据，无法对传感器设备节点的数据隐私产生威胁。</a:t>
            </a:r>
          </a:p>
        </p:txBody>
      </p:sp>
      <p:sp>
        <p:nvSpPr>
          <p:cNvPr id="3" name="灯片编号占位符 11">
            <a:extLst>
              <a:ext uri="{FF2B5EF4-FFF2-40B4-BE49-F238E27FC236}">
                <a16:creationId xmlns:a16="http://schemas.microsoft.com/office/drawing/2014/main" id="{37311968-7D16-44A8-95D0-B5EC14264E61}"/>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95</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200920651"/>
      </p:ext>
    </p:extLst>
  </p:cSld>
  <p:clrMapOvr>
    <a:masterClrMapping/>
  </p:clrMapOvr>
  <p:transition advTm="16782"/>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2232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232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3.3.6 </a:t>
            </a:r>
            <a:r>
              <a:rPr lang="zh-CN" altLang="en-US" sz="2400" b="1" dirty="0">
                <a:latin typeface="黑体" panose="02010609060101010101" pitchFamily="49" charset="-122"/>
                <a:ea typeface="黑体" panose="02010609060101010101" pitchFamily="49" charset="-122"/>
              </a:rPr>
              <a:t>无线传感器网络数据聚合技术安全威胁解决方案</a:t>
            </a:r>
          </a:p>
        </p:txBody>
      </p:sp>
      <p:sp>
        <p:nvSpPr>
          <p:cNvPr id="2232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23238" name="文本框 2"/>
          <p:cNvSpPr txBox="1">
            <a:spLocks noChangeArrowheads="1"/>
          </p:cNvSpPr>
          <p:nvPr/>
        </p:nvSpPr>
        <p:spPr bwMode="auto">
          <a:xfrm>
            <a:off x="755577" y="2276872"/>
            <a:ext cx="7560840" cy="283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b="1" dirty="0">
                <a:latin typeface="Arial" panose="020B0604020202020204" pitchFamily="34" charset="0"/>
                <a:ea typeface="宋体" panose="02010600030101010101" pitchFamily="2" charset="-122"/>
              </a:rPr>
              <a:t>具有隐私保护的数据聚合方案</a:t>
            </a:r>
            <a:endParaRPr lang="en-US" altLang="zh-CN" sz="2400" b="1"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具有隐私保护的数据聚合是</a:t>
            </a:r>
            <a:r>
              <a:rPr lang="zh-CN" altLang="en-US" sz="2200" dirty="0">
                <a:solidFill>
                  <a:srgbClr val="FF0000"/>
                </a:solidFill>
                <a:latin typeface="Arial" panose="020B0604020202020204" pitchFamily="34" charset="0"/>
                <a:ea typeface="宋体" panose="02010600030101010101" pitchFamily="2" charset="-122"/>
              </a:rPr>
              <a:t>指传感器设备节点的隐私不仅对于网络攻击者可以得到很好的保护，而且聚合器节点也无法对于传感器设备的数据隐私产生威胁</a:t>
            </a:r>
            <a:r>
              <a:rPr lang="zh-CN" altLang="en-US" sz="2200" dirty="0">
                <a:latin typeface="Arial" panose="020B0604020202020204" pitchFamily="34" charset="0"/>
                <a:ea typeface="宋体" panose="02010600030101010101" pitchFamily="2" charset="-122"/>
              </a:rPr>
              <a:t>。</a:t>
            </a:r>
            <a:endParaRPr lang="en-US" altLang="zh-CN" sz="22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因此，具有隐私保护的数据聚合协议中，都假设聚合器都是半可信的。即聚合器节点会按照协议正常的完成相对应的数据处理，同时可能试图利用中间处理结果来窥探传感器设备的隐私数据</a:t>
            </a:r>
            <a:endParaRPr lang="en-US" altLang="zh-CN" sz="2200" dirty="0">
              <a:latin typeface="Arial" panose="020B0604020202020204" pitchFamily="34" charset="0"/>
              <a:ea typeface="宋体" panose="02010600030101010101" pitchFamily="2" charset="-122"/>
            </a:endParaRPr>
          </a:p>
        </p:txBody>
      </p:sp>
      <p:sp>
        <p:nvSpPr>
          <p:cNvPr id="3" name="灯片编号占位符 11">
            <a:extLst>
              <a:ext uri="{FF2B5EF4-FFF2-40B4-BE49-F238E27FC236}">
                <a16:creationId xmlns:a16="http://schemas.microsoft.com/office/drawing/2014/main" id="{01C370BC-3AE2-49B0-B49D-6BF4805AD770}"/>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96</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80782733"/>
      </p:ext>
    </p:extLst>
  </p:cSld>
  <p:clrMapOvr>
    <a:masterClrMapping/>
  </p:clrMapOvr>
  <p:transition advTm="16782"/>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2232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232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3.3.6 </a:t>
            </a:r>
            <a:r>
              <a:rPr lang="zh-CN" altLang="en-US" sz="2400" b="1" dirty="0">
                <a:latin typeface="黑体" panose="02010609060101010101" pitchFamily="49" charset="-122"/>
                <a:ea typeface="黑体" panose="02010609060101010101" pitchFamily="49" charset="-122"/>
              </a:rPr>
              <a:t>无线传感器网络数据聚合技术安全威胁解决方案</a:t>
            </a:r>
          </a:p>
        </p:txBody>
      </p:sp>
      <p:sp>
        <p:nvSpPr>
          <p:cNvPr id="2232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23238" name="文本框 2"/>
          <p:cNvSpPr txBox="1">
            <a:spLocks noChangeArrowheads="1"/>
          </p:cNvSpPr>
          <p:nvPr/>
        </p:nvSpPr>
        <p:spPr bwMode="auto">
          <a:xfrm>
            <a:off x="330855" y="1484784"/>
            <a:ext cx="8345601"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b="1" dirty="0">
                <a:latin typeface="Arial" panose="020B0604020202020204" pitchFamily="34" charset="0"/>
                <a:ea typeface="宋体" panose="02010600030101010101" pitchFamily="2" charset="-122"/>
              </a:rPr>
              <a:t>具有隐私保护的数据聚合方案</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例子</a:t>
            </a:r>
            <a:endParaRPr lang="en-US" altLang="zh-CN" sz="2400" b="1"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使用简单的加法同态加密方案和创新性的密钥管理技术实现数据的安全聚合，方案系统模型图如下图所示：</a:t>
            </a:r>
            <a:endParaRPr lang="en-US" altLang="zh-CN" sz="2200" dirty="0">
              <a:latin typeface="Arial" panose="020B0604020202020204" pitchFamily="34" charset="0"/>
              <a:ea typeface="宋体" panose="02010600030101010101" pitchFamily="2" charset="-122"/>
            </a:endParaRPr>
          </a:p>
        </p:txBody>
      </p:sp>
      <p:sp>
        <p:nvSpPr>
          <p:cNvPr id="3" name="灯片编号占位符 11">
            <a:extLst>
              <a:ext uri="{FF2B5EF4-FFF2-40B4-BE49-F238E27FC236}">
                <a16:creationId xmlns:a16="http://schemas.microsoft.com/office/drawing/2014/main" id="{35C16F2C-7EA0-421D-94C0-390694E1781F}"/>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97</a:t>
            </a:fld>
            <a:endParaRPr lang="zh-CN" altLang="en-US" sz="1800" dirty="0">
              <a:latin typeface="Calibri" panose="020F050202020403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4" name="矩形 3"/>
              <p:cNvSpPr/>
              <p:nvPr/>
            </p:nvSpPr>
            <p:spPr>
              <a:xfrm>
                <a:off x="251520" y="5469031"/>
                <a:ext cx="8786813" cy="1200329"/>
              </a:xfrm>
              <a:prstGeom prst="rect">
                <a:avLst/>
              </a:prstGeom>
            </p:spPr>
            <p:txBody>
              <a:bodyPr wrap="square">
                <a:spAutoFit/>
              </a:bodyPr>
              <a:lstStyle/>
              <a:p>
                <a:pPr lvl="0" eaLnBrk="1" hangingPunct="1">
                  <a:defRPr/>
                </a:pPr>
                <a:r>
                  <a:rPr lang="zh-CN" altLang="en-US" dirty="0"/>
                  <a:t>聚合器节点从传感器设备节点周期性发送的数据中得到最终聚合统计数据。每个时间周期内，传感器节点</a:t>
                </a:r>
                <a:r>
                  <a:rPr lang="en-US" altLang="zh-CN" dirty="0" err="1"/>
                  <a:t>i</a:t>
                </a:r>
                <a:r>
                  <a:rPr lang="en-US" altLang="zh-CN" dirty="0"/>
                  <a:t> </a:t>
                </a:r>
                <a:r>
                  <a:rPr lang="zh-CN" altLang="en-US" dirty="0"/>
                  <a:t>使用其拥有的密钥片</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𝑖</m:t>
                        </m:r>
                      </m:sub>
                    </m:sSub>
                  </m:oMath>
                </a14:m>
                <a:r>
                  <a:rPr lang="zh-CN" altLang="en-US" dirty="0"/>
                  <a:t>加密其采集到的数据</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dirty="0"/>
                  <a:t>，并将密文</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oMath>
                </a14:m>
                <a:r>
                  <a:rPr lang="zh-CN" altLang="en-US" dirty="0"/>
                  <a:t>发送至相应的聚合器节点。聚合器节点可以使用自己拥有的聚合私钥</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0</m:t>
                        </m:r>
                      </m:sub>
                    </m:sSub>
                  </m:oMath>
                </a14:m>
                <a:r>
                  <a:rPr lang="zh-CN" altLang="en-US" dirty="0"/>
                  <a:t>解密聚合密文得到最终的聚合统计密文。</a:t>
                </a:r>
                <a:endParaRPr lang="en-US" altLang="zh-CN" dirty="0"/>
              </a:p>
            </p:txBody>
          </p:sp>
        </mc:Choice>
        <mc:Fallback xmlns="">
          <p:sp>
            <p:nvSpPr>
              <p:cNvPr id="4" name="矩形 3"/>
              <p:cNvSpPr>
                <a:spLocks noRot="1" noChangeAspect="1" noMove="1" noResize="1" noEditPoints="1" noAdjustHandles="1" noChangeArrowheads="1" noChangeShapeType="1" noTextEdit="1"/>
              </p:cNvSpPr>
              <p:nvPr/>
            </p:nvSpPr>
            <p:spPr>
              <a:xfrm>
                <a:off x="251520" y="5469031"/>
                <a:ext cx="8786813" cy="1200329"/>
              </a:xfrm>
              <a:prstGeom prst="rect">
                <a:avLst/>
              </a:prstGeom>
              <a:blipFill>
                <a:blip r:embed="rId3"/>
                <a:stretch>
                  <a:fillRect l="-555" t="-2538" b="-6091"/>
                </a:stretch>
              </a:blipFill>
            </p:spPr>
            <p:txBody>
              <a:bodyPr/>
              <a:lstStyle/>
              <a:p>
                <a:r>
                  <a:rPr lang="zh-CN" altLang="en-US">
                    <a:noFill/>
                  </a:rPr>
                  <a:t> </a:t>
                </a:r>
              </a:p>
            </p:txBody>
          </p:sp>
        </mc:Fallback>
      </mc:AlternateContent>
      <p:grpSp>
        <p:nvGrpSpPr>
          <p:cNvPr id="7" name="组合 6"/>
          <p:cNvGrpSpPr/>
          <p:nvPr/>
        </p:nvGrpSpPr>
        <p:grpSpPr>
          <a:xfrm>
            <a:off x="1091108" y="2586563"/>
            <a:ext cx="6649244" cy="2930669"/>
            <a:chOff x="1091108" y="2586563"/>
            <a:chExt cx="6649244" cy="2930669"/>
          </a:xfrm>
        </p:grpSpPr>
        <p:pic>
          <p:nvPicPr>
            <p:cNvPr id="2" name="图片 1"/>
            <p:cNvPicPr>
              <a:picLocks noChangeAspect="1"/>
            </p:cNvPicPr>
            <p:nvPr/>
          </p:nvPicPr>
          <p:blipFill>
            <a:blip r:embed="rId4"/>
            <a:stretch>
              <a:fillRect/>
            </a:stretch>
          </p:blipFill>
          <p:spPr>
            <a:xfrm>
              <a:off x="1091108" y="2586563"/>
              <a:ext cx="6649244" cy="2930669"/>
            </a:xfrm>
            <a:prstGeom prst="rect">
              <a:avLst/>
            </a:prstGeom>
          </p:spPr>
        </p:pic>
        <p:sp>
          <p:nvSpPr>
            <p:cNvPr id="6" name="矩形 5"/>
            <p:cNvSpPr/>
            <p:nvPr/>
          </p:nvSpPr>
          <p:spPr>
            <a:xfrm>
              <a:off x="6329996" y="4149080"/>
              <a:ext cx="1368152" cy="288032"/>
            </a:xfrm>
            <a:prstGeom prst="rect">
              <a:avLst/>
            </a:prstGeom>
            <a:solidFill>
              <a:schemeClr val="bg1"/>
            </a:solidFill>
          </p:spPr>
          <p:txBody>
            <a:bodyPr rtlCol="0" anchor="ctr"/>
            <a:lstStyle/>
            <a:p>
              <a:pPr algn="ctr"/>
              <a:endParaRPr lang="zh-CN" altLang="en-US">
                <a:noFill/>
              </a:endParaRPr>
            </a:p>
          </p:txBody>
        </p:sp>
      </p:grpSp>
      <p:sp>
        <p:nvSpPr>
          <p:cNvPr id="8" name="矩形 7">
            <a:extLst>
              <a:ext uri="{FF2B5EF4-FFF2-40B4-BE49-F238E27FC236}">
                <a16:creationId xmlns:a16="http://schemas.microsoft.com/office/drawing/2014/main" id="{F2567587-F755-D8D2-CD46-0BE004954844}"/>
              </a:ext>
            </a:extLst>
          </p:cNvPr>
          <p:cNvSpPr/>
          <p:nvPr/>
        </p:nvSpPr>
        <p:spPr>
          <a:xfrm>
            <a:off x="1835696" y="3140968"/>
            <a:ext cx="1800200" cy="276999"/>
          </a:xfrm>
          <a:prstGeom prst="rect">
            <a:avLst/>
          </a:prstGeom>
          <a:solidFill>
            <a:schemeClr val="bg1"/>
          </a:solidFill>
        </p:spPr>
        <p:txBody>
          <a:bodyPr wrap="square">
            <a:spAutoFit/>
          </a:bodyPr>
          <a:lstStyle/>
          <a:p>
            <a:pPr lvl="0" eaLnBrk="1" hangingPunct="1">
              <a:defRPr/>
            </a:pPr>
            <a:r>
              <a:rPr lang="en-US" altLang="zh-CN" sz="1200" i="1" dirty="0">
                <a:latin typeface="Times New Roman" panose="02020603050405020304" pitchFamily="18" charset="0"/>
                <a:cs typeface="Times New Roman" panose="02020603050405020304" pitchFamily="18" charset="0"/>
              </a:rPr>
              <a:t>C</a:t>
            </a:r>
            <a:r>
              <a:rPr lang="en-US" altLang="zh-CN" sz="1200" i="1" baseline="-25000" dirty="0">
                <a:latin typeface="Times New Roman" panose="02020603050405020304" pitchFamily="18" charset="0"/>
                <a:cs typeface="Times New Roman" panose="02020603050405020304" pitchFamily="18" charset="0"/>
              </a:rPr>
              <a:t>2</a:t>
            </a:r>
            <a:r>
              <a:rPr lang="en-US" altLang="zh-CN" sz="1200" i="1" dirty="0">
                <a:latin typeface="Times New Roman" panose="02020603050405020304" pitchFamily="18" charset="0"/>
                <a:cs typeface="Times New Roman" panose="02020603050405020304" pitchFamily="18" charset="0"/>
              </a:rPr>
              <a:t>=Enc(k</a:t>
            </a:r>
            <a:r>
              <a:rPr lang="en-US" altLang="zh-CN" sz="1200" i="1" baseline="-25000" dirty="0">
                <a:latin typeface="Times New Roman" panose="02020603050405020304" pitchFamily="18" charset="0"/>
                <a:cs typeface="Times New Roman" panose="02020603050405020304" pitchFamily="18" charset="0"/>
              </a:rPr>
              <a:t>2</a:t>
            </a:r>
            <a:r>
              <a:rPr lang="en-US" altLang="zh-CN" sz="1200" i="1" dirty="0">
                <a:latin typeface="Times New Roman" panose="02020603050405020304" pitchFamily="18" charset="0"/>
                <a:cs typeface="Times New Roman" panose="02020603050405020304" pitchFamily="18" charset="0"/>
              </a:rPr>
              <a:t>,x</a:t>
            </a:r>
            <a:r>
              <a:rPr lang="en-US" altLang="zh-CN" sz="1200" i="1" baseline="-25000" dirty="0">
                <a:latin typeface="Times New Roman" panose="02020603050405020304" pitchFamily="18" charset="0"/>
                <a:cs typeface="Times New Roman" panose="02020603050405020304" pitchFamily="18" charset="0"/>
              </a:rPr>
              <a:t>2</a:t>
            </a:r>
            <a:r>
              <a:rPr lang="en-US" altLang="zh-CN" sz="1200" i="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33801508"/>
      </p:ext>
    </p:extLst>
  </p:cSld>
  <p:clrMapOvr>
    <a:masterClrMapping/>
  </p:clrMapOvr>
  <p:transition advTm="16782"/>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2232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232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3.3.6 </a:t>
            </a:r>
            <a:r>
              <a:rPr lang="zh-CN" altLang="en-US" sz="2400" b="1" dirty="0">
                <a:latin typeface="黑体" panose="02010609060101010101" pitchFamily="49" charset="-122"/>
                <a:ea typeface="黑体" panose="02010609060101010101" pitchFamily="49" charset="-122"/>
              </a:rPr>
              <a:t>无线传感器网络数据聚合技术安全威胁解决方案</a:t>
            </a:r>
          </a:p>
        </p:txBody>
      </p:sp>
      <p:sp>
        <p:nvSpPr>
          <p:cNvPr id="2232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223238" name="文本框 2"/>
              <p:cNvSpPr txBox="1">
                <a:spLocks noChangeArrowheads="1"/>
              </p:cNvSpPr>
              <p:nvPr/>
            </p:nvSpPr>
            <p:spPr bwMode="auto">
              <a:xfrm>
                <a:off x="460375" y="2334215"/>
                <a:ext cx="8064894" cy="26468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b="1" dirty="0">
                    <a:latin typeface="Arial" panose="020B0604020202020204" pitchFamily="34" charset="0"/>
                    <a:ea typeface="宋体" panose="02010600030101010101" pitchFamily="2" charset="-122"/>
                  </a:rPr>
                  <a:t>具有隐私保护的数据聚合方案</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例子</a:t>
                </a:r>
                <a:endParaRPr lang="en-US" altLang="zh-CN" sz="2400" b="1"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利用上述思想，可得出一个具有隐私保护的数据聚合协议。</a:t>
                </a:r>
                <a:endParaRPr lang="en-US" altLang="zh-CN" sz="2200" dirty="0">
                  <a:latin typeface="Arial" panose="020B0604020202020204" pitchFamily="34" charset="0"/>
                  <a:ea typeface="宋体" panose="02010600030101010101" pitchFamily="2" charset="-122"/>
                </a:endParaRPr>
              </a:p>
              <a:p>
                <a:pPr marL="809625" lvl="3" indent="-342900">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系统初始化：系统分配相应的秘密信息给传感器设备节点和聚合器节点。</a:t>
                </a:r>
                <a:endParaRPr lang="en-US" altLang="zh-CN" dirty="0">
                  <a:latin typeface="Arial" panose="020B0604020202020204" pitchFamily="34" charset="0"/>
                  <a:ea typeface="宋体" panose="02010600030101010101" pitchFamily="2" charset="-122"/>
                </a:endParaRPr>
              </a:p>
              <a:p>
                <a:pPr marL="809625" lvl="3" indent="-342900">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将需要加密的消息</a:t>
                </a:r>
                <a:r>
                  <a:rPr lang="en-US" altLang="zh-CN" dirty="0">
                    <a:latin typeface="Arial" panose="020B0604020202020204" pitchFamily="34" charset="0"/>
                    <a:ea typeface="宋体" panose="02010600030101010101" pitchFamily="2" charset="-122"/>
                  </a:rPr>
                  <a:t>m</a:t>
                </a:r>
                <a:r>
                  <a:rPr lang="zh-CN" altLang="en-US" dirty="0">
                    <a:latin typeface="Arial" panose="020B0604020202020204" pitchFamily="34" charset="0"/>
                    <a:ea typeface="宋体" panose="02010600030101010101" pitchFamily="2" charset="-122"/>
                  </a:rPr>
                  <a:t>表示为区间</a:t>
                </a:r>
                <a:r>
                  <a:rPr lang="en-US" altLang="zh-CN" dirty="0">
                    <a:latin typeface="Arial" panose="020B0604020202020204" pitchFamily="34" charset="0"/>
                    <a:ea typeface="宋体" panose="02010600030101010101" pitchFamily="2" charset="-122"/>
                  </a:rPr>
                  <a:t>[0,M-1]</a:t>
                </a:r>
                <a:r>
                  <a:rPr lang="zh-CN" altLang="en-US" dirty="0">
                    <a:latin typeface="Arial" panose="020B0604020202020204" pitchFamily="34" charset="0"/>
                    <a:ea typeface="宋体" panose="02010600030101010101" pitchFamily="2" charset="-122"/>
                  </a:rPr>
                  <a:t>的一个整数，其中</a:t>
                </a:r>
                <a:r>
                  <a:rPr lang="en-US" altLang="zh-CN" dirty="0">
                    <a:latin typeface="Arial" panose="020B0604020202020204" pitchFamily="34" charset="0"/>
                    <a:ea typeface="宋体" panose="02010600030101010101" pitchFamily="2" charset="-122"/>
                  </a:rPr>
                  <a:t>M </a:t>
                </a:r>
                <a:r>
                  <a:rPr lang="zh-CN" altLang="en-US" dirty="0">
                    <a:latin typeface="Arial" panose="020B0604020202020204" pitchFamily="34" charset="0"/>
                    <a:ea typeface="宋体" panose="02010600030101010101" pitchFamily="2" charset="-122"/>
                  </a:rPr>
                  <a:t>是一个大整数。</a:t>
                </a:r>
              </a:p>
              <a:p>
                <a:pPr marL="809625" lvl="3" indent="-342900">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加密阶段：传感器设备节点</a:t>
                </a:r>
                <a14:m>
                  <m:oMath xmlns:m="http://schemas.openxmlformats.org/officeDocument/2006/math">
                    <m:r>
                      <a:rPr lang="en-US" altLang="zh-CN" b="0" i="1" smtClean="0">
                        <a:latin typeface="Cambria Math" panose="02040503050406030204" pitchFamily="18" charset="0"/>
                        <a:ea typeface="宋体" panose="02010600030101010101" pitchFamily="2" charset="-122"/>
                      </a:rPr>
                      <m:t>𝑖</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𝑖</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oMath>
                </a14:m>
                <a:r>
                  <a:rPr lang="zh-CN" altLang="en-US" dirty="0">
                    <a:latin typeface="Arial" panose="020B0604020202020204" pitchFamily="34" charset="0"/>
                    <a:ea typeface="宋体" panose="02010600030101010101" pitchFamily="2" charset="-122"/>
                  </a:rPr>
                  <a:t>利用自己拥有的秘密信息产生加密密钥</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𝑘</m:t>
                        </m:r>
                      </m:e>
                      <m:sub>
                        <m:r>
                          <a:rPr lang="en-US" altLang="zh-CN" b="0" i="1" smtClean="0">
                            <a:latin typeface="Cambria Math" panose="02040503050406030204" pitchFamily="18" charset="0"/>
                            <a:ea typeface="宋体" panose="02010600030101010101" pitchFamily="2" charset="-122"/>
                          </a:rPr>
                          <m:t>𝑖</m:t>
                        </m:r>
                      </m:sub>
                    </m:sSub>
                  </m:oMath>
                </a14:m>
                <a:r>
                  <a:rPr lang="zh-CN" altLang="en-US" dirty="0">
                    <a:latin typeface="Arial" panose="020B0604020202020204" pitchFamily="34" charset="0"/>
                    <a:ea typeface="宋体" panose="02010600030101010101" pitchFamily="2" charset="-122"/>
                  </a:rPr>
                  <a:t>，加密采集的数据</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𝑥</m:t>
                        </m:r>
                      </m:e>
                      <m:sub>
                        <m:r>
                          <a:rPr lang="en-US" altLang="zh-CN" i="1">
                            <a:latin typeface="Cambria Math" panose="02040503050406030204" pitchFamily="18" charset="0"/>
                            <a:ea typeface="宋体" panose="02010600030101010101" pitchFamily="2" charset="-122"/>
                          </a:rPr>
                          <m:t>𝑖</m:t>
                        </m:r>
                      </m:sub>
                    </m:sSub>
                  </m:oMath>
                </a14:m>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mc:Choice>
        <mc:Fallback xmlns="">
          <p:sp>
            <p:nvSpPr>
              <p:cNvPr id="223238" name="文本框 2"/>
              <p:cNvSpPr txBox="1">
                <a:spLocks noRot="1" noChangeAspect="1" noMove="1" noResize="1" noEditPoints="1" noAdjustHandles="1" noChangeArrowheads="1" noChangeShapeType="1" noTextEdit="1"/>
              </p:cNvSpPr>
              <p:nvPr/>
            </p:nvSpPr>
            <p:spPr bwMode="auto">
              <a:xfrm>
                <a:off x="460375" y="2334215"/>
                <a:ext cx="8064894" cy="2646878"/>
              </a:xfrm>
              <a:prstGeom prst="rect">
                <a:avLst/>
              </a:prstGeom>
              <a:blipFill>
                <a:blip r:embed="rId3"/>
                <a:stretch>
                  <a:fillRect l="-1058" t="-2535" r="-680" b="-27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2139586" y="5066789"/>
            <a:ext cx="4771165" cy="1098515"/>
          </a:xfrm>
          <a:prstGeom prst="rect">
            <a:avLst/>
          </a:prstGeom>
        </p:spPr>
      </p:pic>
      <p:sp>
        <p:nvSpPr>
          <p:cNvPr id="3" name="灯片编号占位符 11">
            <a:extLst>
              <a:ext uri="{FF2B5EF4-FFF2-40B4-BE49-F238E27FC236}">
                <a16:creationId xmlns:a16="http://schemas.microsoft.com/office/drawing/2014/main" id="{5FB218A8-C3A3-4393-B333-9D0CE5CB6A11}"/>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98</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197279763"/>
      </p:ext>
    </p:extLst>
  </p:cSld>
  <p:clrMapOvr>
    <a:masterClrMapping/>
  </p:clrMapOvr>
  <p:transition advTm="16782"/>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2232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232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3.3.6 </a:t>
            </a:r>
            <a:r>
              <a:rPr lang="zh-CN" altLang="en-US" sz="2400" b="1" dirty="0">
                <a:latin typeface="黑体" panose="02010609060101010101" pitchFamily="49" charset="-122"/>
                <a:ea typeface="黑体" panose="02010609060101010101" pitchFamily="49" charset="-122"/>
              </a:rPr>
              <a:t>无线传感器网络数据聚合技术安全威胁解决方案</a:t>
            </a:r>
          </a:p>
        </p:txBody>
      </p:sp>
      <p:sp>
        <p:nvSpPr>
          <p:cNvPr id="2232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23238" name="文本框 2"/>
          <p:cNvSpPr txBox="1">
            <a:spLocks noChangeArrowheads="1"/>
          </p:cNvSpPr>
          <p:nvPr/>
        </p:nvSpPr>
        <p:spPr bwMode="auto">
          <a:xfrm>
            <a:off x="330855" y="1628800"/>
            <a:ext cx="83456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b="1" dirty="0">
                <a:latin typeface="Arial" panose="020B0604020202020204" pitchFamily="34" charset="0"/>
                <a:ea typeface="宋体" panose="02010600030101010101" pitchFamily="2" charset="-122"/>
              </a:rPr>
              <a:t>具有隐私保护的数据聚合方案</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例子</a:t>
            </a:r>
            <a:endParaRPr lang="en-US" altLang="zh-CN" sz="2400" b="1" dirty="0">
              <a:latin typeface="Arial" panose="020B0604020202020204" pitchFamily="34" charset="0"/>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1274791" y="2090465"/>
            <a:ext cx="6594418" cy="4151066"/>
          </a:xfrm>
          <a:prstGeom prst="rect">
            <a:avLst/>
          </a:prstGeom>
        </p:spPr>
      </p:pic>
      <p:sp>
        <p:nvSpPr>
          <p:cNvPr id="2" name="灯片编号占位符 11">
            <a:extLst>
              <a:ext uri="{FF2B5EF4-FFF2-40B4-BE49-F238E27FC236}">
                <a16:creationId xmlns:a16="http://schemas.microsoft.com/office/drawing/2014/main" id="{569B6417-E2C8-4259-B472-0B7FEE870EB4}"/>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99</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37891740"/>
      </p:ext>
    </p:extLst>
  </p:cSld>
  <p:clrMapOvr>
    <a:masterClrMapping/>
  </p:clrMapOvr>
  <p:transition advTm="16782"/>
</p:sld>
</file>

<file path=ppt/theme/_rels/them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网格">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l="-1208" t="-1469" r="-302" b="-2270"/>
          </a:stretch>
        </a:blipFill>
      </a:spPr>
      <a:bodyPr/>
      <a:lstStyle>
        <a:defPPr>
          <a:defRPr>
            <a:noFill/>
          </a:defRPr>
        </a:defPPr>
      </a:lstStyle>
    </a:spDef>
    <a:txDef>
      <a:spPr>
        <a:blipFill>
          <a:blip xmlns:r="http://schemas.openxmlformats.org/officeDocument/2006/relationships" r:embed="rId2"/>
          <a:stretch>
            <a:fillRect l="-1199" t="-1913" b="-2261"/>
          </a:stretch>
        </a:blipFill>
      </a:spPr>
      <a:bodyPr/>
      <a:lstStyle>
        <a:defPPr>
          <a:defRPr>
            <a:noFill/>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615</TotalTime>
  <Words>20305</Words>
  <Application>Microsoft Office PowerPoint</Application>
  <PresentationFormat>全屏显示(4:3)</PresentationFormat>
  <Paragraphs>1401</Paragraphs>
  <Slides>152</Slides>
  <Notes>152</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152</vt:i4>
      </vt:variant>
    </vt:vector>
  </HeadingPairs>
  <TitlesOfParts>
    <vt:vector size="166" baseType="lpstr">
      <vt:lpstr>TimesNewRomanPSMT</vt:lpstr>
      <vt:lpstr>黑体</vt:lpstr>
      <vt:lpstr>宋体</vt:lpstr>
      <vt:lpstr>微软雅黑</vt:lpstr>
      <vt:lpstr>Arial</vt:lpstr>
      <vt:lpstr>Calibri</vt:lpstr>
      <vt:lpstr>Cambria Math</vt:lpstr>
      <vt:lpstr>Franklin Gothic Medium</vt:lpstr>
      <vt:lpstr>Tahoma</vt:lpstr>
      <vt:lpstr>Times New Roman</vt:lpstr>
      <vt:lpstr>Verdana</vt:lpstr>
      <vt:lpstr>Wingdings</vt:lpstr>
      <vt:lpstr>Office 主题</vt:lpstr>
      <vt:lpstr>Equation.DSMT4</vt:lpstr>
      <vt:lpstr>无线网络安全</vt:lpstr>
      <vt:lpstr>第三章  无线传感器网络安全</vt:lpstr>
      <vt:lpstr>第三章  无线传感器网络安全</vt:lpstr>
      <vt:lpstr>    3.1无线传感器网络概述</vt:lpstr>
      <vt:lpstr>    3.1无线传感器网络路由</vt:lpstr>
      <vt:lpstr>    3.1无线传感器网络概述</vt:lpstr>
      <vt:lpstr>    3.1无线传感器网络概述</vt:lpstr>
      <vt:lpstr>    3.1无线传感器网络概述</vt:lpstr>
      <vt:lpstr>    3.1无线传感器网络概述</vt:lpstr>
      <vt:lpstr>    3.1无线传感器网络概述</vt:lpstr>
      <vt:lpstr>    3.1无线传感器网络概述</vt:lpstr>
      <vt:lpstr>    3.1无线传感器网络概述</vt:lpstr>
      <vt:lpstr>    3.1无线传感器网络概述</vt:lpstr>
      <vt:lpstr>    3.1无线传感器网络概述</vt:lpstr>
      <vt:lpstr>    3.1无线传感器网络概述</vt:lpstr>
      <vt:lpstr>    3.1无线传感器网络概述</vt:lpstr>
      <vt:lpstr>    3.1无线传感器网络概述</vt:lpstr>
      <vt:lpstr>    3.1无线传感器网络概述</vt:lpstr>
      <vt:lpstr>    3.1无线传感器网络概述</vt:lpstr>
      <vt:lpstr>    3.1无线传感器网络概述</vt:lpstr>
      <vt:lpstr>    3.1无线传感器网络概述</vt:lpstr>
      <vt:lpstr>    3.1无线传感器网络概述</vt:lpstr>
      <vt:lpstr>    3.1无线传感器网络概述</vt:lpstr>
      <vt:lpstr>    3.1无线传感器网络概述</vt:lpstr>
      <vt:lpstr>    3.1无线传感器网络概述</vt:lpstr>
      <vt:lpstr>    3.1无线传感器网络概述</vt:lpstr>
      <vt:lpstr>    3.1无线传感器网络概述</vt:lpstr>
      <vt:lpstr>    3.1无线传感器网络概述</vt:lpstr>
      <vt:lpstr>第三章  无线传感器网络安全</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    3.2无线传感器网络路由</vt:lpstr>
      <vt:lpstr>第三章  无线传感器网络安全</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    3.3 无线传感器网络数据聚合技术</vt:lpstr>
      <vt:lpstr>第三章  无线传感器网络安全</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3.4 无线传感器网络定位技术</vt:lpstr>
      <vt:lpstr>    第二次作业（1）</vt:lpstr>
      <vt:lpstr>    第二次作业（2）</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无线网络安全</dc:title>
  <dc:creator>zl</dc:creator>
  <cp:lastModifiedBy>Windows 用户</cp:lastModifiedBy>
  <cp:revision>1770</cp:revision>
  <cp:lastPrinted>2013-12-05T08:03:06Z</cp:lastPrinted>
  <dcterms:created xsi:type="dcterms:W3CDTF">2010-05-09T08:31:32Z</dcterms:created>
  <dcterms:modified xsi:type="dcterms:W3CDTF">2023-11-13T13:15:35Z</dcterms:modified>
</cp:coreProperties>
</file>